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416" r:id="rId3"/>
    <p:sldId id="319" r:id="rId4"/>
    <p:sldId id="423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89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4" roundtripDataSignature="AMtx7mjyfz2VOhiop+hlMsRcV9VqeSmwF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сения Серебряная" initials="" lastIdx="17" clrIdx="0"/>
  <p:cmAuthor id="2" name="Анастасия Малахова" initials="" lastIdx="52" clrIdx="1"/>
  <p:cmAuthor id="3" name="Влада Моргунова" initials="" lastIdx="1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4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5564DC0-9C25-4526-99C9-62494D128B0D}">
  <a:tblStyle styleId="{65564DC0-9C25-4526-99C9-62494D128B0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DE7E7"/>
          </a:solidFill>
        </a:fill>
      </a:tcStyle>
    </a:wholeTbl>
    <a:band1H>
      <a:tcTxStyle/>
      <a:tcStyle>
        <a:tcBdr/>
        <a:fill>
          <a:solidFill>
            <a:srgbClr val="D9CBC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9CBC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ACACB1F-A389-4854-A334-C0DFA45826C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268" autoAdjust="0"/>
    <p:restoredTop sz="93360" autoAdjust="0"/>
  </p:normalViewPr>
  <p:slideViewPr>
    <p:cSldViewPr snapToGrid="0">
      <p:cViewPr varScale="1">
        <p:scale>
          <a:sx n="80" d="100"/>
          <a:sy n="80" d="100"/>
        </p:scale>
        <p:origin x="53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10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10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0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07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10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204342cd9a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204342cd9a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017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78f037655aada1df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78f037655aada1df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4804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78f037655aada1df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78f037655aada1df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1008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204342cd9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204342cd9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50776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204342cd9a6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204342cd9a6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04231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204342cd9a6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204342cd9a6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5726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78f037655aada1df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78f037655aada1df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6985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203985c6527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203985c6527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2002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204342cd9a6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204342cd9a6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6564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204342cd9a6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204342cd9a6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1026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204342cd9a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204342cd9a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604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204342cd9a6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204342cd9a6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7084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78f037655aada1df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78f037655aada1df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8827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204342cd9a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204342cd9a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4521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 userDrawn="1">
  <p:cSld name="1_Титульный слайд">
    <p:bg>
      <p:bgPr>
        <a:solidFill>
          <a:schemeClr val="bg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68"/>
          <p:cNvSpPr txBox="1">
            <a:spLocks noGrp="1"/>
          </p:cNvSpPr>
          <p:nvPr>
            <p:ph type="sldNum" idx="12"/>
          </p:nvPr>
        </p:nvSpPr>
        <p:spPr>
          <a:xfrm>
            <a:off x="9005888" y="6273800"/>
            <a:ext cx="2743200" cy="18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6" name="Google Shape;29;p70">
            <a:extLst>
              <a:ext uri="{FF2B5EF4-FFF2-40B4-BE49-F238E27FC236}">
                <a16:creationId xmlns:a16="http://schemas.microsoft.com/office/drawing/2014/main" id="{F3D5F984-19FC-3E42-8E49-048319D20D8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07988" y="1562732"/>
            <a:ext cx="4468812" cy="649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3600" b="1">
                <a:solidFill>
                  <a:schemeClr val="accent2"/>
                </a:solidFill>
                <a:latin typeface="+mn-lt"/>
                <a:ea typeface="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CF7BF4-12F3-6249-8C15-6564CAAF58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3707" y="2793999"/>
            <a:ext cx="4078294" cy="405734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D5C5A39-1C93-FB41-B71F-082678ED3242}"/>
              </a:ext>
            </a:extLst>
          </p:cNvPr>
          <p:cNvSpPr/>
          <p:nvPr userDrawn="1"/>
        </p:nvSpPr>
        <p:spPr>
          <a:xfrm>
            <a:off x="4052703" y="2796995"/>
            <a:ext cx="4061004" cy="4061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F70F1ED-9B4C-0949-831D-C4778968363E}"/>
              </a:ext>
            </a:extLst>
          </p:cNvPr>
          <p:cNvSpPr/>
          <p:nvPr userDrawn="1"/>
        </p:nvSpPr>
        <p:spPr>
          <a:xfrm>
            <a:off x="-8302" y="2796995"/>
            <a:ext cx="4061004" cy="40610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ектор 8">
            <a:extLst>
              <a:ext uri="{FF2B5EF4-FFF2-40B4-BE49-F238E27FC236}">
                <a16:creationId xmlns:a16="http://schemas.microsoft.com/office/drawing/2014/main" id="{C1CE71E2-C568-8D49-9DA9-8E0E400024B7}"/>
              </a:ext>
            </a:extLst>
          </p:cNvPr>
          <p:cNvSpPr>
            <a:spLocks noChangeAspect="1"/>
          </p:cNvSpPr>
          <p:nvPr userDrawn="1"/>
        </p:nvSpPr>
        <p:spPr>
          <a:xfrm>
            <a:off x="2025240" y="2794000"/>
            <a:ext cx="4063999" cy="4063999"/>
          </a:xfrm>
          <a:prstGeom prst="pie">
            <a:avLst>
              <a:gd name="adj1" fmla="val 5381050"/>
              <a:gd name="adj2" fmla="val 162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Сектор 18">
            <a:extLst>
              <a:ext uri="{FF2B5EF4-FFF2-40B4-BE49-F238E27FC236}">
                <a16:creationId xmlns:a16="http://schemas.microsoft.com/office/drawing/2014/main" id="{ECF11C9A-96F1-C94E-90DC-854E5F481FA6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2025240" y="2794000"/>
            <a:ext cx="4063999" cy="4063999"/>
          </a:xfrm>
          <a:prstGeom prst="pie">
            <a:avLst>
              <a:gd name="adj1" fmla="val 5381050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Сектор 19">
            <a:extLst>
              <a:ext uri="{FF2B5EF4-FFF2-40B4-BE49-F238E27FC236}">
                <a16:creationId xmlns:a16="http://schemas.microsoft.com/office/drawing/2014/main" id="{F62BCBDA-E1CD-A34D-B351-18EC6F1D2EEA}"/>
              </a:ext>
            </a:extLst>
          </p:cNvPr>
          <p:cNvSpPr>
            <a:spLocks noChangeAspect="1"/>
          </p:cNvSpPr>
          <p:nvPr userDrawn="1"/>
        </p:nvSpPr>
        <p:spPr>
          <a:xfrm>
            <a:off x="6096000" y="2794000"/>
            <a:ext cx="4063999" cy="4063999"/>
          </a:xfrm>
          <a:prstGeom prst="pie">
            <a:avLst>
              <a:gd name="adj1" fmla="val 5381050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6925762-A3E9-D546-B8A2-6CD81AA9A1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268" y="578321"/>
            <a:ext cx="1943067" cy="64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 preserve="1" userDrawn="1">
  <p:cSld name="2_Титульный слайд">
    <p:bg>
      <p:bgPr>
        <a:solidFill>
          <a:schemeClr val="bg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68"/>
          <p:cNvSpPr txBox="1">
            <a:spLocks noGrp="1"/>
          </p:cNvSpPr>
          <p:nvPr>
            <p:ph type="sldNum" idx="12"/>
          </p:nvPr>
        </p:nvSpPr>
        <p:spPr>
          <a:xfrm>
            <a:off x="9005888" y="6273800"/>
            <a:ext cx="2743200" cy="18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6" name="Google Shape;29;p70">
            <a:extLst>
              <a:ext uri="{FF2B5EF4-FFF2-40B4-BE49-F238E27FC236}">
                <a16:creationId xmlns:a16="http://schemas.microsoft.com/office/drawing/2014/main" id="{F3D5F984-19FC-3E42-8E49-048319D20D8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07988" y="1562732"/>
            <a:ext cx="4468812" cy="649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3600" b="1">
                <a:solidFill>
                  <a:schemeClr val="accent2"/>
                </a:solidFill>
                <a:latin typeface="+mn-lt"/>
                <a:ea typeface="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CF7BF4-12F3-6249-8C15-6564CAAF58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3707" y="2793999"/>
            <a:ext cx="4078294" cy="405734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D5C5A39-1C93-FB41-B71F-082678ED3242}"/>
              </a:ext>
            </a:extLst>
          </p:cNvPr>
          <p:cNvSpPr/>
          <p:nvPr userDrawn="1"/>
        </p:nvSpPr>
        <p:spPr>
          <a:xfrm>
            <a:off x="4052703" y="2796995"/>
            <a:ext cx="4061004" cy="4061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F70F1ED-9B4C-0949-831D-C4778968363E}"/>
              </a:ext>
            </a:extLst>
          </p:cNvPr>
          <p:cNvSpPr/>
          <p:nvPr userDrawn="1"/>
        </p:nvSpPr>
        <p:spPr>
          <a:xfrm>
            <a:off x="-8302" y="2796995"/>
            <a:ext cx="4061004" cy="40610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ектор 18">
            <a:extLst>
              <a:ext uri="{FF2B5EF4-FFF2-40B4-BE49-F238E27FC236}">
                <a16:creationId xmlns:a16="http://schemas.microsoft.com/office/drawing/2014/main" id="{ECF11C9A-96F1-C94E-90DC-854E5F481FA6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2025240" y="2794000"/>
            <a:ext cx="4063999" cy="4063999"/>
          </a:xfrm>
          <a:prstGeom prst="pie">
            <a:avLst>
              <a:gd name="adj1" fmla="val 5381050"/>
              <a:gd name="adj2" fmla="val 162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Сектор 19">
            <a:extLst>
              <a:ext uri="{FF2B5EF4-FFF2-40B4-BE49-F238E27FC236}">
                <a16:creationId xmlns:a16="http://schemas.microsoft.com/office/drawing/2014/main" id="{F62BCBDA-E1CD-A34D-B351-18EC6F1D2EEA}"/>
              </a:ext>
            </a:extLst>
          </p:cNvPr>
          <p:cNvSpPr>
            <a:spLocks noChangeAspect="1"/>
          </p:cNvSpPr>
          <p:nvPr userDrawn="1"/>
        </p:nvSpPr>
        <p:spPr>
          <a:xfrm>
            <a:off x="6096000" y="2794000"/>
            <a:ext cx="4063999" cy="4063999"/>
          </a:xfrm>
          <a:prstGeom prst="pie">
            <a:avLst>
              <a:gd name="adj1" fmla="val 5381050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6925762-A3E9-D546-B8A2-6CD81AA9A1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268" y="578321"/>
            <a:ext cx="1943067" cy="64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349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Титульный слайд" userDrawn="1">
  <p:cSld name="7_Титульный слайд">
    <p:bg>
      <p:bgPr>
        <a:solidFill>
          <a:schemeClr val="bg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0"/>
          <p:cNvSpPr txBox="1">
            <a:spLocks noGrp="1"/>
          </p:cNvSpPr>
          <p:nvPr>
            <p:ph type="sldNum" idx="12"/>
          </p:nvPr>
        </p:nvSpPr>
        <p:spPr>
          <a:xfrm>
            <a:off x="9005888" y="6273800"/>
            <a:ext cx="2743200" cy="18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9" name="Google Shape;29;p70"/>
          <p:cNvSpPr txBox="1">
            <a:spLocks noGrp="1"/>
          </p:cNvSpPr>
          <p:nvPr>
            <p:ph type="ctrTitle"/>
          </p:nvPr>
        </p:nvSpPr>
        <p:spPr>
          <a:xfrm>
            <a:off x="407988" y="3429000"/>
            <a:ext cx="5582718" cy="649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DD5EE7BE-993B-AD48-8470-54E9320A8E9D}"/>
              </a:ext>
            </a:extLst>
          </p:cNvPr>
          <p:cNvGrpSpPr/>
          <p:nvPr userDrawn="1"/>
        </p:nvGrpSpPr>
        <p:grpSpPr>
          <a:xfrm>
            <a:off x="9888296" y="-33248"/>
            <a:ext cx="2295956" cy="6891248"/>
            <a:chOff x="8710711" y="-111418"/>
            <a:chExt cx="2322000" cy="6969418"/>
          </a:xfrm>
        </p:grpSpPr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F3006FC0-AB8C-6E4A-AEEA-992B49D5B137}"/>
                </a:ext>
              </a:extLst>
            </p:cNvPr>
            <p:cNvGrpSpPr/>
            <p:nvPr userDrawn="1"/>
          </p:nvGrpSpPr>
          <p:grpSpPr>
            <a:xfrm>
              <a:off x="8710711" y="-111418"/>
              <a:ext cx="2320288" cy="2321998"/>
              <a:chOff x="5231132" y="4536000"/>
              <a:chExt cx="2320290" cy="2322000"/>
            </a:xfrm>
          </p:grpSpPr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208C7A92-2F36-AA4B-BDA7-6CFD2491D877}"/>
                  </a:ext>
                </a:extLst>
              </p:cNvPr>
              <p:cNvSpPr/>
              <p:nvPr userDrawn="1"/>
            </p:nvSpPr>
            <p:spPr>
              <a:xfrm>
                <a:off x="5231133" y="4537711"/>
                <a:ext cx="2320289" cy="23202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Треугольник 9">
                <a:extLst>
                  <a:ext uri="{FF2B5EF4-FFF2-40B4-BE49-F238E27FC236}">
                    <a16:creationId xmlns:a16="http://schemas.microsoft.com/office/drawing/2014/main" id="{381A91C4-FA42-8644-8066-1B93203D061E}"/>
                  </a:ext>
                </a:extLst>
              </p:cNvPr>
              <p:cNvSpPr/>
              <p:nvPr userDrawn="1"/>
            </p:nvSpPr>
            <p:spPr>
              <a:xfrm rot="5400000">
                <a:off x="4454769" y="5312363"/>
                <a:ext cx="2322000" cy="769274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Треугольник 10">
                <a:extLst>
                  <a:ext uri="{FF2B5EF4-FFF2-40B4-BE49-F238E27FC236}">
                    <a16:creationId xmlns:a16="http://schemas.microsoft.com/office/drawing/2014/main" id="{2E906442-E4A1-2B4B-BDC7-46CA9B0D0877}"/>
                  </a:ext>
                </a:extLst>
              </p:cNvPr>
              <p:cNvSpPr/>
              <p:nvPr userDrawn="1"/>
            </p:nvSpPr>
            <p:spPr>
              <a:xfrm rot="5400000">
                <a:off x="5230277" y="5312363"/>
                <a:ext cx="2322000" cy="769274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Треугольник 11">
                <a:extLst>
                  <a:ext uri="{FF2B5EF4-FFF2-40B4-BE49-F238E27FC236}">
                    <a16:creationId xmlns:a16="http://schemas.microsoft.com/office/drawing/2014/main" id="{1496C28A-C143-364E-A7F7-A020A55CAAD5}"/>
                  </a:ext>
                </a:extLst>
              </p:cNvPr>
              <p:cNvSpPr/>
              <p:nvPr userDrawn="1"/>
            </p:nvSpPr>
            <p:spPr>
              <a:xfrm rot="5400000">
                <a:off x="6005784" y="5312363"/>
                <a:ext cx="2322000" cy="769274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A7731A71-99B8-DC43-9AD4-73A9DC04CB3F}"/>
                </a:ext>
              </a:extLst>
            </p:cNvPr>
            <p:cNvGrpSpPr/>
            <p:nvPr userDrawn="1"/>
          </p:nvGrpSpPr>
          <p:grpSpPr>
            <a:xfrm rot="16200000">
              <a:off x="7551422" y="3376711"/>
              <a:ext cx="4640578" cy="2322000"/>
              <a:chOff x="7551422" y="4536000"/>
              <a:chExt cx="4640578" cy="2322000"/>
            </a:xfrm>
          </p:grpSpPr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D0E82854-C29E-8B45-9958-26B76EBFD4E3}"/>
                  </a:ext>
                </a:extLst>
              </p:cNvPr>
              <p:cNvSpPr/>
              <p:nvPr userDrawn="1"/>
            </p:nvSpPr>
            <p:spPr>
              <a:xfrm>
                <a:off x="9871711" y="4537711"/>
                <a:ext cx="2320289" cy="23202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119F2A8A-5D37-0642-A014-7608A08B5FC7}"/>
                  </a:ext>
                </a:extLst>
              </p:cNvPr>
              <p:cNvSpPr/>
              <p:nvPr userDrawn="1"/>
            </p:nvSpPr>
            <p:spPr>
              <a:xfrm>
                <a:off x="7551422" y="4537711"/>
                <a:ext cx="2320289" cy="232028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Сектор 15">
                <a:extLst>
                  <a:ext uri="{FF2B5EF4-FFF2-40B4-BE49-F238E27FC236}">
                    <a16:creationId xmlns:a16="http://schemas.microsoft.com/office/drawing/2014/main" id="{B13E8793-C596-2A4C-ACE2-09D945B6D14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713303" y="4536000"/>
                <a:ext cx="2322000" cy="2322000"/>
              </a:xfrm>
              <a:prstGeom prst="pie">
                <a:avLst>
                  <a:gd name="adj1" fmla="val 5381050"/>
                  <a:gd name="adj2" fmla="val 1620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Сектор 16">
                <a:extLst>
                  <a:ext uri="{FF2B5EF4-FFF2-40B4-BE49-F238E27FC236}">
                    <a16:creationId xmlns:a16="http://schemas.microsoft.com/office/drawing/2014/main" id="{DB303F31-81B6-5E4F-AE4E-DF6C6C9B23D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10800000">
                <a:off x="8713303" y="4536000"/>
                <a:ext cx="2322000" cy="2322000"/>
              </a:xfrm>
              <a:prstGeom prst="pie">
                <a:avLst>
                  <a:gd name="adj1" fmla="val 5381050"/>
                  <a:gd name="adj2" fmla="val 1620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11695EC-CE13-F143-820E-0184CA74CA02}"/>
              </a:ext>
            </a:extLst>
          </p:cNvPr>
          <p:cNvSpPr/>
          <p:nvPr userDrawn="1"/>
        </p:nvSpPr>
        <p:spPr>
          <a:xfrm>
            <a:off x="7592339" y="-33248"/>
            <a:ext cx="2295956" cy="68912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091BBA89-1856-4444-89CE-F5F07B57B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4476860"/>
            <a:ext cx="5582717" cy="1349375"/>
          </a:xfrm>
          <a:prstGeom prst="rect">
            <a:avLst/>
          </a:prstGeom>
        </p:spPr>
        <p:txBody>
          <a:bodyPr lIns="0"/>
          <a:lstStyle>
            <a:lvl1pPr>
              <a:defRPr sz="20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7E94CD59-6111-884D-9CB2-B39A79D2A0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067" y="578321"/>
            <a:ext cx="1943067" cy="64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>
  <p:cSld name="Титульный слайд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1"/>
          <p:cNvSpPr txBox="1">
            <a:spLocks noGrp="1"/>
          </p:cNvSpPr>
          <p:nvPr>
            <p:ph type="ctrTitle"/>
          </p:nvPr>
        </p:nvSpPr>
        <p:spPr>
          <a:xfrm>
            <a:off x="407988" y="401638"/>
            <a:ext cx="9850437" cy="1011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  <a:defRPr sz="32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 dirty="0"/>
          </a:p>
        </p:txBody>
      </p:sp>
      <p:sp>
        <p:nvSpPr>
          <p:cNvPr id="33" name="Google Shape;33;p71"/>
          <p:cNvSpPr txBox="1">
            <a:spLocks noGrp="1"/>
          </p:cNvSpPr>
          <p:nvPr>
            <p:ph type="sldNum" idx="12"/>
          </p:nvPr>
        </p:nvSpPr>
        <p:spPr>
          <a:xfrm>
            <a:off x="11360727" y="6273800"/>
            <a:ext cx="485346" cy="18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4" name="Google Shape;34;p71"/>
          <p:cNvSpPr txBox="1">
            <a:spLocks noGrp="1"/>
          </p:cNvSpPr>
          <p:nvPr>
            <p:ph type="body" idx="1"/>
          </p:nvPr>
        </p:nvSpPr>
        <p:spPr>
          <a:xfrm>
            <a:off x="407988" y="6281811"/>
            <a:ext cx="6852735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BAAAA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BAA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632D4146-AD61-704D-B6A7-960283FC27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4060" y="6231540"/>
            <a:ext cx="846667" cy="28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preserve="1" userDrawn="1">
  <p:cSld name="2_Титульный слайд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1"/>
          <p:cNvSpPr txBox="1">
            <a:spLocks noGrp="1"/>
          </p:cNvSpPr>
          <p:nvPr>
            <p:ph type="ctrTitle"/>
          </p:nvPr>
        </p:nvSpPr>
        <p:spPr>
          <a:xfrm>
            <a:off x="5132389" y="1412876"/>
            <a:ext cx="6616700" cy="551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  <a:defRPr sz="32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 dirty="0"/>
          </a:p>
        </p:txBody>
      </p:sp>
      <p:sp>
        <p:nvSpPr>
          <p:cNvPr id="33" name="Google Shape;33;p71"/>
          <p:cNvSpPr txBox="1">
            <a:spLocks noGrp="1"/>
          </p:cNvSpPr>
          <p:nvPr>
            <p:ph type="sldNum" idx="12"/>
          </p:nvPr>
        </p:nvSpPr>
        <p:spPr>
          <a:xfrm>
            <a:off x="11360727" y="6273800"/>
            <a:ext cx="485346" cy="18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4" name="Google Shape;34;p71"/>
          <p:cNvSpPr txBox="1">
            <a:spLocks noGrp="1"/>
          </p:cNvSpPr>
          <p:nvPr>
            <p:ph type="body" idx="1"/>
          </p:nvPr>
        </p:nvSpPr>
        <p:spPr>
          <a:xfrm>
            <a:off x="407988" y="6281811"/>
            <a:ext cx="6852735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BAAAA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BAA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632D4146-AD61-704D-B6A7-960283FC27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4060" y="6231540"/>
            <a:ext cx="846667" cy="28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Рисунок 2">
            <a:extLst>
              <a:ext uri="{FF2B5EF4-FFF2-40B4-BE49-F238E27FC236}">
                <a16:creationId xmlns:a16="http://schemas.microsoft.com/office/drawing/2014/main" id="{E9CA125D-377E-3D4B-8758-A0396378D59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128800" y="1412875"/>
            <a:ext cx="3598377" cy="36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D37A7DD-6604-6B42-85B8-777312170ADF}"/>
              </a:ext>
            </a:extLst>
          </p:cNvPr>
          <p:cNvSpPr/>
          <p:nvPr userDrawn="1"/>
        </p:nvSpPr>
        <p:spPr>
          <a:xfrm>
            <a:off x="407988" y="1412875"/>
            <a:ext cx="720000" cy="36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3D1FEF9-8E0E-264F-8558-2A0AF46807B8}"/>
              </a:ext>
            </a:extLst>
          </p:cNvPr>
          <p:cNvSpPr/>
          <p:nvPr userDrawn="1"/>
        </p:nvSpPr>
        <p:spPr>
          <a:xfrm rot="5400000">
            <a:off x="2566366" y="3573686"/>
            <a:ext cx="720000" cy="35983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4E2FD0A-694E-4749-8325-1067EAECF004}"/>
              </a:ext>
            </a:extLst>
          </p:cNvPr>
          <p:cNvSpPr/>
          <p:nvPr userDrawn="1"/>
        </p:nvSpPr>
        <p:spPr>
          <a:xfrm rot="5400000">
            <a:off x="409788" y="5011075"/>
            <a:ext cx="720000" cy="723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екст 20">
            <a:extLst>
              <a:ext uri="{FF2B5EF4-FFF2-40B4-BE49-F238E27FC236}">
                <a16:creationId xmlns:a16="http://schemas.microsoft.com/office/drawing/2014/main" id="{D3845CDE-7A3A-8D42-A97D-FD4BBBD226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32389" y="2326328"/>
            <a:ext cx="6616699" cy="724314"/>
          </a:xfrm>
          <a:prstGeom prst="rect">
            <a:avLst/>
          </a:prstGeom>
        </p:spPr>
        <p:txBody>
          <a:bodyPr lIns="0"/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13" name="Текст 20">
            <a:extLst>
              <a:ext uri="{FF2B5EF4-FFF2-40B4-BE49-F238E27FC236}">
                <a16:creationId xmlns:a16="http://schemas.microsoft.com/office/drawing/2014/main" id="{F51481D1-9574-AA4D-91BF-25D377B5AE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32389" y="3066843"/>
            <a:ext cx="6616699" cy="724314"/>
          </a:xfrm>
          <a:prstGeom prst="rect">
            <a:avLst/>
          </a:prstGeom>
        </p:spPr>
        <p:txBody>
          <a:bodyPr lIns="0"/>
          <a:lstStyle>
            <a:lvl1pPr>
              <a:defRPr sz="1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Должность </a:t>
            </a:r>
          </a:p>
        </p:txBody>
      </p:sp>
    </p:spTree>
    <p:extLst>
      <p:ext uri="{BB962C8B-B14F-4D97-AF65-F5344CB8AC3E}">
        <p14:creationId xmlns:p14="http://schemas.microsoft.com/office/powerpoint/2010/main" val="1571152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preserve="1">
  <p:cSld name="2_Титульный слайд">
    <p:bg>
      <p:bgPr>
        <a:solidFill>
          <a:schemeClr val="accent3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1"/>
          <p:cNvSpPr txBox="1">
            <a:spLocks noGrp="1"/>
          </p:cNvSpPr>
          <p:nvPr>
            <p:ph type="ctrTitle"/>
          </p:nvPr>
        </p:nvSpPr>
        <p:spPr>
          <a:xfrm>
            <a:off x="407988" y="401638"/>
            <a:ext cx="9850437" cy="1011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  <a:defRPr sz="320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 dirty="0"/>
          </a:p>
        </p:txBody>
      </p:sp>
      <p:sp>
        <p:nvSpPr>
          <p:cNvPr id="33" name="Google Shape;33;p71"/>
          <p:cNvSpPr txBox="1">
            <a:spLocks noGrp="1"/>
          </p:cNvSpPr>
          <p:nvPr>
            <p:ph type="sldNum" idx="12"/>
          </p:nvPr>
        </p:nvSpPr>
        <p:spPr>
          <a:xfrm>
            <a:off x="11360727" y="6273800"/>
            <a:ext cx="485346" cy="18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accent4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4" name="Google Shape;34;p71"/>
          <p:cNvSpPr txBox="1">
            <a:spLocks noGrp="1"/>
          </p:cNvSpPr>
          <p:nvPr>
            <p:ph type="body" idx="1"/>
          </p:nvPr>
        </p:nvSpPr>
        <p:spPr>
          <a:xfrm>
            <a:off x="407988" y="6281811"/>
            <a:ext cx="6852735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BAAAA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BAA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5B6D8A5-1B91-5A48-88A1-7F7CBA0C51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4060" y="6231540"/>
            <a:ext cx="846667" cy="28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000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7"/>
          <p:cNvSpPr txBox="1">
            <a:spLocks noGrp="1"/>
          </p:cNvSpPr>
          <p:nvPr>
            <p:ph type="title"/>
          </p:nvPr>
        </p:nvSpPr>
        <p:spPr>
          <a:xfrm>
            <a:off x="409847" y="404814"/>
            <a:ext cx="10261870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7"/>
          <p:cNvSpPr txBox="1">
            <a:spLocks noGrp="1"/>
          </p:cNvSpPr>
          <p:nvPr>
            <p:ph type="sldNum" idx="12"/>
          </p:nvPr>
        </p:nvSpPr>
        <p:spPr>
          <a:xfrm>
            <a:off x="9005888" y="6273800"/>
            <a:ext cx="2743200" cy="18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1" r:id="rId3"/>
    <p:sldLayoutId id="2147483652" r:id="rId4"/>
    <p:sldLayoutId id="2147483654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>
          <p15:clr>
            <a:srgbClr val="F26B43"/>
          </p15:clr>
        </p15:guide>
        <p15:guide id="2" pos="257">
          <p15:clr>
            <a:srgbClr val="F26B43"/>
          </p15:clr>
        </p15:guide>
        <p15:guide id="3" pos="7401">
          <p15:clr>
            <a:srgbClr val="F26B43"/>
          </p15:clr>
        </p15:guide>
        <p15:guide id="4" orient="horz" pos="4065">
          <p15:clr>
            <a:srgbClr val="F26B43"/>
          </p15:clr>
        </p15:guide>
        <p15:guide id="5" orient="horz" pos="3952">
          <p15:clr>
            <a:srgbClr val="F26B43"/>
          </p15:clr>
        </p15:guide>
        <p15:guide id="6" orient="horz" pos="89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4.sv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3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980D96-991A-6640-88BB-F785A61C88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1412875"/>
            <a:ext cx="4468812" cy="650875"/>
          </a:xfrm>
        </p:spPr>
        <p:txBody>
          <a:bodyPr/>
          <a:lstStyle/>
          <a:p>
            <a:r>
              <a:rPr lang="ru" sz="5400" dirty="0"/>
              <a:t>PRO_СИБУР</a:t>
            </a:r>
            <a:endParaRPr lang="ru-RU" sz="5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0B923A-076D-3546-954C-2357B0EC3D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Мы будем ждать вас на этих программах, </a:t>
            </a:r>
            <a:br>
              <a:rPr lang="ru-RU" dirty="0"/>
            </a:br>
            <a:r>
              <a:rPr lang="ru-RU" dirty="0"/>
              <a:t>уже скоро начинается отбор. </a:t>
            </a:r>
            <a:br>
              <a:rPr lang="ru-RU" dirty="0"/>
            </a:br>
            <a:r>
              <a:rPr lang="ru-RU" dirty="0"/>
              <a:t>А сейчас поговорим о</a:t>
            </a:r>
          </a:p>
        </p:txBody>
      </p:sp>
      <p:sp>
        <p:nvSpPr>
          <p:cNvPr id="511" name="Google Shape;511;p82"/>
          <p:cNvSpPr txBox="1">
            <a:spLocks noGrp="1"/>
          </p:cNvSpPr>
          <p:nvPr>
            <p:ph type="body" idx="4294967295"/>
          </p:nvPr>
        </p:nvSpPr>
        <p:spPr>
          <a:xfrm>
            <a:off x="2097088" y="3024982"/>
            <a:ext cx="7997825" cy="808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accent2"/>
              </a:buClr>
              <a:buSzPts val="3200"/>
            </a:pPr>
            <a:r>
              <a:rPr lang="ru" sz="6000" b="1" dirty="0">
                <a:solidFill>
                  <a:schemeClr val="accent4"/>
                </a:solidFill>
              </a:rPr>
              <a:t>PUMP!</a:t>
            </a:r>
            <a:endParaRPr sz="6000" b="1" dirty="0">
              <a:solidFill>
                <a:schemeClr val="accent4"/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3B3651-1C46-684E-8BC7-FE2248A020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Google Shape;33;p71">
            <a:extLst>
              <a:ext uri="{FF2B5EF4-FFF2-40B4-BE49-F238E27FC236}">
                <a16:creationId xmlns:a16="http://schemas.microsoft.com/office/drawing/2014/main" id="{54556868-64AF-2845-89EF-A695446BF97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60150" y="6273800"/>
            <a:ext cx="485775" cy="182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accent4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>
                <a:solidFill>
                  <a:schemeClr val="accent1"/>
                </a:solidFill>
              </a:rPr>
              <a:pPr/>
              <a:t>10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099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8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r>
              <a:rPr lang="ru" dirty="0"/>
              <a:t>PUMP! — это образовательная программа</a:t>
            </a:r>
            <a:br>
              <a:rPr lang="ru" dirty="0"/>
            </a:br>
            <a:r>
              <a:rPr lang="ru" dirty="0"/>
              <a:t>в формате практики для студентов 2–3 курса</a:t>
            </a:r>
            <a:endParaRPr dirty="0"/>
          </a:p>
        </p:txBody>
      </p:sp>
      <p:sp>
        <p:nvSpPr>
          <p:cNvPr id="517" name="Google Shape;517;p8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25000" lnSpcReduction="20000"/>
          </a:bodyPr>
          <a:lstStyle/>
          <a:p>
            <a:pPr marL="0" indent="0">
              <a:buNone/>
            </a:pPr>
            <a:r>
              <a:rPr lang="ru"/>
              <a:t>Почему стоит попробовать?</a:t>
            </a:r>
            <a:endParaRPr/>
          </a:p>
          <a:p>
            <a:pPr marL="0" indent="0">
              <a:spcBef>
                <a:spcPts val="1600"/>
              </a:spcBef>
              <a:buNone/>
            </a:pPr>
            <a:r>
              <a:rPr lang="ru"/>
              <a:t>Нужно пройти регистрацию в личном кабинете, выбрать специальность и задание, дальше все зависит от вас:</a:t>
            </a:r>
            <a:endParaRPr/>
          </a:p>
          <a:p>
            <a:pPr>
              <a:spcBef>
                <a:spcPts val="1600"/>
              </a:spcBef>
              <a:buChar char="-"/>
            </a:pPr>
            <a:r>
              <a:rPr lang="ru"/>
              <a:t>решите реальные задачи от компании</a:t>
            </a:r>
            <a:endParaRPr/>
          </a:p>
          <a:p>
            <a:pPr>
              <a:buChar char="-"/>
            </a:pPr>
            <a:r>
              <a:rPr lang="ru"/>
              <a:t>можно засчитать решение заданий как практику в вузе</a:t>
            </a:r>
            <a:endParaRPr/>
          </a:p>
          <a:p>
            <a:pPr>
              <a:buChar char="-"/>
            </a:pPr>
            <a:r>
              <a:rPr lang="ru"/>
              <a:t>прокачаетесь в своей специальности</a:t>
            </a:r>
            <a:endParaRPr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/>
              <a:t>и в дополнение к этому — шанс получить призы</a:t>
            </a:r>
            <a:endParaRPr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2881986-B542-9D42-852A-83452DB37C8F}"/>
              </a:ext>
            </a:extLst>
          </p:cNvPr>
          <p:cNvSpPr/>
          <p:nvPr/>
        </p:nvSpPr>
        <p:spPr>
          <a:xfrm>
            <a:off x="1" y="4418185"/>
            <a:ext cx="2439815" cy="24398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Ins="72000" bIns="72000" rtlCol="0" anchor="ctr"/>
          <a:lstStyle/>
          <a:p>
            <a:pPr marL="0" lvl="0" indent="0" algn="ctr">
              <a:spcBef>
                <a:spcPts val="600"/>
              </a:spcBef>
              <a:buFont typeface="Arial"/>
              <a:buNone/>
            </a:pPr>
            <a:r>
              <a:rPr lang="ru-RU" sz="1800" b="1" dirty="0">
                <a:solidFill>
                  <a:schemeClr val="accent2"/>
                </a:solidFill>
              </a:rPr>
              <a:t>Сертификат об участии каждому студенту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857DB0F-A4FE-3340-A39A-2D72AAECBE35}"/>
              </a:ext>
            </a:extLst>
          </p:cNvPr>
          <p:cNvSpPr/>
          <p:nvPr/>
        </p:nvSpPr>
        <p:spPr>
          <a:xfrm>
            <a:off x="7314141" y="4418185"/>
            <a:ext cx="2439815" cy="2439815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Ins="72000" bIns="72000" rtlCol="0" anchor="ctr"/>
          <a:lstStyle/>
          <a:p>
            <a:pPr algn="ctr">
              <a:spcBef>
                <a:spcPts val="600"/>
              </a:spcBef>
            </a:pPr>
            <a:r>
              <a:rPr lang="ru-RU" sz="1800" b="1" dirty="0">
                <a:solidFill>
                  <a:schemeClr val="bg1"/>
                </a:solidFill>
              </a:rPr>
              <a:t>Экскурсия на производство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F26E266-5A0E-9146-8616-ED216656147F}"/>
              </a:ext>
            </a:extLst>
          </p:cNvPr>
          <p:cNvSpPr/>
          <p:nvPr/>
        </p:nvSpPr>
        <p:spPr>
          <a:xfrm>
            <a:off x="4876094" y="4418185"/>
            <a:ext cx="2439815" cy="24398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Ins="72000" bIns="72000" rtlCol="0" anchor="ctr"/>
          <a:lstStyle/>
          <a:p>
            <a:pPr algn="ctr">
              <a:spcBef>
                <a:spcPts val="600"/>
              </a:spcBef>
            </a:pPr>
            <a:r>
              <a:rPr lang="ru-RU" sz="1800" b="1" dirty="0">
                <a:solidFill>
                  <a:schemeClr val="accent2"/>
                </a:solidFill>
              </a:rPr>
              <a:t>Станция </a:t>
            </a:r>
            <a:r>
              <a:rPr lang="ru-RU" sz="1800" b="1" dirty="0" err="1">
                <a:solidFill>
                  <a:schemeClr val="accent2"/>
                </a:solidFill>
              </a:rPr>
              <a:t>Яндекс.Мини</a:t>
            </a:r>
            <a:endParaRPr lang="ru-RU" sz="1800" b="1" dirty="0">
              <a:solidFill>
                <a:schemeClr val="accent2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5D52281-A0EE-3045-9387-04D4F6E8FE8C}"/>
              </a:ext>
            </a:extLst>
          </p:cNvPr>
          <p:cNvSpPr/>
          <p:nvPr/>
        </p:nvSpPr>
        <p:spPr>
          <a:xfrm>
            <a:off x="2438048" y="4418185"/>
            <a:ext cx="2439815" cy="24398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Ins="72000" bIns="72000" rtlCol="0" anchor="ctr"/>
          <a:lstStyle/>
          <a:p>
            <a:pPr algn="ctr">
              <a:spcBef>
                <a:spcPts val="600"/>
              </a:spcBef>
            </a:pPr>
            <a:r>
              <a:rPr lang="ru-RU" sz="1800" b="1" dirty="0">
                <a:solidFill>
                  <a:schemeClr val="bg1"/>
                </a:solidFill>
              </a:rPr>
              <a:t>Пропуск этапа отбора на «Траекторию» для топ-10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CFCD749-A05C-164C-A3C5-99CE3D08D657}"/>
              </a:ext>
            </a:extLst>
          </p:cNvPr>
          <p:cNvSpPr/>
          <p:nvPr/>
        </p:nvSpPr>
        <p:spPr>
          <a:xfrm>
            <a:off x="9752186" y="4418185"/>
            <a:ext cx="2439815" cy="24398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Ins="72000" bIns="72000" rtlCol="0" anchor="ctr"/>
          <a:lstStyle/>
          <a:p>
            <a:pPr algn="ctr">
              <a:spcBef>
                <a:spcPts val="600"/>
              </a:spcBef>
            </a:pPr>
            <a:r>
              <a:rPr lang="ru-RU" sz="1800" b="1" dirty="0">
                <a:solidFill>
                  <a:schemeClr val="bg1"/>
                </a:solidFill>
              </a:rPr>
              <a:t>Именной диплом для топ-10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BF8F04-456D-6048-9CDD-8B112C5030E9}"/>
              </a:ext>
            </a:extLst>
          </p:cNvPr>
          <p:cNvSpPr txBox="1"/>
          <p:nvPr/>
        </p:nvSpPr>
        <p:spPr>
          <a:xfrm>
            <a:off x="306390" y="1588696"/>
            <a:ext cx="3967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1"/>
                </a:solidFill>
              </a:rPr>
              <a:t>Почему стоит попробовать?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0F825E-9DE2-3340-9C97-8DD72220253D}"/>
              </a:ext>
            </a:extLst>
          </p:cNvPr>
          <p:cNvSpPr txBox="1"/>
          <p:nvPr/>
        </p:nvSpPr>
        <p:spPr>
          <a:xfrm>
            <a:off x="306389" y="2109946"/>
            <a:ext cx="92686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>
              <a:spcBef>
                <a:spcPts val="600"/>
              </a:spcBef>
              <a:buSzPts val="1800"/>
            </a:pPr>
            <a:r>
              <a:rPr lang="ru-RU" sz="1800" dirty="0">
                <a:solidFill>
                  <a:schemeClr val="accent2"/>
                </a:solidFill>
              </a:rPr>
              <a:t>Нужно пройти регистрацию в личном кабинете, выбрать специальность и задание, дальше все зависит от вас:</a:t>
            </a:r>
          </a:p>
          <a:p>
            <a:pPr marL="457200" indent="-342900">
              <a:spcBef>
                <a:spcPts val="600"/>
              </a:spcBef>
              <a:buSzPts val="1800"/>
              <a:buFont typeface="Wingdings" pitchFamily="2" charset="2"/>
              <a:buChar char="§"/>
            </a:pPr>
            <a:r>
              <a:rPr lang="ru-RU" sz="1800" dirty="0">
                <a:solidFill>
                  <a:schemeClr val="accent2"/>
                </a:solidFill>
              </a:rPr>
              <a:t>решите реальные кейсы компании</a:t>
            </a:r>
          </a:p>
          <a:p>
            <a:pPr marL="457200" indent="-342900">
              <a:spcBef>
                <a:spcPts val="600"/>
              </a:spcBef>
              <a:buSzPts val="1800"/>
              <a:buFont typeface="Wingdings" pitchFamily="2" charset="2"/>
              <a:buChar char="§"/>
            </a:pPr>
            <a:r>
              <a:rPr lang="ru-RU" sz="1800" dirty="0">
                <a:solidFill>
                  <a:schemeClr val="accent2"/>
                </a:solidFill>
              </a:rPr>
              <a:t>получите возможность засчитать решение заданий как практику в вузе</a:t>
            </a:r>
          </a:p>
          <a:p>
            <a:pPr marL="457200" indent="-342900">
              <a:spcBef>
                <a:spcPts val="600"/>
              </a:spcBef>
              <a:buSzPts val="1800"/>
              <a:buFont typeface="Wingdings" pitchFamily="2" charset="2"/>
              <a:buChar char="§"/>
            </a:pPr>
            <a:r>
              <a:rPr lang="ru-RU" sz="1800" dirty="0">
                <a:solidFill>
                  <a:schemeClr val="accent2"/>
                </a:solidFill>
              </a:rPr>
              <a:t>прокачаетесь по своей специальности</a:t>
            </a:r>
          </a:p>
          <a:p>
            <a:pPr marL="114300">
              <a:spcBef>
                <a:spcPts val="600"/>
              </a:spcBef>
              <a:buSzPts val="1800"/>
            </a:pPr>
            <a:r>
              <a:rPr lang="ru-RU" sz="1800" dirty="0">
                <a:solidFill>
                  <a:schemeClr val="accent2"/>
                </a:solidFill>
              </a:rPr>
              <a:t>и в дополнение к этому — шанс получить призы</a:t>
            </a:r>
          </a:p>
        </p:txBody>
      </p:sp>
    </p:spTree>
    <p:extLst>
      <p:ext uri="{BB962C8B-B14F-4D97-AF65-F5344CB8AC3E}">
        <p14:creationId xmlns:p14="http://schemas.microsoft.com/office/powerpoint/2010/main" val="1122571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27AA3-F21E-F24C-87ED-15C99D4CAD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Направления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1BD2034B-0AFF-1741-8A64-036A97F98F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3AF84028-BAB0-3043-AB5D-9615B31684F9}"/>
              </a:ext>
            </a:extLst>
          </p:cNvPr>
          <p:cNvSpPr txBox="1">
            <a:spLocks/>
          </p:cNvSpPr>
          <p:nvPr/>
        </p:nvSpPr>
        <p:spPr>
          <a:xfrm>
            <a:off x="407988" y="1410113"/>
            <a:ext cx="2974739" cy="1011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</a:pPr>
            <a:r>
              <a:rPr lang="ru-RU" dirty="0">
                <a:solidFill>
                  <a:schemeClr val="accent4"/>
                </a:solidFill>
              </a:rPr>
              <a:t>Химия</a:t>
            </a:r>
            <a:br>
              <a:rPr lang="ru-RU" dirty="0">
                <a:solidFill>
                  <a:schemeClr val="accent4"/>
                </a:solidFill>
              </a:rPr>
            </a:br>
            <a:r>
              <a:rPr lang="ru-RU" sz="1800" dirty="0"/>
              <a:t>для тех, кого интересуют научные исследования и химические процессы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FB8ECFB1-68D4-DB45-86F6-083F12FD5B57}"/>
              </a:ext>
            </a:extLst>
          </p:cNvPr>
          <p:cNvSpPr txBox="1">
            <a:spLocks/>
          </p:cNvSpPr>
          <p:nvPr/>
        </p:nvSpPr>
        <p:spPr>
          <a:xfrm>
            <a:off x="4155758" y="1410113"/>
            <a:ext cx="2974739" cy="1011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</a:pPr>
            <a:r>
              <a:rPr lang="ru-RU" dirty="0">
                <a:solidFill>
                  <a:schemeClr val="accent4"/>
                </a:solidFill>
              </a:rPr>
              <a:t>Механика</a:t>
            </a:r>
            <a:br>
              <a:rPr lang="ru-RU" dirty="0">
                <a:solidFill>
                  <a:schemeClr val="accent4"/>
                </a:solidFill>
              </a:rPr>
            </a:br>
            <a:r>
              <a:rPr lang="ru-RU" sz="1800" dirty="0"/>
              <a:t>для тех, кому нравится разбираться в структурных схемах, чертежах </a:t>
            </a:r>
            <a:r>
              <a:rPr lang="ru-RU" sz="1800" dirty="0" smtClean="0"/>
              <a:t>деталей</a:t>
            </a:r>
            <a:endParaRPr lang="ru-RU" sz="1800" dirty="0"/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8096C910-04D2-F84D-827D-7A2D09E219D5}"/>
              </a:ext>
            </a:extLst>
          </p:cNvPr>
          <p:cNvSpPr txBox="1">
            <a:spLocks/>
          </p:cNvSpPr>
          <p:nvPr/>
        </p:nvSpPr>
        <p:spPr>
          <a:xfrm>
            <a:off x="7903529" y="1410113"/>
            <a:ext cx="3845559" cy="1011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</a:pPr>
            <a:r>
              <a:rPr lang="ru-RU" dirty="0">
                <a:solidFill>
                  <a:schemeClr val="accent4"/>
                </a:solidFill>
              </a:rPr>
              <a:t>Измерительные приборы и автоматика</a:t>
            </a:r>
            <a:br>
              <a:rPr lang="ru-RU" dirty="0">
                <a:solidFill>
                  <a:schemeClr val="accent4"/>
                </a:solidFill>
              </a:rPr>
            </a:br>
            <a:r>
              <a:rPr lang="ru-RU" sz="1800" dirty="0"/>
              <a:t>для тех, кто считает себя гуру измерительных приборов и запросто разбирается в </a:t>
            </a:r>
            <a:r>
              <a:rPr lang="ru-RU" sz="1800" dirty="0" smtClean="0"/>
              <a:t>автоматизации</a:t>
            </a:r>
            <a:endParaRPr lang="ru-RU" sz="1800" dirty="0"/>
          </a:p>
          <a:p>
            <a:pPr>
              <a:lnSpc>
                <a:spcPct val="100000"/>
              </a:lnSpc>
            </a:pPr>
            <a:endParaRPr lang="ru-RU" sz="1800" dirty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E7C2F5E5-9612-314A-A939-78C0E1DBB78D}"/>
              </a:ext>
            </a:extLst>
          </p:cNvPr>
          <p:cNvCxnSpPr/>
          <p:nvPr/>
        </p:nvCxnSpPr>
        <p:spPr>
          <a:xfrm>
            <a:off x="0" y="4932053"/>
            <a:ext cx="11036968" cy="0"/>
          </a:xfrm>
          <a:prstGeom prst="line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ECFA09E-7A70-B44D-8154-000F63D55B52}"/>
              </a:ext>
            </a:extLst>
          </p:cNvPr>
          <p:cNvSpPr/>
          <p:nvPr/>
        </p:nvSpPr>
        <p:spPr>
          <a:xfrm>
            <a:off x="407988" y="4779653"/>
            <a:ext cx="3048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2E8D40A-A37E-AA4C-95A5-80244DC84C54}"/>
              </a:ext>
            </a:extLst>
          </p:cNvPr>
          <p:cNvSpPr/>
          <p:nvPr/>
        </p:nvSpPr>
        <p:spPr>
          <a:xfrm>
            <a:off x="4155758" y="4767718"/>
            <a:ext cx="3048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E0DEE7A-7BDA-6344-8572-8A944E253BD0}"/>
              </a:ext>
            </a:extLst>
          </p:cNvPr>
          <p:cNvSpPr/>
          <p:nvPr/>
        </p:nvSpPr>
        <p:spPr>
          <a:xfrm>
            <a:off x="7903528" y="4747333"/>
            <a:ext cx="3048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05CC925A-0524-FA4F-B882-DBDB36D4DF14}"/>
              </a:ext>
            </a:extLst>
          </p:cNvPr>
          <p:cNvSpPr txBox="1">
            <a:spLocks/>
          </p:cNvSpPr>
          <p:nvPr/>
        </p:nvSpPr>
        <p:spPr>
          <a:xfrm>
            <a:off x="407988" y="5143414"/>
            <a:ext cx="2974739" cy="1011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800" dirty="0"/>
              <a:t>1-ый этап:</a:t>
            </a:r>
          </a:p>
          <a:p>
            <a:pPr>
              <a:lnSpc>
                <a:spcPct val="100000"/>
              </a:lnSpc>
            </a:pPr>
            <a:r>
              <a:rPr lang="ru-RU" sz="1800" dirty="0"/>
              <a:t>тест</a:t>
            </a: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8DB65FDD-6306-8140-A8EA-4BA7DDA26D33}"/>
              </a:ext>
            </a:extLst>
          </p:cNvPr>
          <p:cNvSpPr txBox="1">
            <a:spLocks/>
          </p:cNvSpPr>
          <p:nvPr/>
        </p:nvSpPr>
        <p:spPr>
          <a:xfrm>
            <a:off x="4155758" y="5143414"/>
            <a:ext cx="2974739" cy="1011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800" dirty="0"/>
              <a:t>2-ой этап: </a:t>
            </a:r>
            <a:br>
              <a:rPr lang="ru-RU" sz="1800" dirty="0"/>
            </a:br>
            <a:r>
              <a:rPr lang="ru-RU" sz="1800" dirty="0"/>
              <a:t>расчетные задачи</a:t>
            </a: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B2E9BDAB-0F1F-BC46-B80F-92AC47627614}"/>
              </a:ext>
            </a:extLst>
          </p:cNvPr>
          <p:cNvSpPr txBox="1">
            <a:spLocks/>
          </p:cNvSpPr>
          <p:nvPr/>
        </p:nvSpPr>
        <p:spPr>
          <a:xfrm>
            <a:off x="7903529" y="5143414"/>
            <a:ext cx="3845559" cy="1011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800" dirty="0"/>
              <a:t>3-ий этап: </a:t>
            </a:r>
            <a:br>
              <a:rPr lang="ru-RU" sz="1800" dirty="0"/>
            </a:br>
            <a:r>
              <a:rPr lang="ru-RU" sz="1800" dirty="0"/>
              <a:t>мини-кейс</a:t>
            </a: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E26FD6D9-3AFD-5C41-8BF9-6030E0CC5F52}"/>
              </a:ext>
            </a:extLst>
          </p:cNvPr>
          <p:cNvSpPr txBox="1">
            <a:spLocks/>
          </p:cNvSpPr>
          <p:nvPr/>
        </p:nvSpPr>
        <p:spPr>
          <a:xfrm>
            <a:off x="407988" y="4262099"/>
            <a:ext cx="2974739" cy="1011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800" dirty="0">
                <a:solidFill>
                  <a:schemeClr val="accent1"/>
                </a:solidFill>
              </a:rPr>
              <a:t>Программа</a:t>
            </a:r>
          </a:p>
        </p:txBody>
      </p:sp>
      <p:sp>
        <p:nvSpPr>
          <p:cNvPr id="26" name="Google Shape;33;p71">
            <a:extLst>
              <a:ext uri="{FF2B5EF4-FFF2-40B4-BE49-F238E27FC236}">
                <a16:creationId xmlns:a16="http://schemas.microsoft.com/office/drawing/2014/main" id="{3A14894E-974E-7343-A79A-1BABB6E6A95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60150" y="6273800"/>
            <a:ext cx="485775" cy="182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accent4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>
                <a:solidFill>
                  <a:schemeClr val="accent1"/>
                </a:solidFill>
              </a:rPr>
              <a:pPr/>
              <a:t>12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115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8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r>
              <a:rPr lang="ru"/>
              <a:t>Программы для студентов</a:t>
            </a:r>
            <a:endParaRPr/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612550AE-8277-E745-8FA9-C694565161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33" name="Google Shape;533;p85"/>
          <p:cNvGraphicFramePr/>
          <p:nvPr>
            <p:extLst>
              <p:ext uri="{D42A27DB-BD31-4B8C-83A1-F6EECF244321}">
                <p14:modId xmlns:p14="http://schemas.microsoft.com/office/powerpoint/2010/main" val="2480744142"/>
              </p:ext>
            </p:extLst>
          </p:nvPr>
        </p:nvGraphicFramePr>
        <p:xfrm>
          <a:off x="407988" y="1412876"/>
          <a:ext cx="11341100" cy="456274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124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7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28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366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86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accent2"/>
                          </a:solidFill>
                        </a:rPr>
                        <a:t>Название</a:t>
                      </a:r>
                    </a:p>
                  </a:txBody>
                  <a:tcPr marL="121900" marR="121900" marT="121900" marB="1219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accent2"/>
                          </a:solidFill>
                        </a:rPr>
                        <a:t>Траектория</a:t>
                      </a:r>
                    </a:p>
                  </a:txBody>
                  <a:tcPr marL="121900" marR="121900" marT="121900" marB="1219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accent2"/>
                          </a:solidFill>
                        </a:rPr>
                        <a:t>Первый элемент</a:t>
                      </a:r>
                    </a:p>
                  </a:txBody>
                  <a:tcPr marL="121900" marR="121900" marT="121900" marB="1219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accent2"/>
                          </a:solidFill>
                        </a:rPr>
                        <a:t>Pump!</a:t>
                      </a:r>
                    </a:p>
                  </a:txBody>
                  <a:tcPr marL="121900" marR="121900" marT="121900" marB="1219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104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chemeClr val="accent2"/>
                          </a:solidFill>
                        </a:rPr>
                        <a:t>Задачи программы</a:t>
                      </a:r>
                    </a:p>
                  </a:txBody>
                  <a:tcPr marL="121900" marR="121900" marT="121900" marB="1219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chemeClr val="accent2"/>
                          </a:solidFill>
                        </a:rPr>
                        <a:t>Образование и практика на реальном производстве</a:t>
                      </a:r>
                    </a:p>
                  </a:txBody>
                  <a:tcPr marL="121900" marR="121900" marT="121900" marB="1219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chemeClr val="accent2"/>
                          </a:solidFill>
                        </a:rPr>
                        <a:t>Отбор, адаптация и развитие молодых специалистов</a:t>
                      </a:r>
                    </a:p>
                  </a:txBody>
                  <a:tcPr marL="121900" marR="121900" marT="121900" marB="1219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chemeClr val="accent2"/>
                          </a:solidFill>
                        </a:rPr>
                        <a:t>Практика для студентов</a:t>
                      </a:r>
                    </a:p>
                  </a:txBody>
                  <a:tcPr marL="121900" marR="121900" marT="121900" marB="1219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682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chemeClr val="accent2"/>
                          </a:solidFill>
                        </a:rPr>
                        <a:t>Для кого</a:t>
                      </a:r>
                    </a:p>
                  </a:txBody>
                  <a:tcPr marL="121900" marR="121900" marT="121900" marB="1219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chemeClr val="accent2"/>
                          </a:solidFill>
                        </a:rPr>
                        <a:t>Предпоследние и выпускные курсы</a:t>
                      </a:r>
                    </a:p>
                  </a:txBody>
                  <a:tcPr marL="121900" marR="121900" marT="121900" marB="1219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chemeClr val="accent2"/>
                          </a:solidFill>
                        </a:rPr>
                        <a:t>Выпускники и молодые специалисты</a:t>
                      </a:r>
                    </a:p>
                  </a:txBody>
                  <a:tcPr marL="121900" marR="121900" marT="121900" marB="1219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chemeClr val="accent2"/>
                          </a:solidFill>
                        </a:rPr>
                        <a:t>Студенты 2–3 курсов</a:t>
                      </a:r>
                    </a:p>
                  </a:txBody>
                  <a:tcPr marL="121900" marR="121900" marT="121900" marB="1219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86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chemeClr val="accent2"/>
                          </a:solidFill>
                        </a:rPr>
                        <a:t>Длительность</a:t>
                      </a:r>
                    </a:p>
                  </a:txBody>
                  <a:tcPr marL="121900" marR="121900" marT="121900" marB="1219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chemeClr val="accent2"/>
                          </a:solidFill>
                        </a:rPr>
                        <a:t>9–18 месяцев</a:t>
                      </a:r>
                    </a:p>
                  </a:txBody>
                  <a:tcPr marL="121900" marR="121900" marT="121900" marB="1219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chemeClr val="accent2"/>
                          </a:solidFill>
                        </a:rPr>
                        <a:t>6+ месяцев</a:t>
                      </a:r>
                    </a:p>
                  </a:txBody>
                  <a:tcPr marL="121900" marR="121900" marT="121900" marB="1219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chemeClr val="accent2"/>
                          </a:solidFill>
                        </a:rPr>
                        <a:t>~1 неделя</a:t>
                      </a:r>
                    </a:p>
                  </a:txBody>
                  <a:tcPr marL="121900" marR="121900" marT="121900" marB="1219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493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chemeClr val="accent2"/>
                          </a:solidFill>
                        </a:rPr>
                        <a:t>Отбор</a:t>
                      </a:r>
                    </a:p>
                  </a:txBody>
                  <a:tcPr marL="121900" marR="121900" marT="121900" marB="1219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chemeClr val="accent2"/>
                          </a:solidFill>
                        </a:rPr>
                        <a:t>Скрининг, телефонное интервью, профильное тестирование, личное интервью</a:t>
                      </a:r>
                    </a:p>
                  </a:txBody>
                  <a:tcPr marL="121900" marR="121900" marT="121900" marB="1219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600" dirty="0">
                          <a:solidFill>
                            <a:schemeClr val="accent2"/>
                          </a:solidFill>
                        </a:rPr>
                        <a:t>Скрининг, телефонное интервью, онлайн-тестирование, личное интервью, тестирование когнитивных способностей</a:t>
                      </a:r>
                    </a:p>
                  </a:txBody>
                  <a:tcPr marL="121900" marR="121900" marT="121900" marB="1219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chemeClr val="accent2"/>
                          </a:solidFill>
                        </a:rPr>
                        <a:t>Регистрация в личном кабинете</a:t>
                      </a:r>
                    </a:p>
                  </a:txBody>
                  <a:tcPr marL="121900" marR="121900" marT="121900" marB="1219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Google Shape;33;p71">
            <a:extLst>
              <a:ext uri="{FF2B5EF4-FFF2-40B4-BE49-F238E27FC236}">
                <a16:creationId xmlns:a16="http://schemas.microsoft.com/office/drawing/2014/main" id="{DD7A3679-6B15-F74E-B734-EE3BDF676C3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60150" y="6273800"/>
            <a:ext cx="485775" cy="182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accent4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>
                <a:solidFill>
                  <a:schemeClr val="accent1"/>
                </a:solidFill>
              </a:rPr>
              <a:pPr/>
              <a:t>13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004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8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r>
              <a:rPr lang="ru" dirty="0"/>
              <a:t>После того, как вы пройдете наши программы и погрузитесь в жизнь компании, вы сможете выбрать один из трех карьерных треков:</a:t>
            </a:r>
            <a:endParaRPr dirty="0"/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8F7D92DC-0345-0744-A737-7839A0708D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8AEB603-8D42-CE4E-857C-0D2CB7850134}"/>
              </a:ext>
            </a:extLst>
          </p:cNvPr>
          <p:cNvSpPr txBox="1">
            <a:spLocks/>
          </p:cNvSpPr>
          <p:nvPr/>
        </p:nvSpPr>
        <p:spPr>
          <a:xfrm>
            <a:off x="407988" y="4630445"/>
            <a:ext cx="2974739" cy="1011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</a:pPr>
            <a:r>
              <a:rPr lang="ru" sz="2800" dirty="0">
                <a:solidFill>
                  <a:schemeClr val="accent4"/>
                </a:solidFill>
              </a:rPr>
              <a:t>Начальник смены</a:t>
            </a:r>
            <a:endParaRPr lang="ru-RU" sz="1600" dirty="0">
              <a:solidFill>
                <a:schemeClr val="accent4"/>
              </a:solidFill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93368DF-54BB-4F44-B5E7-3D63DA95210D}"/>
              </a:ext>
            </a:extLst>
          </p:cNvPr>
          <p:cNvSpPr txBox="1">
            <a:spLocks/>
          </p:cNvSpPr>
          <p:nvPr/>
        </p:nvSpPr>
        <p:spPr>
          <a:xfrm>
            <a:off x="4155758" y="4630445"/>
            <a:ext cx="2974739" cy="1011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</a:pPr>
            <a:r>
              <a:rPr lang="ru" sz="2800" dirty="0">
                <a:solidFill>
                  <a:schemeClr val="accent4"/>
                </a:solidFill>
              </a:rPr>
              <a:t>Инженер-технолог</a:t>
            </a:r>
            <a:endParaRPr lang="ru-RU" sz="1600" dirty="0">
              <a:solidFill>
                <a:schemeClr val="accent4"/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C42BEA3-AA88-5440-8CD9-E63067C965C5}"/>
              </a:ext>
            </a:extLst>
          </p:cNvPr>
          <p:cNvSpPr txBox="1">
            <a:spLocks/>
          </p:cNvSpPr>
          <p:nvPr/>
        </p:nvSpPr>
        <p:spPr>
          <a:xfrm>
            <a:off x="7903529" y="4630445"/>
            <a:ext cx="3845559" cy="1011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</a:pPr>
            <a:r>
              <a:rPr lang="ru" sz="2800" dirty="0">
                <a:solidFill>
                  <a:schemeClr val="accent4"/>
                </a:solidFill>
              </a:rPr>
              <a:t>Химик в ЦЗЛ</a:t>
            </a:r>
            <a:endParaRPr lang="ru-RU" sz="1600" dirty="0">
              <a:solidFill>
                <a:schemeClr val="accent4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7ACA433-E611-7B45-A3B3-C033BF623D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989" y="2513741"/>
            <a:ext cx="2116704" cy="21167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03F1B1F-39FC-7A48-9211-6AD5892989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3530" y="2513741"/>
            <a:ext cx="2116704" cy="211670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DE0D857-F546-C543-B199-489EED8170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5760" y="2513741"/>
            <a:ext cx="2116704" cy="2116704"/>
          </a:xfrm>
          <a:prstGeom prst="rect">
            <a:avLst/>
          </a:prstGeom>
        </p:spPr>
      </p:pic>
      <p:sp>
        <p:nvSpPr>
          <p:cNvPr id="14" name="Google Shape;33;p71">
            <a:extLst>
              <a:ext uri="{FF2B5EF4-FFF2-40B4-BE49-F238E27FC236}">
                <a16:creationId xmlns:a16="http://schemas.microsoft.com/office/drawing/2014/main" id="{0D9E42C0-1C11-994E-96A0-0AA9A7782A4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60150" y="6273800"/>
            <a:ext cx="485775" cy="182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accent4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>
                <a:solidFill>
                  <a:schemeClr val="accent1"/>
                </a:solidFill>
              </a:rPr>
              <a:pPr/>
              <a:t>14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531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8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r>
              <a:rPr lang="ru" dirty="0"/>
              <a:t>Карьерные треки — начальник смены</a:t>
            </a:r>
            <a:endParaRPr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E009FBB-8B28-214E-B64D-8DF8967AD717}"/>
              </a:ext>
            </a:extLst>
          </p:cNvPr>
          <p:cNvSpPr/>
          <p:nvPr/>
        </p:nvSpPr>
        <p:spPr>
          <a:xfrm>
            <a:off x="407988" y="2306258"/>
            <a:ext cx="1957137" cy="806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Инженер по подготовке производства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4282491-5859-6F44-903F-EF7211803081}"/>
              </a:ext>
            </a:extLst>
          </p:cNvPr>
          <p:cNvSpPr/>
          <p:nvPr/>
        </p:nvSpPr>
        <p:spPr>
          <a:xfrm>
            <a:off x="407988" y="3873549"/>
            <a:ext cx="1957137" cy="806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Инженер-технолог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AC8B7ED-10F7-BC43-BF45-5994383AA1F1}"/>
              </a:ext>
            </a:extLst>
          </p:cNvPr>
          <p:cNvSpPr/>
          <p:nvPr/>
        </p:nvSpPr>
        <p:spPr>
          <a:xfrm>
            <a:off x="2855786" y="3066829"/>
            <a:ext cx="1957137" cy="806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Начальник смены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9383B46-D404-EE4A-B591-F850EE1E887E}"/>
              </a:ext>
            </a:extLst>
          </p:cNvPr>
          <p:cNvSpPr/>
          <p:nvPr/>
        </p:nvSpPr>
        <p:spPr>
          <a:xfrm>
            <a:off x="5303584" y="1258582"/>
            <a:ext cx="1957137" cy="8067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Начальник производства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6CEE05F-AF5A-8945-A882-57F3ECAF5EE7}"/>
              </a:ext>
            </a:extLst>
          </p:cNvPr>
          <p:cNvSpPr/>
          <p:nvPr/>
        </p:nvSpPr>
        <p:spPr>
          <a:xfrm>
            <a:off x="5303584" y="2155052"/>
            <a:ext cx="1957137" cy="8067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Ведущий инженер-технолог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4069EBE-2DBE-FF47-ABC5-D8D74E5BE0AA}"/>
              </a:ext>
            </a:extLst>
          </p:cNvPr>
          <p:cNvSpPr/>
          <p:nvPr/>
        </p:nvSpPr>
        <p:spPr>
          <a:xfrm>
            <a:off x="5303584" y="3076539"/>
            <a:ext cx="1957137" cy="8067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Ведущий инженер производства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14A6FC8-9F4D-444F-B8EB-60D7B1B5FFE4}"/>
              </a:ext>
            </a:extLst>
          </p:cNvPr>
          <p:cNvSpPr/>
          <p:nvPr/>
        </p:nvSpPr>
        <p:spPr>
          <a:xfrm>
            <a:off x="5303584" y="3985108"/>
            <a:ext cx="1957137" cy="806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Стат. менеджер производства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6924035-0E15-A94F-9968-B49B35EBCD4E}"/>
              </a:ext>
            </a:extLst>
          </p:cNvPr>
          <p:cNvSpPr/>
          <p:nvPr/>
        </p:nvSpPr>
        <p:spPr>
          <a:xfrm>
            <a:off x="5303584" y="4917438"/>
            <a:ext cx="1957137" cy="806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Главный эксперт СУН</a:t>
            </a:r>
          </a:p>
        </p:txBody>
      </p:sp>
      <p:cxnSp>
        <p:nvCxnSpPr>
          <p:cNvPr id="5" name="Соединительная линия уступом 4">
            <a:extLst>
              <a:ext uri="{FF2B5EF4-FFF2-40B4-BE49-F238E27FC236}">
                <a16:creationId xmlns:a16="http://schemas.microsoft.com/office/drawing/2014/main" id="{032BACAE-7B91-0042-ABEF-50BCC9908E4C}"/>
              </a:ext>
            </a:extLst>
          </p:cNvPr>
          <p:cNvCxnSpPr>
            <a:stCxn id="3" idx="3"/>
            <a:endCxn id="7" idx="1"/>
          </p:cNvCxnSpPr>
          <p:nvPr/>
        </p:nvCxnSpPr>
        <p:spPr>
          <a:xfrm>
            <a:off x="2365125" y="2709618"/>
            <a:ext cx="490661" cy="76057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>
            <a:extLst>
              <a:ext uri="{FF2B5EF4-FFF2-40B4-BE49-F238E27FC236}">
                <a16:creationId xmlns:a16="http://schemas.microsoft.com/office/drawing/2014/main" id="{C88D7FC2-EE1E-C74B-AEBD-36FF24126186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 flipV="1">
            <a:off x="2365125" y="3470189"/>
            <a:ext cx="490661" cy="80672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>
            <a:extLst>
              <a:ext uri="{FF2B5EF4-FFF2-40B4-BE49-F238E27FC236}">
                <a16:creationId xmlns:a16="http://schemas.microsoft.com/office/drawing/2014/main" id="{F79190D4-A909-7844-9CA4-FA6AB5C3776D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 flipV="1">
            <a:off x="4812923" y="1661942"/>
            <a:ext cx="490661" cy="180824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ная линия уступом 21">
            <a:extLst>
              <a:ext uri="{FF2B5EF4-FFF2-40B4-BE49-F238E27FC236}">
                <a16:creationId xmlns:a16="http://schemas.microsoft.com/office/drawing/2014/main" id="{4A244A39-4BC1-244C-890A-0404274D3EB2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 flipV="1">
            <a:off x="4812923" y="2558412"/>
            <a:ext cx="490661" cy="91177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>
            <a:extLst>
              <a:ext uri="{FF2B5EF4-FFF2-40B4-BE49-F238E27FC236}">
                <a16:creationId xmlns:a16="http://schemas.microsoft.com/office/drawing/2014/main" id="{2974A17F-5D25-1F41-B6C8-1BC8BF41F8B8}"/>
              </a:ext>
            </a:extLst>
          </p:cNvPr>
          <p:cNvCxnSpPr>
            <a:cxnSpLocks/>
            <a:stCxn id="7" idx="3"/>
            <a:endCxn id="10" idx="1"/>
          </p:cNvCxnSpPr>
          <p:nvPr/>
        </p:nvCxnSpPr>
        <p:spPr>
          <a:xfrm>
            <a:off x="4812923" y="3470189"/>
            <a:ext cx="490661" cy="971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оединительная линия уступом 27">
            <a:extLst>
              <a:ext uri="{FF2B5EF4-FFF2-40B4-BE49-F238E27FC236}">
                <a16:creationId xmlns:a16="http://schemas.microsoft.com/office/drawing/2014/main" id="{48242305-9B2B-6648-9ADE-56DED91DC5C7}"/>
              </a:ext>
            </a:extLst>
          </p:cNvPr>
          <p:cNvCxnSpPr>
            <a:cxnSpLocks/>
            <a:stCxn id="7" idx="3"/>
            <a:endCxn id="11" idx="1"/>
          </p:cNvCxnSpPr>
          <p:nvPr/>
        </p:nvCxnSpPr>
        <p:spPr>
          <a:xfrm>
            <a:off x="4812923" y="3470189"/>
            <a:ext cx="490661" cy="91827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30">
            <a:extLst>
              <a:ext uri="{FF2B5EF4-FFF2-40B4-BE49-F238E27FC236}">
                <a16:creationId xmlns:a16="http://schemas.microsoft.com/office/drawing/2014/main" id="{5F6E3AC8-224B-1F47-A552-DA6264820897}"/>
              </a:ext>
            </a:extLst>
          </p:cNvPr>
          <p:cNvCxnSpPr>
            <a:cxnSpLocks/>
            <a:stCxn id="7" idx="3"/>
            <a:endCxn id="12" idx="1"/>
          </p:cNvCxnSpPr>
          <p:nvPr/>
        </p:nvCxnSpPr>
        <p:spPr>
          <a:xfrm>
            <a:off x="4812923" y="3470189"/>
            <a:ext cx="490661" cy="185060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4D0B0E7-578F-964E-B39B-5936B1BC5F09}"/>
              </a:ext>
            </a:extLst>
          </p:cNvPr>
          <p:cNvSpPr txBox="1"/>
          <p:nvPr/>
        </p:nvSpPr>
        <p:spPr>
          <a:xfrm>
            <a:off x="8053136" y="1112775"/>
            <a:ext cx="416242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Доп. критерии для перехода </a:t>
            </a:r>
          </a:p>
          <a:p>
            <a:pPr marL="156600" indent="-156600">
              <a:buFont typeface="Wingdings" pitchFamily="2" charset="2"/>
              <a:buChar char="§"/>
            </a:pPr>
            <a:r>
              <a:rPr lang="ru-RU" sz="1100" dirty="0">
                <a:solidFill>
                  <a:schemeClr val="accent2"/>
                </a:solidFill>
              </a:rPr>
              <a:t>Релевантный опыт работы (в вертикалях «Технология» и «Надежность и ремонты», в </a:t>
            </a:r>
            <a:r>
              <a:rPr lang="ru-RU" sz="1100" dirty="0" err="1">
                <a:solidFill>
                  <a:schemeClr val="accent2"/>
                </a:solidFill>
              </a:rPr>
              <a:t>ОТиПБ</a:t>
            </a:r>
            <a:r>
              <a:rPr lang="ru-RU" sz="1100" dirty="0">
                <a:solidFill>
                  <a:schemeClr val="accent2"/>
                </a:solidFill>
              </a:rPr>
              <a:t> или </a:t>
            </a:r>
            <a:r>
              <a:rPr lang="en-US" sz="1100" dirty="0">
                <a:solidFill>
                  <a:schemeClr val="accent2"/>
                </a:solidFill>
              </a:rPr>
              <a:t>HR)</a:t>
            </a:r>
          </a:p>
          <a:p>
            <a:pPr marL="156600" indent="-156600">
              <a:buFont typeface="Wingdings" pitchFamily="2" charset="2"/>
              <a:buChar char="§"/>
            </a:pPr>
            <a:r>
              <a:rPr lang="ru-RU" sz="1100" dirty="0">
                <a:solidFill>
                  <a:schemeClr val="accent2"/>
                </a:solidFill>
              </a:rPr>
              <a:t>Оценка квадрата потенциала 5+</a:t>
            </a:r>
          </a:p>
          <a:p>
            <a:pPr marL="156600" indent="-156600">
              <a:buFont typeface="Wingdings" pitchFamily="2" charset="2"/>
              <a:buChar char="§"/>
            </a:pPr>
            <a:r>
              <a:rPr lang="ru-RU" sz="1100" dirty="0">
                <a:solidFill>
                  <a:schemeClr val="accent2"/>
                </a:solidFill>
              </a:rPr>
              <a:t>Исполнение обязанностей «Начальника производства»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CE203E-E978-8C4F-943E-EEE5F8597589}"/>
              </a:ext>
            </a:extLst>
          </p:cNvPr>
          <p:cNvSpPr txBox="1"/>
          <p:nvPr/>
        </p:nvSpPr>
        <p:spPr>
          <a:xfrm>
            <a:off x="8053137" y="2282915"/>
            <a:ext cx="3891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Доп. критерии для перехода </a:t>
            </a:r>
          </a:p>
          <a:p>
            <a:pPr marL="156600" indent="-156600">
              <a:buFont typeface="Wingdings" pitchFamily="2" charset="2"/>
              <a:buChar char="§"/>
            </a:pPr>
            <a:r>
              <a:rPr lang="ru-RU" sz="1100" dirty="0">
                <a:solidFill>
                  <a:schemeClr val="accent2"/>
                </a:solidFill>
              </a:rPr>
              <a:t>Исполнение обязанностей вед. инженера-технолога</a:t>
            </a:r>
          </a:p>
          <a:p>
            <a:pPr marL="156600" indent="-156600">
              <a:buFont typeface="Wingdings" pitchFamily="2" charset="2"/>
              <a:buChar char="§"/>
            </a:pPr>
            <a:r>
              <a:rPr lang="ru-RU" sz="1100" dirty="0">
                <a:solidFill>
                  <a:schemeClr val="accent2"/>
                </a:solidFill>
              </a:rPr>
              <a:t>Организация прохождения полного цикла мероприятий менеджмента от идеи до получения экономического эффекта (лидер группы)</a:t>
            </a:r>
          </a:p>
          <a:p>
            <a:pPr marL="156600" indent="-156600">
              <a:buFont typeface="Wingdings" pitchFamily="2" charset="2"/>
              <a:buChar char="§"/>
            </a:pPr>
            <a:r>
              <a:rPr lang="ru-RU" sz="1100" dirty="0">
                <a:solidFill>
                  <a:schemeClr val="accent2"/>
                </a:solidFill>
              </a:rPr>
              <a:t>Самостоятельная реализация проектов тех. моделирования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C49347E-A73B-5940-9387-3D5E8F7E3DF5}"/>
              </a:ext>
            </a:extLst>
          </p:cNvPr>
          <p:cNvSpPr txBox="1"/>
          <p:nvPr/>
        </p:nvSpPr>
        <p:spPr>
          <a:xfrm>
            <a:off x="8053137" y="3622332"/>
            <a:ext cx="389129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Доп. критерии для перехода </a:t>
            </a:r>
          </a:p>
          <a:p>
            <a:pPr marL="156600" indent="-156600">
              <a:buFont typeface="Wingdings" pitchFamily="2" charset="2"/>
              <a:buChar char="§"/>
            </a:pPr>
            <a:r>
              <a:rPr lang="ru-RU" sz="1100" dirty="0">
                <a:solidFill>
                  <a:schemeClr val="accent2"/>
                </a:solidFill>
              </a:rPr>
              <a:t>Исполнение обязанностей вед. инженера производства</a:t>
            </a:r>
          </a:p>
          <a:p>
            <a:pPr marL="156600" indent="-156600">
              <a:buFont typeface="Wingdings" pitchFamily="2" charset="2"/>
              <a:buChar char="§"/>
            </a:pPr>
            <a:r>
              <a:rPr lang="ru-RU" sz="1100" dirty="0">
                <a:solidFill>
                  <a:schemeClr val="accent2"/>
                </a:solidFill>
              </a:rPr>
              <a:t>Организация планирования и проведения ОР и ППР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4224A14-D06C-3043-BC4E-92756E966A84}"/>
              </a:ext>
            </a:extLst>
          </p:cNvPr>
          <p:cNvSpPr txBox="1"/>
          <p:nvPr/>
        </p:nvSpPr>
        <p:spPr>
          <a:xfrm>
            <a:off x="8053137" y="4623194"/>
            <a:ext cx="3891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Доп. критерии для перехода отсутствуют</a:t>
            </a:r>
          </a:p>
        </p:txBody>
      </p:sp>
      <p:cxnSp>
        <p:nvCxnSpPr>
          <p:cNvPr id="38" name="Соединительная линия уступом 37">
            <a:extLst>
              <a:ext uri="{FF2B5EF4-FFF2-40B4-BE49-F238E27FC236}">
                <a16:creationId xmlns:a16="http://schemas.microsoft.com/office/drawing/2014/main" id="{3AE5D307-A80D-C243-BA19-6B9DF82EE28C}"/>
              </a:ext>
            </a:extLst>
          </p:cNvPr>
          <p:cNvCxnSpPr>
            <a:cxnSpLocks/>
            <a:stCxn id="32" idx="1"/>
            <a:endCxn id="8" idx="3"/>
          </p:cNvCxnSpPr>
          <p:nvPr/>
        </p:nvCxnSpPr>
        <p:spPr>
          <a:xfrm rot="10800000" flipV="1">
            <a:off x="7260722" y="1605218"/>
            <a:ext cx="792415" cy="5672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Соединительная линия уступом 40">
            <a:extLst>
              <a:ext uri="{FF2B5EF4-FFF2-40B4-BE49-F238E27FC236}">
                <a16:creationId xmlns:a16="http://schemas.microsoft.com/office/drawing/2014/main" id="{7532FCEE-EAA3-8C40-8CAA-B46E4003FBF3}"/>
              </a:ext>
            </a:extLst>
          </p:cNvPr>
          <p:cNvCxnSpPr>
            <a:cxnSpLocks/>
            <a:stCxn id="35" idx="1"/>
            <a:endCxn id="9" idx="3"/>
          </p:cNvCxnSpPr>
          <p:nvPr/>
        </p:nvCxnSpPr>
        <p:spPr>
          <a:xfrm rot="10800000">
            <a:off x="7260721" y="2558413"/>
            <a:ext cx="792416" cy="38622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Соединительная линия уступом 43">
            <a:extLst>
              <a:ext uri="{FF2B5EF4-FFF2-40B4-BE49-F238E27FC236}">
                <a16:creationId xmlns:a16="http://schemas.microsoft.com/office/drawing/2014/main" id="{82AF1AE5-21D1-0F4D-83F8-B8A4EA1213B8}"/>
              </a:ext>
            </a:extLst>
          </p:cNvPr>
          <p:cNvCxnSpPr>
            <a:cxnSpLocks/>
            <a:stCxn id="36" idx="1"/>
            <a:endCxn id="10" idx="3"/>
          </p:cNvCxnSpPr>
          <p:nvPr/>
        </p:nvCxnSpPr>
        <p:spPr>
          <a:xfrm rot="10800000">
            <a:off x="7260721" y="3479900"/>
            <a:ext cx="792416" cy="55023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Соединительная линия уступом 46">
            <a:extLst>
              <a:ext uri="{FF2B5EF4-FFF2-40B4-BE49-F238E27FC236}">
                <a16:creationId xmlns:a16="http://schemas.microsoft.com/office/drawing/2014/main" id="{B41BBFAD-C5E5-134C-AF3B-DC64B4086C27}"/>
              </a:ext>
            </a:extLst>
          </p:cNvPr>
          <p:cNvCxnSpPr>
            <a:cxnSpLocks/>
            <a:stCxn id="37" idx="1"/>
            <a:endCxn id="11" idx="3"/>
          </p:cNvCxnSpPr>
          <p:nvPr/>
        </p:nvCxnSpPr>
        <p:spPr>
          <a:xfrm rot="10800000">
            <a:off x="7260721" y="4388469"/>
            <a:ext cx="792416" cy="38861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Соединительная линия уступом 49">
            <a:extLst>
              <a:ext uri="{FF2B5EF4-FFF2-40B4-BE49-F238E27FC236}">
                <a16:creationId xmlns:a16="http://schemas.microsoft.com/office/drawing/2014/main" id="{40D95731-7349-4A4A-8C6D-D5663DC230D5}"/>
              </a:ext>
            </a:extLst>
          </p:cNvPr>
          <p:cNvCxnSpPr>
            <a:cxnSpLocks/>
            <a:stCxn id="37" idx="1"/>
            <a:endCxn id="12" idx="3"/>
          </p:cNvCxnSpPr>
          <p:nvPr/>
        </p:nvCxnSpPr>
        <p:spPr>
          <a:xfrm rot="10800000" flipV="1">
            <a:off x="7260721" y="4777082"/>
            <a:ext cx="792416" cy="54371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Открывающая квадратная скобка 53">
            <a:extLst>
              <a:ext uri="{FF2B5EF4-FFF2-40B4-BE49-F238E27FC236}">
                <a16:creationId xmlns:a16="http://schemas.microsoft.com/office/drawing/2014/main" id="{8CC98802-E0B6-E247-AD94-5C9380675151}"/>
              </a:ext>
            </a:extLst>
          </p:cNvPr>
          <p:cNvSpPr/>
          <p:nvPr/>
        </p:nvSpPr>
        <p:spPr>
          <a:xfrm rot="16200000">
            <a:off x="3606941" y="4958497"/>
            <a:ext cx="454827" cy="2221117"/>
          </a:xfrm>
          <a:prstGeom prst="leftBracket">
            <a:avLst>
              <a:gd name="adj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ткрывающая квадратная скобка 54">
            <a:extLst>
              <a:ext uri="{FF2B5EF4-FFF2-40B4-BE49-F238E27FC236}">
                <a16:creationId xmlns:a16="http://schemas.microsoft.com/office/drawing/2014/main" id="{56DF7C04-E333-BF4A-B07E-195A2BF8B0B4}"/>
              </a:ext>
            </a:extLst>
          </p:cNvPr>
          <p:cNvSpPr/>
          <p:nvPr/>
        </p:nvSpPr>
        <p:spPr>
          <a:xfrm rot="16200000">
            <a:off x="6215986" y="4683908"/>
            <a:ext cx="454827" cy="2770294"/>
          </a:xfrm>
          <a:prstGeom prst="leftBracket">
            <a:avLst>
              <a:gd name="adj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2AF3C56-3A78-B440-B033-535CB1788776}"/>
              </a:ext>
            </a:extLst>
          </p:cNvPr>
          <p:cNvSpPr txBox="1"/>
          <p:nvPr/>
        </p:nvSpPr>
        <p:spPr>
          <a:xfrm>
            <a:off x="3384383" y="5915166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2-3 года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8A6E8A7-DB74-DA41-99F7-873B1DA8B4DE}"/>
              </a:ext>
            </a:extLst>
          </p:cNvPr>
          <p:cNvSpPr txBox="1"/>
          <p:nvPr/>
        </p:nvSpPr>
        <p:spPr>
          <a:xfrm>
            <a:off x="6012832" y="5915166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2-4 года</a:t>
            </a:r>
          </a:p>
        </p:txBody>
      </p:sp>
      <p:sp>
        <p:nvSpPr>
          <p:cNvPr id="56" name="Текст 55">
            <a:extLst>
              <a:ext uri="{FF2B5EF4-FFF2-40B4-BE49-F238E27FC236}">
                <a16:creationId xmlns:a16="http://schemas.microsoft.com/office/drawing/2014/main" id="{2CF5152D-2914-A544-8A2A-97FD3343D3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0" name="Google Shape;33;p71">
            <a:extLst>
              <a:ext uri="{FF2B5EF4-FFF2-40B4-BE49-F238E27FC236}">
                <a16:creationId xmlns:a16="http://schemas.microsoft.com/office/drawing/2014/main" id="{93EBEECD-B7F4-0C4F-899B-6EF2828FE15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60150" y="6273800"/>
            <a:ext cx="485775" cy="182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accent4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>
                <a:solidFill>
                  <a:schemeClr val="accent1"/>
                </a:solidFill>
              </a:rPr>
              <a:pPr/>
              <a:t>15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589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8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r>
              <a:rPr lang="ru" dirty="0"/>
              <a:t>Карьерные треки — инженер-технолог</a:t>
            </a:r>
            <a:endParaRPr dirty="0"/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5409BC82-C145-6840-BF1B-110F5B4FB4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DEF280E-6ED9-6945-90B4-C01E4C326F14}"/>
              </a:ext>
            </a:extLst>
          </p:cNvPr>
          <p:cNvSpPr/>
          <p:nvPr/>
        </p:nvSpPr>
        <p:spPr>
          <a:xfrm>
            <a:off x="407988" y="1632557"/>
            <a:ext cx="2315808" cy="4409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Ст. аппаратчик</a:t>
            </a:r>
          </a:p>
        </p:txBody>
      </p:sp>
      <p:sp>
        <p:nvSpPr>
          <p:cNvPr id="6" name="Открывающая квадратная скобка 5">
            <a:extLst>
              <a:ext uri="{FF2B5EF4-FFF2-40B4-BE49-F238E27FC236}">
                <a16:creationId xmlns:a16="http://schemas.microsoft.com/office/drawing/2014/main" id="{CC85926F-0BAD-AA43-A99A-E393C527F375}"/>
              </a:ext>
            </a:extLst>
          </p:cNvPr>
          <p:cNvSpPr/>
          <p:nvPr/>
        </p:nvSpPr>
        <p:spPr>
          <a:xfrm rot="16200000">
            <a:off x="4800106" y="3352254"/>
            <a:ext cx="454827" cy="4222436"/>
          </a:xfrm>
          <a:prstGeom prst="leftBracket">
            <a:avLst>
              <a:gd name="adj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5A674D-6C57-AE43-9E17-F7D8A4AACA55}"/>
              </a:ext>
            </a:extLst>
          </p:cNvPr>
          <p:cNvSpPr txBox="1"/>
          <p:nvPr/>
        </p:nvSpPr>
        <p:spPr>
          <a:xfrm>
            <a:off x="4388406" y="5309584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2-3 года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B9E5C5F-2962-2249-A785-66763DBE5F05}"/>
              </a:ext>
            </a:extLst>
          </p:cNvPr>
          <p:cNvSpPr/>
          <p:nvPr/>
        </p:nvSpPr>
        <p:spPr>
          <a:xfrm>
            <a:off x="407988" y="2237256"/>
            <a:ext cx="2315808" cy="4409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Инженер смены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6D683A6-B8FF-E240-B5D7-FF1E9FF6AA0F}"/>
              </a:ext>
            </a:extLst>
          </p:cNvPr>
          <p:cNvSpPr/>
          <p:nvPr/>
        </p:nvSpPr>
        <p:spPr>
          <a:xfrm>
            <a:off x="407988" y="2841955"/>
            <a:ext cx="2315808" cy="4409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Оператор пульта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8144AE3-793D-FC4E-BD53-35545508D830}"/>
              </a:ext>
            </a:extLst>
          </p:cNvPr>
          <p:cNvSpPr/>
          <p:nvPr/>
        </p:nvSpPr>
        <p:spPr>
          <a:xfrm>
            <a:off x="407988" y="3446655"/>
            <a:ext cx="2315808" cy="4409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Молодой специалист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ABAF673-023E-3F4F-A090-A421964FF471}"/>
              </a:ext>
            </a:extLst>
          </p:cNvPr>
          <p:cNvSpPr/>
          <p:nvPr/>
        </p:nvSpPr>
        <p:spPr>
          <a:xfrm>
            <a:off x="3716024" y="2511675"/>
            <a:ext cx="2315808" cy="4409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Инженер технолог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D1A8F57-2CEB-E846-872A-DCD1BEA1120D}"/>
              </a:ext>
            </a:extLst>
          </p:cNvPr>
          <p:cNvSpPr/>
          <p:nvPr/>
        </p:nvSpPr>
        <p:spPr>
          <a:xfrm>
            <a:off x="8584697" y="1871985"/>
            <a:ext cx="3121275" cy="4409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Ведущий инженер технолог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91AC10E-3732-F448-B440-F2F3A4492DBF}"/>
              </a:ext>
            </a:extLst>
          </p:cNvPr>
          <p:cNvSpPr/>
          <p:nvPr/>
        </p:nvSpPr>
        <p:spPr>
          <a:xfrm>
            <a:off x="8584697" y="2476684"/>
            <a:ext cx="3121275" cy="4409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Ведущий инженер производства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07DDC89-4C66-7B44-99CC-C28F361FF22B}"/>
              </a:ext>
            </a:extLst>
          </p:cNvPr>
          <p:cNvSpPr/>
          <p:nvPr/>
        </p:nvSpPr>
        <p:spPr>
          <a:xfrm>
            <a:off x="8584697" y="3081384"/>
            <a:ext cx="3121275" cy="4409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Начальник смены</a:t>
            </a:r>
          </a:p>
        </p:txBody>
      </p:sp>
      <p:cxnSp>
        <p:nvCxnSpPr>
          <p:cNvPr id="15" name="Соединительная линия уступом 14">
            <a:extLst>
              <a:ext uri="{FF2B5EF4-FFF2-40B4-BE49-F238E27FC236}">
                <a16:creationId xmlns:a16="http://schemas.microsoft.com/office/drawing/2014/main" id="{5D6F3D7F-9B24-9645-A60B-B01ED46A2B7E}"/>
              </a:ext>
            </a:extLst>
          </p:cNvPr>
          <p:cNvCxnSpPr>
            <a:cxnSpLocks/>
            <a:stCxn id="5" idx="3"/>
            <a:endCxn id="11" idx="0"/>
          </p:cNvCxnSpPr>
          <p:nvPr/>
        </p:nvCxnSpPr>
        <p:spPr>
          <a:xfrm>
            <a:off x="2723796" y="1853045"/>
            <a:ext cx="2150132" cy="658630"/>
          </a:xfrm>
          <a:prstGeom prst="bentConnector2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>
            <a:extLst>
              <a:ext uri="{FF2B5EF4-FFF2-40B4-BE49-F238E27FC236}">
                <a16:creationId xmlns:a16="http://schemas.microsoft.com/office/drawing/2014/main" id="{28C6255F-B130-D340-A994-9CDF58B6C351}"/>
              </a:ext>
            </a:extLst>
          </p:cNvPr>
          <p:cNvCxnSpPr>
            <a:cxnSpLocks/>
            <a:stCxn id="8" idx="3"/>
            <a:endCxn id="11" idx="0"/>
          </p:cNvCxnSpPr>
          <p:nvPr/>
        </p:nvCxnSpPr>
        <p:spPr>
          <a:xfrm>
            <a:off x="2723796" y="2457744"/>
            <a:ext cx="2150132" cy="53931"/>
          </a:xfrm>
          <a:prstGeom prst="bentConnector2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ная линия уступом 21">
            <a:extLst>
              <a:ext uri="{FF2B5EF4-FFF2-40B4-BE49-F238E27FC236}">
                <a16:creationId xmlns:a16="http://schemas.microsoft.com/office/drawing/2014/main" id="{114B7B0C-E2F4-DA48-9637-BA80423F43FA}"/>
              </a:ext>
            </a:extLst>
          </p:cNvPr>
          <p:cNvCxnSpPr>
            <a:cxnSpLocks/>
            <a:stCxn id="9" idx="3"/>
            <a:endCxn id="11" idx="2"/>
          </p:cNvCxnSpPr>
          <p:nvPr/>
        </p:nvCxnSpPr>
        <p:spPr>
          <a:xfrm flipV="1">
            <a:off x="2723796" y="2952651"/>
            <a:ext cx="2150132" cy="109792"/>
          </a:xfrm>
          <a:prstGeom prst="bentConnector2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>
            <a:extLst>
              <a:ext uri="{FF2B5EF4-FFF2-40B4-BE49-F238E27FC236}">
                <a16:creationId xmlns:a16="http://schemas.microsoft.com/office/drawing/2014/main" id="{F9304F9D-48A6-394B-96D5-C3F4468B08E5}"/>
              </a:ext>
            </a:extLst>
          </p:cNvPr>
          <p:cNvCxnSpPr>
            <a:cxnSpLocks/>
            <a:stCxn id="10" idx="3"/>
            <a:endCxn id="11" idx="2"/>
          </p:cNvCxnSpPr>
          <p:nvPr/>
        </p:nvCxnSpPr>
        <p:spPr>
          <a:xfrm flipV="1">
            <a:off x="2723796" y="2952651"/>
            <a:ext cx="2150132" cy="714492"/>
          </a:xfrm>
          <a:prstGeom prst="bentConnector2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30">
            <a:extLst>
              <a:ext uri="{FF2B5EF4-FFF2-40B4-BE49-F238E27FC236}">
                <a16:creationId xmlns:a16="http://schemas.microsoft.com/office/drawing/2014/main" id="{E9201D64-3BFE-A441-8FCD-7113F0636013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 flipV="1">
            <a:off x="6031832" y="2092473"/>
            <a:ext cx="2552865" cy="639690"/>
          </a:xfrm>
          <a:prstGeom prst="bentConnector3">
            <a:avLst>
              <a:gd name="adj1" fmla="val 50000"/>
            </a:avLst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ная линия уступом 31">
            <a:extLst>
              <a:ext uri="{FF2B5EF4-FFF2-40B4-BE49-F238E27FC236}">
                <a16:creationId xmlns:a16="http://schemas.microsoft.com/office/drawing/2014/main" id="{4910FA71-F0C2-BE40-83B7-57CEFB6A8699}"/>
              </a:ext>
            </a:extLst>
          </p:cNvPr>
          <p:cNvCxnSpPr>
            <a:cxnSpLocks/>
            <a:stCxn id="13" idx="1"/>
            <a:endCxn id="11" idx="3"/>
          </p:cNvCxnSpPr>
          <p:nvPr/>
        </p:nvCxnSpPr>
        <p:spPr>
          <a:xfrm rot="10800000" flipV="1">
            <a:off x="6031833" y="2697171"/>
            <a:ext cx="2552865" cy="34991"/>
          </a:xfrm>
          <a:prstGeom prst="bentConnector3">
            <a:avLst>
              <a:gd name="adj1" fmla="val 50000"/>
            </a:avLst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оединительная линия уступом 32">
            <a:extLst>
              <a:ext uri="{FF2B5EF4-FFF2-40B4-BE49-F238E27FC236}">
                <a16:creationId xmlns:a16="http://schemas.microsoft.com/office/drawing/2014/main" id="{75DF7AE7-1E86-2F42-9AA2-3AF6382DDF19}"/>
              </a:ext>
            </a:extLst>
          </p:cNvPr>
          <p:cNvCxnSpPr>
            <a:cxnSpLocks/>
            <a:stCxn id="11" idx="3"/>
            <a:endCxn id="14" idx="1"/>
          </p:cNvCxnSpPr>
          <p:nvPr/>
        </p:nvCxnSpPr>
        <p:spPr>
          <a:xfrm>
            <a:off x="6031832" y="2732163"/>
            <a:ext cx="2552865" cy="569709"/>
          </a:xfrm>
          <a:prstGeom prst="bentConnector3">
            <a:avLst>
              <a:gd name="adj1" fmla="val 50000"/>
            </a:avLst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ткрывающая квадратная скобка 39">
            <a:extLst>
              <a:ext uri="{FF2B5EF4-FFF2-40B4-BE49-F238E27FC236}">
                <a16:creationId xmlns:a16="http://schemas.microsoft.com/office/drawing/2014/main" id="{60D57460-E7E9-254C-BA6B-55BD23E45B44}"/>
              </a:ext>
            </a:extLst>
          </p:cNvPr>
          <p:cNvSpPr/>
          <p:nvPr/>
        </p:nvSpPr>
        <p:spPr>
          <a:xfrm rot="16200000">
            <a:off x="9277494" y="3219291"/>
            <a:ext cx="454827" cy="4488364"/>
          </a:xfrm>
          <a:prstGeom prst="leftBracket">
            <a:avLst>
              <a:gd name="adj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9872EAA-9393-504B-8F30-2DCDA27B2247}"/>
              </a:ext>
            </a:extLst>
          </p:cNvPr>
          <p:cNvSpPr txBox="1"/>
          <p:nvPr/>
        </p:nvSpPr>
        <p:spPr>
          <a:xfrm>
            <a:off x="9074341" y="5309585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2-4 года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B8806EE-CF0D-B448-9344-E5E7C65EF101}"/>
              </a:ext>
            </a:extLst>
          </p:cNvPr>
          <p:cNvSpPr txBox="1"/>
          <p:nvPr/>
        </p:nvSpPr>
        <p:spPr>
          <a:xfrm>
            <a:off x="3048000" y="1507594"/>
            <a:ext cx="1965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Управленческий трек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F2C2C5D-21F9-7747-8BF9-803E078A40F2}"/>
              </a:ext>
            </a:extLst>
          </p:cNvPr>
          <p:cNvSpPr txBox="1"/>
          <p:nvPr/>
        </p:nvSpPr>
        <p:spPr>
          <a:xfrm>
            <a:off x="6984579" y="1763140"/>
            <a:ext cx="16001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3"/>
                </a:solidFill>
              </a:rPr>
              <a:t>Экспертный трек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56C2FF3-41B5-1149-95C5-52883DD9D8B3}"/>
              </a:ext>
            </a:extLst>
          </p:cNvPr>
          <p:cNvSpPr txBox="1"/>
          <p:nvPr/>
        </p:nvSpPr>
        <p:spPr>
          <a:xfrm>
            <a:off x="4921488" y="3006582"/>
            <a:ext cx="2552865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Развитие на текущей должности</a:t>
            </a:r>
          </a:p>
          <a:p>
            <a:pPr marL="156600" indent="-156600">
              <a:buFont typeface="Wingdings" pitchFamily="2" charset="2"/>
              <a:buChar char="§"/>
            </a:pPr>
            <a:r>
              <a:rPr lang="ru-RU" sz="1100" dirty="0">
                <a:solidFill>
                  <a:schemeClr val="accent2"/>
                </a:solidFill>
              </a:rPr>
              <a:t>Английский А2 + чтение технологической документации</a:t>
            </a:r>
          </a:p>
          <a:p>
            <a:pPr marL="156600" indent="-156600">
              <a:buFont typeface="Wingdings" pitchFamily="2" charset="2"/>
              <a:buChar char="§"/>
            </a:pPr>
            <a:r>
              <a:rPr lang="ru-RU" sz="1100" dirty="0">
                <a:solidFill>
                  <a:schemeClr val="accent2"/>
                </a:solidFill>
              </a:rPr>
              <a:t>Обучение и тестирование </a:t>
            </a:r>
          </a:p>
          <a:p>
            <a:pPr marL="156600" indent="-156600">
              <a:buFont typeface="Wingdings" pitchFamily="2" charset="2"/>
              <a:buChar char="§"/>
            </a:pPr>
            <a:r>
              <a:rPr lang="ru-RU" sz="1100" dirty="0">
                <a:solidFill>
                  <a:schemeClr val="accent2"/>
                </a:solidFill>
              </a:rPr>
              <a:t>Аттестация </a:t>
            </a:r>
          </a:p>
          <a:p>
            <a:pPr marL="156600" indent="-156600">
              <a:buFont typeface="Wingdings" pitchFamily="2" charset="2"/>
              <a:buChar char="§"/>
            </a:pPr>
            <a:endParaRPr lang="ru-RU" sz="1100" dirty="0">
              <a:solidFill>
                <a:schemeClr val="accent2"/>
              </a:solidFill>
            </a:endParaRPr>
          </a:p>
        </p:txBody>
      </p:sp>
      <p:sp>
        <p:nvSpPr>
          <p:cNvPr id="48" name="Google Shape;33;p71">
            <a:extLst>
              <a:ext uri="{FF2B5EF4-FFF2-40B4-BE49-F238E27FC236}">
                <a16:creationId xmlns:a16="http://schemas.microsoft.com/office/drawing/2014/main" id="{B2BE22A4-F6D6-624E-8C5A-2AA6C4FBB62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60150" y="6273800"/>
            <a:ext cx="485775" cy="182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accent4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>
                <a:solidFill>
                  <a:schemeClr val="accent1"/>
                </a:solidFill>
              </a:rPr>
              <a:pPr/>
              <a:t>16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19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8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r>
              <a:rPr lang="ru" dirty="0"/>
              <a:t>Карьерные треки — химик в ЦЗЛ</a:t>
            </a:r>
            <a:endParaRPr dirty="0"/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1BF01438-0A02-8A4D-89C4-A6F070C337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536527D-8A38-E24C-A905-95408F2BD2D7}"/>
              </a:ext>
            </a:extLst>
          </p:cNvPr>
          <p:cNvSpPr/>
          <p:nvPr/>
        </p:nvSpPr>
        <p:spPr>
          <a:xfrm>
            <a:off x="407988" y="3844717"/>
            <a:ext cx="2315808" cy="4409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Стажер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81876CA-D3A4-F64C-8A02-1CFDE2985092}"/>
              </a:ext>
            </a:extLst>
          </p:cNvPr>
          <p:cNvSpPr/>
          <p:nvPr/>
        </p:nvSpPr>
        <p:spPr>
          <a:xfrm>
            <a:off x="3255403" y="3251005"/>
            <a:ext cx="2315808" cy="4409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Химик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3EBC66E-666F-094C-995B-664ACB65B371}"/>
              </a:ext>
            </a:extLst>
          </p:cNvPr>
          <p:cNvSpPr/>
          <p:nvPr/>
        </p:nvSpPr>
        <p:spPr>
          <a:xfrm>
            <a:off x="6102819" y="2657292"/>
            <a:ext cx="2315808" cy="4409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Старший химик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B362201-9A20-4C43-A9AD-15F5B918CEE3}"/>
              </a:ext>
            </a:extLst>
          </p:cNvPr>
          <p:cNvSpPr/>
          <p:nvPr/>
        </p:nvSpPr>
        <p:spPr>
          <a:xfrm>
            <a:off x="9106905" y="989408"/>
            <a:ext cx="2642183" cy="4409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Ведущий инженер химик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ABA24EF-F5CE-4E48-A137-52D05DEFC923}"/>
              </a:ext>
            </a:extLst>
          </p:cNvPr>
          <p:cNvSpPr/>
          <p:nvPr/>
        </p:nvSpPr>
        <p:spPr>
          <a:xfrm>
            <a:off x="9106905" y="1594107"/>
            <a:ext cx="2642183" cy="4409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Инженер по качеству испытаний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FBA89A2-BD00-A44F-8FE3-45E7A6E26AB2}"/>
              </a:ext>
            </a:extLst>
          </p:cNvPr>
          <p:cNvSpPr/>
          <p:nvPr/>
        </p:nvSpPr>
        <p:spPr>
          <a:xfrm>
            <a:off x="9106905" y="2198807"/>
            <a:ext cx="2642183" cy="4409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Инженер технолог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DD1C3A3-8B79-1F42-A4BC-4EA9D3B3F0EA}"/>
              </a:ext>
            </a:extLst>
          </p:cNvPr>
          <p:cNvSpPr/>
          <p:nvPr/>
        </p:nvSpPr>
        <p:spPr>
          <a:xfrm>
            <a:off x="6102819" y="3258352"/>
            <a:ext cx="2315808" cy="4409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Ведущий инженер по стандартизации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1C13EC3-85FF-514D-B58A-33E3AE6DAD06}"/>
              </a:ext>
            </a:extLst>
          </p:cNvPr>
          <p:cNvSpPr/>
          <p:nvPr/>
        </p:nvSpPr>
        <p:spPr>
          <a:xfrm>
            <a:off x="6102819" y="3846632"/>
            <a:ext cx="2315808" cy="4409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Аппаратчик/оператор основного производства</a:t>
            </a:r>
          </a:p>
        </p:txBody>
      </p:sp>
      <p:sp>
        <p:nvSpPr>
          <p:cNvPr id="13" name="Открывающая квадратная скобка 12">
            <a:extLst>
              <a:ext uri="{FF2B5EF4-FFF2-40B4-BE49-F238E27FC236}">
                <a16:creationId xmlns:a16="http://schemas.microsoft.com/office/drawing/2014/main" id="{7B9D92EF-A593-8544-A41B-D937D79C0004}"/>
              </a:ext>
            </a:extLst>
          </p:cNvPr>
          <p:cNvSpPr/>
          <p:nvPr/>
        </p:nvSpPr>
        <p:spPr>
          <a:xfrm rot="16200000">
            <a:off x="1437765" y="4206282"/>
            <a:ext cx="454827" cy="2514379"/>
          </a:xfrm>
          <a:prstGeom prst="leftBracket">
            <a:avLst>
              <a:gd name="adj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FE84B3-DF99-E649-9E3B-D70B0340B581}"/>
              </a:ext>
            </a:extLst>
          </p:cNvPr>
          <p:cNvSpPr txBox="1"/>
          <p:nvPr/>
        </p:nvSpPr>
        <p:spPr>
          <a:xfrm>
            <a:off x="1144042" y="5309584"/>
            <a:ext cx="1042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6 месяцев</a:t>
            </a:r>
          </a:p>
        </p:txBody>
      </p:sp>
      <p:cxnSp>
        <p:nvCxnSpPr>
          <p:cNvPr id="15" name="Соединительная линия уступом 14">
            <a:extLst>
              <a:ext uri="{FF2B5EF4-FFF2-40B4-BE49-F238E27FC236}">
                <a16:creationId xmlns:a16="http://schemas.microsoft.com/office/drawing/2014/main" id="{A5A38C9C-4AD8-314E-B22A-8E339E262034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 flipV="1">
            <a:off x="2723796" y="3471493"/>
            <a:ext cx="531607" cy="593712"/>
          </a:xfrm>
          <a:prstGeom prst="bentConnector3">
            <a:avLst>
              <a:gd name="adj1" fmla="val 50000"/>
            </a:avLst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ткрывающая квадратная скобка 15">
            <a:extLst>
              <a:ext uri="{FF2B5EF4-FFF2-40B4-BE49-F238E27FC236}">
                <a16:creationId xmlns:a16="http://schemas.microsoft.com/office/drawing/2014/main" id="{858449B8-6E62-A748-BEA2-AD68302C903D}"/>
              </a:ext>
            </a:extLst>
          </p:cNvPr>
          <p:cNvSpPr/>
          <p:nvPr/>
        </p:nvSpPr>
        <p:spPr>
          <a:xfrm rot="16200000">
            <a:off x="8494606" y="2436403"/>
            <a:ext cx="454827" cy="6054140"/>
          </a:xfrm>
          <a:prstGeom prst="leftBracket">
            <a:avLst>
              <a:gd name="adj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7CF000-F2E2-A643-8D8E-7778546FE996}"/>
              </a:ext>
            </a:extLst>
          </p:cNvPr>
          <p:cNvSpPr txBox="1"/>
          <p:nvPr/>
        </p:nvSpPr>
        <p:spPr>
          <a:xfrm>
            <a:off x="8291453" y="5309585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2-3 года</a:t>
            </a:r>
          </a:p>
        </p:txBody>
      </p:sp>
      <p:cxnSp>
        <p:nvCxnSpPr>
          <p:cNvPr id="20" name="Соединительная линия уступом 19">
            <a:extLst>
              <a:ext uri="{FF2B5EF4-FFF2-40B4-BE49-F238E27FC236}">
                <a16:creationId xmlns:a16="http://schemas.microsoft.com/office/drawing/2014/main" id="{9BFEFD9D-6183-C743-ADFF-2816C0297A17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 flipV="1">
            <a:off x="5571211" y="2877780"/>
            <a:ext cx="531608" cy="593713"/>
          </a:xfrm>
          <a:prstGeom prst="bentConnector3">
            <a:avLst>
              <a:gd name="adj1" fmla="val 50000"/>
            </a:avLst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22">
            <a:extLst>
              <a:ext uri="{FF2B5EF4-FFF2-40B4-BE49-F238E27FC236}">
                <a16:creationId xmlns:a16="http://schemas.microsoft.com/office/drawing/2014/main" id="{9090D95F-8B48-5B44-81D3-0D95DA8EAC16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 flipV="1">
            <a:off x="8418627" y="1209896"/>
            <a:ext cx="688278" cy="1667884"/>
          </a:xfrm>
          <a:prstGeom prst="bentConnector3">
            <a:avLst>
              <a:gd name="adj1" fmla="val 50000"/>
            </a:avLst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оединительная линия уступом 25">
            <a:extLst>
              <a:ext uri="{FF2B5EF4-FFF2-40B4-BE49-F238E27FC236}">
                <a16:creationId xmlns:a16="http://schemas.microsoft.com/office/drawing/2014/main" id="{975B70C0-01C4-EE47-A453-FEAEF691F3F7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 flipV="1">
            <a:off x="8418627" y="1814595"/>
            <a:ext cx="688278" cy="1063185"/>
          </a:xfrm>
          <a:prstGeom prst="bentConnector3">
            <a:avLst>
              <a:gd name="adj1" fmla="val 50000"/>
            </a:avLst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>
            <a:extLst>
              <a:ext uri="{FF2B5EF4-FFF2-40B4-BE49-F238E27FC236}">
                <a16:creationId xmlns:a16="http://schemas.microsoft.com/office/drawing/2014/main" id="{16518739-0072-9840-92C7-4EF8607A9F0F}"/>
              </a:ext>
            </a:extLst>
          </p:cNvPr>
          <p:cNvCxnSpPr>
            <a:cxnSpLocks/>
            <a:stCxn id="6" idx="3"/>
            <a:endCxn id="11" idx="1"/>
          </p:cNvCxnSpPr>
          <p:nvPr/>
        </p:nvCxnSpPr>
        <p:spPr>
          <a:xfrm>
            <a:off x="5571211" y="3471493"/>
            <a:ext cx="531608" cy="7347"/>
          </a:xfrm>
          <a:prstGeom prst="bentConnector3">
            <a:avLst>
              <a:gd name="adj1" fmla="val 50000"/>
            </a:avLst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оединительная линия уступом 32">
            <a:extLst>
              <a:ext uri="{FF2B5EF4-FFF2-40B4-BE49-F238E27FC236}">
                <a16:creationId xmlns:a16="http://schemas.microsoft.com/office/drawing/2014/main" id="{ADB7953C-9543-8E42-B322-FC48EA4EC4B4}"/>
              </a:ext>
            </a:extLst>
          </p:cNvPr>
          <p:cNvCxnSpPr>
            <a:cxnSpLocks/>
            <a:stCxn id="6" idx="3"/>
            <a:endCxn id="12" idx="1"/>
          </p:cNvCxnSpPr>
          <p:nvPr/>
        </p:nvCxnSpPr>
        <p:spPr>
          <a:xfrm>
            <a:off x="5571211" y="3471493"/>
            <a:ext cx="531608" cy="595627"/>
          </a:xfrm>
          <a:prstGeom prst="bentConnector3">
            <a:avLst>
              <a:gd name="adj1" fmla="val 50000"/>
            </a:avLst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36">
            <a:extLst>
              <a:ext uri="{FF2B5EF4-FFF2-40B4-BE49-F238E27FC236}">
                <a16:creationId xmlns:a16="http://schemas.microsoft.com/office/drawing/2014/main" id="{159348A3-39D4-C441-ADDB-73F37120C96E}"/>
              </a:ext>
            </a:extLst>
          </p:cNvPr>
          <p:cNvCxnSpPr>
            <a:cxnSpLocks/>
            <a:stCxn id="7" idx="3"/>
            <a:endCxn id="10" idx="1"/>
          </p:cNvCxnSpPr>
          <p:nvPr/>
        </p:nvCxnSpPr>
        <p:spPr>
          <a:xfrm flipV="1">
            <a:off x="8418627" y="2419295"/>
            <a:ext cx="688278" cy="458485"/>
          </a:xfrm>
          <a:prstGeom prst="bentConnector3">
            <a:avLst>
              <a:gd name="adj1" fmla="val 50000"/>
            </a:avLst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ткрывающая квадратная скобка 39">
            <a:extLst>
              <a:ext uri="{FF2B5EF4-FFF2-40B4-BE49-F238E27FC236}">
                <a16:creationId xmlns:a16="http://schemas.microsoft.com/office/drawing/2014/main" id="{B0C77B36-B0AC-6048-8294-D5723D0F9EB6}"/>
              </a:ext>
            </a:extLst>
          </p:cNvPr>
          <p:cNvSpPr/>
          <p:nvPr/>
        </p:nvSpPr>
        <p:spPr>
          <a:xfrm rot="16200000">
            <a:off x="4086608" y="4206282"/>
            <a:ext cx="454827" cy="2514379"/>
          </a:xfrm>
          <a:prstGeom prst="leftBracket">
            <a:avLst>
              <a:gd name="adj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69B8996-EC78-CC4E-ACA4-A428C4485046}"/>
              </a:ext>
            </a:extLst>
          </p:cNvPr>
          <p:cNvSpPr txBox="1"/>
          <p:nvPr/>
        </p:nvSpPr>
        <p:spPr>
          <a:xfrm>
            <a:off x="3792885" y="5309584"/>
            <a:ext cx="1109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2,5 - 3 года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A6C6E94-F1C3-474D-B820-AA69BCB82CA1}"/>
              </a:ext>
            </a:extLst>
          </p:cNvPr>
          <p:cNvSpPr txBox="1"/>
          <p:nvPr/>
        </p:nvSpPr>
        <p:spPr>
          <a:xfrm>
            <a:off x="6734261" y="1942044"/>
            <a:ext cx="1965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Управленческий трек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9D18CA6-FDC3-9243-A44A-47706A91BF0B}"/>
              </a:ext>
            </a:extLst>
          </p:cNvPr>
          <p:cNvSpPr txBox="1"/>
          <p:nvPr/>
        </p:nvSpPr>
        <p:spPr>
          <a:xfrm>
            <a:off x="7121901" y="1344710"/>
            <a:ext cx="16001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3"/>
                </a:solidFill>
              </a:rPr>
              <a:t>Экспертный трек</a:t>
            </a:r>
          </a:p>
        </p:txBody>
      </p:sp>
      <p:sp>
        <p:nvSpPr>
          <p:cNvPr id="44" name="Google Shape;33;p71">
            <a:extLst>
              <a:ext uri="{FF2B5EF4-FFF2-40B4-BE49-F238E27FC236}">
                <a16:creationId xmlns:a16="http://schemas.microsoft.com/office/drawing/2014/main" id="{71C5675B-FCED-274B-ACF5-E85808218DA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60150" y="6273800"/>
            <a:ext cx="485775" cy="182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accent4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>
                <a:solidFill>
                  <a:schemeClr val="accent1"/>
                </a:solidFill>
              </a:rPr>
              <a:pPr/>
              <a:t>17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358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FB4DD2-AB59-B948-B5FD-1DDAA9A56F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1268265"/>
            <a:ext cx="7387659" cy="649713"/>
          </a:xfrm>
        </p:spPr>
        <p:txBody>
          <a:bodyPr/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</a:pPr>
            <a:r>
              <a:rPr lang="ru-RU" sz="2800" dirty="0"/>
              <a:t>Спасибо за внимание!</a:t>
            </a:r>
            <a:br>
              <a:rPr lang="ru-RU" sz="2800" dirty="0"/>
            </a:br>
            <a:r>
              <a:rPr lang="ru-RU" sz="2800" dirty="0"/>
              <a:t>Чтобы пройти отбор в компанию, заполните анкету по </a:t>
            </a:r>
            <a:r>
              <a:rPr lang="en" sz="2800" dirty="0"/>
              <a:t>QR-</a:t>
            </a:r>
            <a:r>
              <a:rPr lang="ru-RU" sz="2800" dirty="0"/>
              <a:t>коду</a:t>
            </a:r>
          </a:p>
        </p:txBody>
      </p:sp>
      <p:pic>
        <p:nvPicPr>
          <p:cNvPr id="3" name="Google Shape;567;p91">
            <a:extLst>
              <a:ext uri="{FF2B5EF4-FFF2-40B4-BE49-F238E27FC236}">
                <a16:creationId xmlns:a16="http://schemas.microsoft.com/office/drawing/2014/main" id="{2DEF359F-6AB8-F74E-B71B-7283333F1A1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4458" y="3066059"/>
            <a:ext cx="3495566" cy="34956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8368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B63CA6-F264-1F4A-891F-8C2EC5FAFE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" dirty="0"/>
              <a:t>Ценности компании</a:t>
            </a:r>
            <a:endParaRPr lang="ru-RU" dirty="0"/>
          </a:p>
        </p:txBody>
      </p:sp>
      <p:sp>
        <p:nvSpPr>
          <p:cNvPr id="10" name="Google Shape;33;p71">
            <a:extLst>
              <a:ext uri="{FF2B5EF4-FFF2-40B4-BE49-F238E27FC236}">
                <a16:creationId xmlns:a16="http://schemas.microsoft.com/office/drawing/2014/main" id="{33F61DE4-3949-244C-9434-BBEC66C3A00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60727" y="6273800"/>
            <a:ext cx="485346" cy="182562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accent4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>
                <a:solidFill>
                  <a:schemeClr val="accent1"/>
                </a:solidFill>
              </a:rPr>
              <a:pPr/>
              <a:t>2</a:t>
            </a:fld>
            <a:endParaRPr lang="ru-RU">
              <a:solidFill>
                <a:schemeClr val="accent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7740A9-0E9A-0847-A7A4-DAF0D73CD5B8}"/>
              </a:ext>
            </a:extLst>
          </p:cNvPr>
          <p:cNvSpPr txBox="1"/>
          <p:nvPr/>
        </p:nvSpPr>
        <p:spPr>
          <a:xfrm>
            <a:off x="326494" y="2099777"/>
            <a:ext cx="3110973" cy="1084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300"/>
              </a:spcBef>
            </a:pPr>
            <a:r>
              <a:rPr lang="ru-RU" sz="2000" b="1" i="0" dirty="0">
                <a:solidFill>
                  <a:schemeClr val="accent2"/>
                </a:solidFill>
                <a:effectLst/>
                <a:latin typeface="+mn-lt"/>
              </a:rPr>
              <a:t>Сплоченная команда</a:t>
            </a:r>
          </a:p>
          <a:p>
            <a:pPr algn="l">
              <a:spcBef>
                <a:spcPts val="300"/>
              </a:spcBef>
            </a:pPr>
            <a:r>
              <a:rPr lang="ru-RU" b="0" i="0" dirty="0">
                <a:solidFill>
                  <a:schemeClr val="accent2"/>
                </a:solidFill>
                <a:effectLst/>
                <a:latin typeface="+mn-lt"/>
              </a:rPr>
              <a:t>Объединяя таланты, мы дополняем друг друга, вместе решая уникальные задачи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2A118D-4B0B-4D4F-AE4B-89364653F7CC}"/>
              </a:ext>
            </a:extLst>
          </p:cNvPr>
          <p:cNvSpPr txBox="1"/>
          <p:nvPr/>
        </p:nvSpPr>
        <p:spPr>
          <a:xfrm>
            <a:off x="4194175" y="2099777"/>
            <a:ext cx="3713692" cy="1608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ru-RU" sz="2000" b="1" dirty="0">
                <a:solidFill>
                  <a:schemeClr val="accent2"/>
                </a:solidFill>
                <a:latin typeface="+mn-lt"/>
              </a:rPr>
              <a:t>Каждый день </a:t>
            </a:r>
            <a:br>
              <a:rPr lang="ru-RU" sz="2000" b="1" dirty="0">
                <a:solidFill>
                  <a:schemeClr val="accent2"/>
                </a:solidFill>
                <a:latin typeface="+mn-lt"/>
              </a:rPr>
            </a:br>
            <a:r>
              <a:rPr lang="ru-RU" sz="2000" b="1" dirty="0">
                <a:solidFill>
                  <a:schemeClr val="accent2"/>
                </a:solidFill>
                <a:latin typeface="+mn-lt"/>
              </a:rPr>
              <a:t>становимся лучше</a:t>
            </a:r>
          </a:p>
          <a:p>
            <a:pPr algn="l">
              <a:spcBef>
                <a:spcPts val="300"/>
              </a:spcBef>
            </a:pPr>
            <a:r>
              <a:rPr lang="ru-RU" dirty="0">
                <a:solidFill>
                  <a:schemeClr val="accent2"/>
                </a:solidFill>
                <a:latin typeface="+mn-lt"/>
              </a:rPr>
              <a:t>Мы развиваемся для создания лучшего будущего. Опережая вызовы завтрашнего дня, мы всегда в поиске передовых идей, знаний и технологий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5021DC-5E13-8D44-9D0A-9516247DC28E}"/>
              </a:ext>
            </a:extLst>
          </p:cNvPr>
          <p:cNvSpPr txBox="1"/>
          <p:nvPr/>
        </p:nvSpPr>
        <p:spPr>
          <a:xfrm>
            <a:off x="8061856" y="2099777"/>
            <a:ext cx="3687232" cy="1300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ru-RU" sz="2000" b="1" dirty="0">
                <a:solidFill>
                  <a:schemeClr val="accent2"/>
                </a:solidFill>
                <a:latin typeface="+mn-lt"/>
              </a:rPr>
              <a:t>Партнерство</a:t>
            </a:r>
          </a:p>
          <a:p>
            <a:pPr algn="l">
              <a:spcBef>
                <a:spcPts val="300"/>
              </a:spcBef>
            </a:pPr>
            <a:r>
              <a:rPr lang="ru-RU" dirty="0">
                <a:solidFill>
                  <a:schemeClr val="accent2"/>
                </a:solidFill>
                <a:latin typeface="+mn-lt"/>
              </a:rPr>
              <a:t>Мы выстраиваем партнерские отношения с нашими клиентами, построенные на уважении и понимании стоящих перед ними вызовов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03AD14-A4EC-BA42-9786-F286A95AE1CA}"/>
              </a:ext>
            </a:extLst>
          </p:cNvPr>
          <p:cNvSpPr txBox="1"/>
          <p:nvPr/>
        </p:nvSpPr>
        <p:spPr>
          <a:xfrm>
            <a:off x="326494" y="4867876"/>
            <a:ext cx="3687232" cy="1515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ru-RU" sz="2000" b="1" dirty="0">
                <a:solidFill>
                  <a:schemeClr val="accent2"/>
                </a:solidFill>
                <a:latin typeface="+mn-lt"/>
              </a:rPr>
              <a:t>Взаимоуважение</a:t>
            </a:r>
          </a:p>
          <a:p>
            <a:pPr algn="l">
              <a:spcBef>
                <a:spcPts val="300"/>
              </a:spcBef>
            </a:pPr>
            <a:r>
              <a:rPr lang="ru-RU" dirty="0">
                <a:solidFill>
                  <a:schemeClr val="accent2"/>
                </a:solidFill>
                <a:latin typeface="+mn-lt"/>
              </a:rPr>
              <a:t>Мы создаем среду для развития каждого, уважая друг друга независимо от должности и места работы. В основе нашей культуры — доверие и справедливость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601CE2-AB51-E14C-9384-55CAB5136B84}"/>
              </a:ext>
            </a:extLst>
          </p:cNvPr>
          <p:cNvSpPr txBox="1"/>
          <p:nvPr/>
        </p:nvSpPr>
        <p:spPr>
          <a:xfrm>
            <a:off x="4194175" y="4867876"/>
            <a:ext cx="3687232" cy="1515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ru-RU" sz="2000" b="1" dirty="0">
                <a:solidFill>
                  <a:schemeClr val="accent2"/>
                </a:solidFill>
                <a:latin typeface="+mn-lt"/>
              </a:rPr>
              <a:t>Умный результат</a:t>
            </a:r>
          </a:p>
          <a:p>
            <a:pPr algn="l">
              <a:spcBef>
                <a:spcPts val="300"/>
              </a:spcBef>
            </a:pPr>
            <a:r>
              <a:rPr lang="ru-RU" dirty="0">
                <a:solidFill>
                  <a:schemeClr val="accent2"/>
                </a:solidFill>
                <a:latin typeface="+mn-lt"/>
              </a:rPr>
              <a:t>Наша цель — достижение результата наиболее эффективным способом. Мы применяем новаторские подходы и технологии, принося пользу людям и сохраняя окружающую среду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856BD5-2479-2649-A021-1F6AED9A2CB7}"/>
              </a:ext>
            </a:extLst>
          </p:cNvPr>
          <p:cNvSpPr txBox="1"/>
          <p:nvPr/>
        </p:nvSpPr>
        <p:spPr>
          <a:xfrm>
            <a:off x="8061856" y="4867876"/>
            <a:ext cx="4130144" cy="1392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ru-RU" sz="2000" b="1" dirty="0">
                <a:solidFill>
                  <a:schemeClr val="accent2"/>
                </a:solidFill>
                <a:latin typeface="+mn-lt"/>
              </a:rPr>
              <a:t>Безопасность </a:t>
            </a:r>
            <a:br>
              <a:rPr lang="ru-RU" sz="2000" b="1" dirty="0">
                <a:solidFill>
                  <a:schemeClr val="accent2"/>
                </a:solidFill>
                <a:latin typeface="+mn-lt"/>
              </a:rPr>
            </a:br>
            <a:r>
              <a:rPr lang="ru-RU" sz="2000" b="1" dirty="0">
                <a:solidFill>
                  <a:schemeClr val="accent2"/>
                </a:solidFill>
                <a:latin typeface="+mn-lt"/>
              </a:rPr>
              <a:t>без компромиссов</a:t>
            </a:r>
          </a:p>
          <a:p>
            <a:pPr algn="l">
              <a:spcBef>
                <a:spcPts val="300"/>
              </a:spcBef>
            </a:pPr>
            <a:r>
              <a:rPr lang="ru-RU" dirty="0">
                <a:solidFill>
                  <a:schemeClr val="accent2"/>
                </a:solidFill>
                <a:latin typeface="+mn-lt"/>
              </a:rPr>
              <a:t>Безопасность — наш приоритет. Мы сохраняем здоровье и жизнь людей, помогаем сберечь природу для будущих поколений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93C4343-9D17-4745-B6EA-387D708256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07988" y="4080830"/>
            <a:ext cx="720000" cy="7200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F08460D-96C2-F94D-8D9B-B4DEA477F7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162499" y="4080830"/>
            <a:ext cx="720000" cy="72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BAEE033-E79A-C147-A7D4-67204167C1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07988" y="1304532"/>
            <a:ext cx="720000" cy="720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E09AC863-C4CC-7749-88A5-5AAD143996F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285244" y="1304532"/>
            <a:ext cx="720000" cy="7200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8449C24-325A-544B-86B9-E0699C2710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162499" y="1304532"/>
            <a:ext cx="720000" cy="720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59FDD75-DAAF-A44E-ADE6-BBEEA897806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4285243" y="408083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27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45619B-0502-294F-B825-41EE41F9F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7070" y="401638"/>
            <a:ext cx="7422017" cy="1011237"/>
          </a:xfrm>
        </p:spPr>
        <p:txBody>
          <a:bodyPr/>
          <a:lstStyle/>
          <a:p>
            <a:r>
              <a:rPr lang="ru-RU" dirty="0"/>
              <a:t>Масштаб действий, уровень ответственности и темпы роста компании определяют профиль сотрудника СИБУР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2731FF-C5B0-AE49-93E5-CEB16C0C2B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6A82A99-2100-3E4E-B8B7-6959C8C712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082143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C1D376-C9CC-1A41-A0EE-43341E50780A}"/>
              </a:ext>
            </a:extLst>
          </p:cNvPr>
          <p:cNvSpPr txBox="1"/>
          <p:nvPr/>
        </p:nvSpPr>
        <p:spPr>
          <a:xfrm>
            <a:off x="4327070" y="2580481"/>
            <a:ext cx="745694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600"/>
              </a:spcBef>
              <a:buFont typeface="Wingdings" pitchFamily="2" charset="2"/>
              <a:buChar char="§"/>
            </a:pPr>
            <a:r>
              <a:rPr lang="ru-RU" dirty="0">
                <a:solidFill>
                  <a:schemeClr val="accent2"/>
                </a:solidFill>
              </a:rPr>
              <a:t>Принимает решение, внедряет </a:t>
            </a:r>
            <a:r>
              <a:rPr lang="ru-RU" b="1" dirty="0">
                <a:solidFill>
                  <a:schemeClr val="accent4"/>
                </a:solidFill>
              </a:rPr>
              <a:t>технологические инновации </a:t>
            </a:r>
            <a:r>
              <a:rPr lang="ru-RU" dirty="0">
                <a:solidFill>
                  <a:schemeClr val="accent2"/>
                </a:solidFill>
              </a:rPr>
              <a:t>и проекты по модернизации производственных мощностей </a:t>
            </a:r>
          </a:p>
          <a:p>
            <a:pPr marL="285750" indent="-285750">
              <a:spcBef>
                <a:spcPts val="1600"/>
              </a:spcBef>
              <a:buFont typeface="Wingdings" pitchFamily="2" charset="2"/>
              <a:buChar char="§"/>
            </a:pPr>
            <a:r>
              <a:rPr lang="ru-RU" dirty="0">
                <a:solidFill>
                  <a:schemeClr val="accent2"/>
                </a:solidFill>
              </a:rPr>
              <a:t>Владеет английским языком, чтобы оставаться в курсе </a:t>
            </a:r>
            <a:r>
              <a:rPr lang="ru-RU" b="1" dirty="0">
                <a:solidFill>
                  <a:schemeClr val="accent4"/>
                </a:solidFill>
              </a:rPr>
              <a:t>современных трендов нефтехимии </a:t>
            </a:r>
          </a:p>
          <a:p>
            <a:pPr marL="285750" indent="-285750">
              <a:spcBef>
                <a:spcPts val="1600"/>
              </a:spcBef>
              <a:buFont typeface="Wingdings" pitchFamily="2" charset="2"/>
              <a:buChar char="§"/>
            </a:pPr>
            <a:r>
              <a:rPr lang="ru-RU" dirty="0">
                <a:solidFill>
                  <a:schemeClr val="accent2"/>
                </a:solidFill>
              </a:rPr>
              <a:t>Понимает </a:t>
            </a:r>
            <a:r>
              <a:rPr lang="ru-RU" b="1" dirty="0">
                <a:solidFill>
                  <a:schemeClr val="accent4"/>
                </a:solidFill>
              </a:rPr>
              <a:t>основы экономики </a:t>
            </a:r>
            <a:r>
              <a:rPr lang="ru-RU" dirty="0">
                <a:solidFill>
                  <a:schemeClr val="accent2"/>
                </a:solidFill>
              </a:rPr>
              <a:t>производства, обладает бизнес-мышлением, видит влияние своих действий и решений на экономику производства</a:t>
            </a:r>
          </a:p>
          <a:p>
            <a:pPr marL="285750" indent="-285750">
              <a:spcBef>
                <a:spcPts val="1600"/>
              </a:spcBef>
              <a:buFont typeface="Wingdings" pitchFamily="2" charset="2"/>
              <a:buChar char="§"/>
            </a:pPr>
            <a:r>
              <a:rPr lang="ru-RU" dirty="0">
                <a:solidFill>
                  <a:schemeClr val="accent2"/>
                </a:solidFill>
              </a:rPr>
              <a:t>Умеет работать </a:t>
            </a:r>
            <a:r>
              <a:rPr lang="ru-RU" b="1" dirty="0">
                <a:solidFill>
                  <a:schemeClr val="accent4"/>
                </a:solidFill>
              </a:rPr>
              <a:t>с цифрами, инструментами и ИТ-решениями</a:t>
            </a:r>
            <a:r>
              <a:rPr lang="ru-RU" dirty="0">
                <a:solidFill>
                  <a:schemeClr val="accent2"/>
                </a:solidFill>
              </a:rPr>
              <a:t>, внедренными в компании</a:t>
            </a:r>
          </a:p>
          <a:p>
            <a:pPr marL="285750" indent="-285750">
              <a:spcBef>
                <a:spcPts val="1600"/>
              </a:spcBef>
              <a:buFont typeface="Wingdings" pitchFamily="2" charset="2"/>
              <a:buChar char="§"/>
            </a:pPr>
            <a:r>
              <a:rPr lang="ru-RU" dirty="0">
                <a:solidFill>
                  <a:schemeClr val="accent2"/>
                </a:solidFill>
              </a:rPr>
              <a:t>Готов </a:t>
            </a:r>
            <a:r>
              <a:rPr lang="ru-RU" b="1" dirty="0">
                <a:solidFill>
                  <a:schemeClr val="accent4"/>
                </a:solidFill>
              </a:rPr>
              <a:t>к постоянному обучению </a:t>
            </a:r>
            <a:r>
              <a:rPr lang="ru-RU" dirty="0">
                <a:solidFill>
                  <a:schemeClr val="accent2"/>
                </a:solidFill>
              </a:rPr>
              <a:t>и повышению квалификации </a:t>
            </a:r>
          </a:p>
          <a:p>
            <a:pPr marL="285750" indent="-285750">
              <a:spcBef>
                <a:spcPts val="1600"/>
              </a:spcBef>
              <a:buFont typeface="Wingdings" pitchFamily="2" charset="2"/>
              <a:buChar char="§"/>
            </a:pPr>
            <a:r>
              <a:rPr lang="ru-RU" dirty="0">
                <a:solidFill>
                  <a:schemeClr val="accent2"/>
                </a:solidFill>
              </a:rPr>
              <a:t>Эффективно работает в </a:t>
            </a:r>
            <a:r>
              <a:rPr lang="ru-RU" b="1" dirty="0">
                <a:solidFill>
                  <a:schemeClr val="accent4"/>
                </a:solidFill>
              </a:rPr>
              <a:t>кросс-функциональных командах</a:t>
            </a:r>
          </a:p>
          <a:p>
            <a:pPr marL="285750" indent="-285750">
              <a:spcBef>
                <a:spcPts val="1600"/>
              </a:spcBef>
              <a:buFont typeface="Wingdings" pitchFamily="2" charset="2"/>
              <a:buChar char="§"/>
            </a:pP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1" name="Google Shape;33;p71">
            <a:extLst>
              <a:ext uri="{FF2B5EF4-FFF2-40B4-BE49-F238E27FC236}">
                <a16:creationId xmlns:a16="http://schemas.microsoft.com/office/drawing/2014/main" id="{5175FE72-8DB3-5C49-84F7-1AE73150292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60150" y="6273800"/>
            <a:ext cx="485775" cy="182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accent4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>
                <a:solidFill>
                  <a:schemeClr val="accent1"/>
                </a:solidFill>
              </a:rPr>
              <a:pPr/>
              <a:t>3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238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0DA7DFB-E387-1B45-AF00-8E42CF0907A5}"/>
              </a:ext>
            </a:extLst>
          </p:cNvPr>
          <p:cNvSpPr/>
          <p:nvPr/>
        </p:nvSpPr>
        <p:spPr>
          <a:xfrm>
            <a:off x="-266700" y="-317500"/>
            <a:ext cx="9004300" cy="7429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A6B7BC-EEF8-E94A-A112-1E68FE239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889" y="351873"/>
            <a:ext cx="6222311" cy="615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68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77"/>
          <p:cNvSpPr txBox="1">
            <a:spLocks noGrp="1"/>
          </p:cNvSpPr>
          <p:nvPr>
            <p:ph type="ctrTitle"/>
          </p:nvPr>
        </p:nvSpPr>
        <p:spPr>
          <a:xfrm>
            <a:off x="407988" y="401638"/>
            <a:ext cx="11341100" cy="1011237"/>
          </a:xfr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r>
              <a:rPr lang="ru-RU" dirty="0"/>
              <a:t>«Траектория» — это партнерская образовательная программа СИБУРа и ключевых технических вузов страны с дальнейшим трудоустройством.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08A78C-6EC5-DD40-9026-96CD575B31A2}"/>
              </a:ext>
            </a:extLst>
          </p:cNvPr>
          <p:cNvSpPr txBox="1"/>
          <p:nvPr/>
        </p:nvSpPr>
        <p:spPr>
          <a:xfrm>
            <a:off x="306390" y="2295035"/>
            <a:ext cx="2993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1"/>
                </a:solidFill>
              </a:rPr>
              <a:t>Что в себя включает?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022CE0-9AC3-F940-AFB5-179BBCED58F8}"/>
              </a:ext>
            </a:extLst>
          </p:cNvPr>
          <p:cNvSpPr txBox="1"/>
          <p:nvPr/>
        </p:nvSpPr>
        <p:spPr>
          <a:xfrm>
            <a:off x="5935461" y="2295035"/>
            <a:ext cx="2531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ru-RU" dirty="0">
                <a:solidFill>
                  <a:schemeClr val="accent1"/>
                </a:solidFill>
              </a:rPr>
              <a:t>Для кого подходит?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48ED2A-88F4-F848-89FF-BAC7230B58CC}"/>
              </a:ext>
            </a:extLst>
          </p:cNvPr>
          <p:cNvSpPr txBox="1"/>
          <p:nvPr/>
        </p:nvSpPr>
        <p:spPr>
          <a:xfrm>
            <a:off x="306390" y="2879345"/>
            <a:ext cx="47554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42900">
              <a:spcBef>
                <a:spcPts val="600"/>
              </a:spcBef>
              <a:buSzPts val="1800"/>
              <a:buFont typeface="Wingdings" pitchFamily="2" charset="2"/>
              <a:buChar char="§"/>
            </a:pPr>
            <a:r>
              <a:rPr lang="ru-RU" sz="1800" dirty="0">
                <a:solidFill>
                  <a:schemeClr val="accent2"/>
                </a:solidFill>
              </a:rPr>
              <a:t>Получение прикладных знаний в области нефтехимии</a:t>
            </a:r>
          </a:p>
          <a:p>
            <a:pPr marL="457200" indent="-342900">
              <a:spcBef>
                <a:spcPts val="600"/>
              </a:spcBef>
              <a:buSzPts val="1800"/>
              <a:buFont typeface="Wingdings" pitchFamily="2" charset="2"/>
              <a:buChar char="§"/>
            </a:pPr>
            <a:r>
              <a:rPr lang="ru-RU" sz="1800" dirty="0">
                <a:solidFill>
                  <a:schemeClr val="accent2"/>
                </a:solidFill>
              </a:rPr>
              <a:t>Освоение рабочей профессии</a:t>
            </a:r>
          </a:p>
          <a:p>
            <a:pPr marL="457200" indent="-342900">
              <a:spcBef>
                <a:spcPts val="600"/>
              </a:spcBef>
              <a:buSzPts val="1800"/>
              <a:buFont typeface="Wingdings" pitchFamily="2" charset="2"/>
              <a:buChar char="§"/>
            </a:pPr>
            <a:r>
              <a:rPr lang="ru-RU" sz="1800" dirty="0">
                <a:solidFill>
                  <a:schemeClr val="accent2"/>
                </a:solidFill>
              </a:rPr>
              <a:t>Прохождение практики на реальном производственном предприятии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BC7AF3-A498-9A45-8302-6B83027F586A}"/>
              </a:ext>
            </a:extLst>
          </p:cNvPr>
          <p:cNvSpPr txBox="1"/>
          <p:nvPr/>
        </p:nvSpPr>
        <p:spPr>
          <a:xfrm>
            <a:off x="5935461" y="2879345"/>
            <a:ext cx="58136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indent="-342900">
              <a:spcBef>
                <a:spcPts val="600"/>
              </a:spcBef>
              <a:buSzPts val="1800"/>
              <a:buFont typeface="Wingdings" pitchFamily="2" charset="2"/>
              <a:buChar char="§"/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Студенты вузов и </a:t>
            </a:r>
            <a:r>
              <a:rPr lang="ru-RU" dirty="0" err="1"/>
              <a:t>ссузов</a:t>
            </a:r>
            <a:r>
              <a:rPr lang="ru-RU" dirty="0"/>
              <a:t> выпускного или предпоследнего курса</a:t>
            </a:r>
          </a:p>
          <a:p>
            <a:r>
              <a:rPr lang="ru-RU" dirty="0"/>
              <a:t>Учащиеся технических, химических и инженерных специальностей </a:t>
            </a:r>
          </a:p>
        </p:txBody>
      </p:sp>
      <p:pic>
        <p:nvPicPr>
          <p:cNvPr id="15" name="Google Shape;209;p40">
            <a:extLst>
              <a:ext uri="{FF2B5EF4-FFF2-40B4-BE49-F238E27FC236}">
                <a16:creationId xmlns:a16="http://schemas.microsoft.com/office/drawing/2014/main" id="{89AA7D02-1B44-6746-BD96-1DF7942A1B76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013"/>
          <a:stretch/>
        </p:blipFill>
        <p:spPr>
          <a:xfrm>
            <a:off x="4114006" y="4204802"/>
            <a:ext cx="9019200" cy="530639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479;p77">
            <a:extLst>
              <a:ext uri="{FF2B5EF4-FFF2-40B4-BE49-F238E27FC236}">
                <a16:creationId xmlns:a16="http://schemas.microsoft.com/office/drawing/2014/main" id="{04EB38C9-956D-E04F-A1A8-CA6208C2DB8C}"/>
              </a:ext>
            </a:extLst>
          </p:cNvPr>
          <p:cNvSpPr txBox="1">
            <a:spLocks/>
          </p:cNvSpPr>
          <p:nvPr/>
        </p:nvSpPr>
        <p:spPr>
          <a:xfrm>
            <a:off x="407989" y="4995630"/>
            <a:ext cx="5243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000" b="1">
                <a:solidFill>
                  <a:schemeClr val="accent1"/>
                </a:solidFill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ru-RU" dirty="0">
                <a:solidFill>
                  <a:schemeClr val="accent2"/>
                </a:solidFill>
              </a:rPr>
              <a:t>Практика проходит в городах: Тобольск, Пермь, Томск, Уфа, Кстово, Дзержинск, Красноярск, Нижневартовск, Нижнекамск.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76EB60-A0CC-F842-A6D1-423BA3BD93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Google Shape;33;p71">
            <a:extLst>
              <a:ext uri="{FF2B5EF4-FFF2-40B4-BE49-F238E27FC236}">
                <a16:creationId xmlns:a16="http://schemas.microsoft.com/office/drawing/2014/main" id="{D43DA8F4-1944-BC48-8939-05B18920BAF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60150" y="6273800"/>
            <a:ext cx="485775" cy="182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accent4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>
                <a:solidFill>
                  <a:schemeClr val="accent1"/>
                </a:solidFill>
              </a:rPr>
              <a:pPr/>
              <a:t>5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214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ADE37110-B16C-C345-8086-306382AFA15E}"/>
              </a:ext>
            </a:extLst>
          </p:cNvPr>
          <p:cNvGrpSpPr/>
          <p:nvPr/>
        </p:nvGrpSpPr>
        <p:grpSpPr>
          <a:xfrm>
            <a:off x="1" y="749272"/>
            <a:ext cx="12192000" cy="6108727"/>
            <a:chOff x="0" y="0"/>
            <a:chExt cx="13687425" cy="68580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0D19B4FD-3766-2C46-934F-D7CA9118C34F}"/>
                </a:ext>
              </a:extLst>
            </p:cNvPr>
            <p:cNvSpPr/>
            <p:nvPr/>
          </p:nvSpPr>
          <p:spPr>
            <a:xfrm>
              <a:off x="0" y="0"/>
              <a:ext cx="6858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8213124C-E8A4-CF40-860A-3C581203BE5E}"/>
                </a:ext>
              </a:extLst>
            </p:cNvPr>
            <p:cNvSpPr/>
            <p:nvPr/>
          </p:nvSpPr>
          <p:spPr>
            <a:xfrm>
              <a:off x="6829425" y="0"/>
              <a:ext cx="68580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9F11D9-D0B4-A84C-8EDC-6FC6485B68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9" y="1177647"/>
            <a:ext cx="5232372" cy="1011237"/>
          </a:xfrm>
        </p:spPr>
        <p:txBody>
          <a:bodyPr/>
          <a:lstStyle/>
          <a:p>
            <a:r>
              <a:rPr lang="ru-RU" sz="2800" dirty="0">
                <a:solidFill>
                  <a:schemeClr val="bg1"/>
                </a:solidFill>
              </a:rPr>
              <a:t>Длительность для студентов предпоследних курсов — 1,5 года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F5D6C9-49AD-DE4C-8E51-2E7E0F1EF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9" y="6281811"/>
            <a:ext cx="5484020" cy="3143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*</a:t>
            </a:r>
            <a:r>
              <a:rPr lang="ru-RU" dirty="0">
                <a:solidFill>
                  <a:schemeClr val="bg1"/>
                </a:solidFill>
              </a:rPr>
              <a:t>СИБУРИТЕХ — Корпоративный центр развития инженерно-технологической экспертизы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812DA35A-968E-EC43-BB40-71969D2D6D35}"/>
              </a:ext>
            </a:extLst>
          </p:cNvPr>
          <p:cNvSpPr txBox="1">
            <a:spLocks/>
          </p:cNvSpPr>
          <p:nvPr/>
        </p:nvSpPr>
        <p:spPr>
          <a:xfrm>
            <a:off x="6299994" y="1177647"/>
            <a:ext cx="5232372" cy="1011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800" dirty="0">
                <a:solidFill>
                  <a:schemeClr val="bg1"/>
                </a:solidFill>
              </a:rPr>
              <a:t>Длительность для студентов выпускных курсов — 9 месяцев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13413079-ADF2-8E4B-8B10-38B8B3FB935B}"/>
              </a:ext>
            </a:extLst>
          </p:cNvPr>
          <p:cNvSpPr txBox="1">
            <a:spLocks/>
          </p:cNvSpPr>
          <p:nvPr/>
        </p:nvSpPr>
        <p:spPr>
          <a:xfrm>
            <a:off x="407989" y="2791458"/>
            <a:ext cx="1812698" cy="1011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400" dirty="0"/>
              <a:t>4 месяца</a:t>
            </a:r>
            <a:r>
              <a:rPr lang="ru-RU" sz="2400" dirty="0">
                <a:solidFill>
                  <a:schemeClr val="accent4"/>
                </a:solidFill>
              </a:rPr>
              <a:t/>
            </a:r>
            <a:br>
              <a:rPr lang="ru-RU" sz="2400" dirty="0">
                <a:solidFill>
                  <a:schemeClr val="accent4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обучение профессии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DB423865-6DAE-8B46-AF96-72EC8FE29347}"/>
              </a:ext>
            </a:extLst>
          </p:cNvPr>
          <p:cNvSpPr txBox="1">
            <a:spLocks/>
          </p:cNvSpPr>
          <p:nvPr/>
        </p:nvSpPr>
        <p:spPr>
          <a:xfrm>
            <a:off x="2190895" y="2791458"/>
            <a:ext cx="1812698" cy="1011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400" dirty="0"/>
              <a:t>1 месяц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производственная практика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B041FA52-64B5-8D4C-809B-A77F4394E381}"/>
              </a:ext>
            </a:extLst>
          </p:cNvPr>
          <p:cNvSpPr txBox="1">
            <a:spLocks/>
          </p:cNvSpPr>
          <p:nvPr/>
        </p:nvSpPr>
        <p:spPr>
          <a:xfrm>
            <a:off x="4249239" y="2791458"/>
            <a:ext cx="1812698" cy="1011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400" dirty="0"/>
              <a:t>3 месяца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корпоративный модуль от СИБУРИНТЕХ</a:t>
            </a:r>
            <a:r>
              <a:rPr lang="en-US" sz="1400" dirty="0">
                <a:solidFill>
                  <a:schemeClr val="bg1"/>
                </a:solidFill>
              </a:rPr>
              <a:t>*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8F4C8DD9-6CD6-E047-9F31-A6B45C89C432}"/>
              </a:ext>
            </a:extLst>
          </p:cNvPr>
          <p:cNvSpPr txBox="1">
            <a:spLocks/>
          </p:cNvSpPr>
          <p:nvPr/>
        </p:nvSpPr>
        <p:spPr>
          <a:xfrm>
            <a:off x="407989" y="4101493"/>
            <a:ext cx="1812698" cy="1011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400" dirty="0"/>
              <a:t>4 месяца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повышение разряда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51E661C1-1EDD-5E4A-A777-07B2906BD333}"/>
              </a:ext>
            </a:extLst>
          </p:cNvPr>
          <p:cNvSpPr txBox="1">
            <a:spLocks/>
          </p:cNvSpPr>
          <p:nvPr/>
        </p:nvSpPr>
        <p:spPr>
          <a:xfrm>
            <a:off x="2190895" y="4101493"/>
            <a:ext cx="1812698" cy="1011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400" dirty="0"/>
              <a:t>1 месяц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преддипломная практика</a:t>
            </a:r>
          </a:p>
        </p:txBody>
      </p:sp>
      <p:sp>
        <p:nvSpPr>
          <p:cNvPr id="19" name="Google Shape;476;p77">
            <a:extLst>
              <a:ext uri="{FF2B5EF4-FFF2-40B4-BE49-F238E27FC236}">
                <a16:creationId xmlns:a16="http://schemas.microsoft.com/office/drawing/2014/main" id="{AA689ADB-7F7F-8B43-A7B0-326306A149B2}"/>
              </a:ext>
            </a:extLst>
          </p:cNvPr>
          <p:cNvSpPr txBox="1">
            <a:spLocks/>
          </p:cNvSpPr>
          <p:nvPr/>
        </p:nvSpPr>
        <p:spPr>
          <a:xfrm>
            <a:off x="407988" y="122746"/>
            <a:ext cx="11341100" cy="1011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dirty="0"/>
              <a:t>Фундаментальная подготовка в вузе-партнере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751A7B35-D755-E745-96D5-861944FE89C8}"/>
              </a:ext>
            </a:extLst>
          </p:cNvPr>
          <p:cNvSpPr txBox="1">
            <a:spLocks/>
          </p:cNvSpPr>
          <p:nvPr/>
        </p:nvSpPr>
        <p:spPr>
          <a:xfrm>
            <a:off x="6299993" y="2791458"/>
            <a:ext cx="1812698" cy="1011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400" dirty="0"/>
              <a:t>4 месяца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обучение профессии</a:t>
            </a: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7767C146-D968-564B-8F5B-5BFB2DE9EBEE}"/>
              </a:ext>
            </a:extLst>
          </p:cNvPr>
          <p:cNvSpPr txBox="1">
            <a:spLocks/>
          </p:cNvSpPr>
          <p:nvPr/>
        </p:nvSpPr>
        <p:spPr>
          <a:xfrm>
            <a:off x="8082899" y="2791458"/>
            <a:ext cx="1812698" cy="1011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400" dirty="0"/>
              <a:t>1 месяц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преддипломная практика</a:t>
            </a: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7D976D93-DDA3-4C4C-990E-77475F42FDC3}"/>
              </a:ext>
            </a:extLst>
          </p:cNvPr>
          <p:cNvSpPr txBox="1">
            <a:spLocks/>
          </p:cNvSpPr>
          <p:nvPr/>
        </p:nvSpPr>
        <p:spPr>
          <a:xfrm>
            <a:off x="10141243" y="2791458"/>
            <a:ext cx="1812698" cy="1011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400" dirty="0"/>
              <a:t>3 месяца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корпоративный модуль от СИБУРИНТЕХ</a:t>
            </a:r>
            <a:r>
              <a:rPr lang="en-US" sz="1400" dirty="0">
                <a:solidFill>
                  <a:schemeClr val="bg1"/>
                </a:solidFill>
              </a:rPr>
              <a:t>*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46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3AB57-0B52-474D-BF72-22709C7408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Твое обучение пройдет дистанционно на базе одного из пяти вузов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B9FDB4-C243-A54B-9FB3-80EB7E1204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Уфимский государственный нефтяной технический университет — Википедия">
            <a:extLst>
              <a:ext uri="{FF2B5EF4-FFF2-40B4-BE49-F238E27FC236}">
                <a16:creationId xmlns:a16="http://schemas.microsoft.com/office/drawing/2014/main" id="{9FEB3163-2548-DD40-B7BC-7F85B8A60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988" y="1757031"/>
            <a:ext cx="1324559" cy="132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МИИРИС">
            <a:extLst>
              <a:ext uri="{FF2B5EF4-FFF2-40B4-BE49-F238E27FC236}">
                <a16:creationId xmlns:a16="http://schemas.microsoft.com/office/drawing/2014/main" id="{EA931764-C262-CA45-9135-502600101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4731" y="1757031"/>
            <a:ext cx="1604029" cy="192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Логотип ТПУ">
            <a:extLst>
              <a:ext uri="{FF2B5EF4-FFF2-40B4-BE49-F238E27FC236}">
                <a16:creationId xmlns:a16="http://schemas.microsoft.com/office/drawing/2014/main" id="{61333ABB-3547-B54A-87C9-3064A34A5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9488" y="2074114"/>
            <a:ext cx="2627025" cy="72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8E4E1F34-99C0-6D4E-8E8D-C4294A7B6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7969" y="1757031"/>
            <a:ext cx="2134174" cy="135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>
            <a:extLst>
              <a:ext uri="{FF2B5EF4-FFF2-40B4-BE49-F238E27FC236}">
                <a16:creationId xmlns:a16="http://schemas.microsoft.com/office/drawing/2014/main" id="{25500E01-92B9-8748-9FE1-5DADBAE69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43598" y="1757031"/>
            <a:ext cx="1880436" cy="132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1295C63-798E-A14D-BF64-E8EB5B3B9D5D}"/>
              </a:ext>
            </a:extLst>
          </p:cNvPr>
          <p:cNvSpPr txBox="1"/>
          <p:nvPr/>
        </p:nvSpPr>
        <p:spPr>
          <a:xfrm>
            <a:off x="306390" y="3963748"/>
            <a:ext cx="533107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42900">
              <a:spcBef>
                <a:spcPts val="600"/>
              </a:spcBef>
              <a:buSzPts val="1800"/>
              <a:buFont typeface="Wingdings" pitchFamily="2" charset="2"/>
              <a:buChar char="§"/>
            </a:pPr>
            <a:r>
              <a:rPr lang="ru-RU" sz="1800" dirty="0">
                <a:solidFill>
                  <a:schemeClr val="accent2"/>
                </a:solidFill>
              </a:rPr>
              <a:t>Если ты уже учишься в вузе-партнере, то программа «Траектории» добавится в твой основной учебный план </a:t>
            </a:r>
          </a:p>
          <a:p>
            <a:pPr marL="457200" indent="-342900">
              <a:spcBef>
                <a:spcPts val="600"/>
              </a:spcBef>
              <a:buSzPts val="1800"/>
              <a:buFont typeface="Wingdings" pitchFamily="2" charset="2"/>
              <a:buChar char="§"/>
            </a:pPr>
            <a:r>
              <a:rPr lang="ru-RU" sz="1800" dirty="0">
                <a:solidFill>
                  <a:schemeClr val="accent2"/>
                </a:solidFill>
              </a:rPr>
              <a:t>Кураторы программы на связи 24/7 </a:t>
            </a:r>
            <a:br>
              <a:rPr lang="ru-RU" sz="1800" dirty="0">
                <a:solidFill>
                  <a:schemeClr val="accent2"/>
                </a:solidFill>
              </a:rPr>
            </a:br>
            <a:r>
              <a:rPr lang="ru-RU" sz="1800" dirty="0">
                <a:solidFill>
                  <a:schemeClr val="accent2"/>
                </a:solidFill>
              </a:rPr>
              <a:t>по любым вопросам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C24C7E-980F-ED4E-864C-E02BC5462DD5}"/>
              </a:ext>
            </a:extLst>
          </p:cNvPr>
          <p:cNvSpPr txBox="1"/>
          <p:nvPr/>
        </p:nvSpPr>
        <p:spPr>
          <a:xfrm>
            <a:off x="5637460" y="3963748"/>
            <a:ext cx="58807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42900">
              <a:spcBef>
                <a:spcPts val="600"/>
              </a:spcBef>
              <a:buSzPts val="1800"/>
              <a:buFont typeface="Wingdings" pitchFamily="2" charset="2"/>
              <a:buChar char="§"/>
            </a:pPr>
            <a:r>
              <a:rPr lang="ru-RU" sz="1800" dirty="0">
                <a:solidFill>
                  <a:schemeClr val="accent2"/>
                </a:solidFill>
              </a:rPr>
              <a:t>После программы тебя ждет экзамен, который станет твоим стартом карьеры в </a:t>
            </a:r>
            <a:r>
              <a:rPr lang="ru-RU" sz="1800" dirty="0" err="1">
                <a:solidFill>
                  <a:schemeClr val="accent2"/>
                </a:solidFill>
              </a:rPr>
              <a:t>СИБУРе</a:t>
            </a:r>
            <a:r>
              <a:rPr lang="ru-RU" sz="1800" dirty="0">
                <a:solidFill>
                  <a:schemeClr val="accent2"/>
                </a:solidFill>
              </a:rPr>
              <a:t>. Успешная сдача теоретической части означает гарантированное трудоустройство в компанию после прохождения «Траектории»</a:t>
            </a:r>
          </a:p>
        </p:txBody>
      </p:sp>
      <p:sp>
        <p:nvSpPr>
          <p:cNvPr id="12" name="Google Shape;33;p71">
            <a:extLst>
              <a:ext uri="{FF2B5EF4-FFF2-40B4-BE49-F238E27FC236}">
                <a16:creationId xmlns:a16="http://schemas.microsoft.com/office/drawing/2014/main" id="{5C3502C0-6AEB-2D4D-B7FC-B235108CFE0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60150" y="6273800"/>
            <a:ext cx="485775" cy="182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accent4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>
                <a:solidFill>
                  <a:schemeClr val="accent1"/>
                </a:solidFill>
              </a:rPr>
              <a:pPr/>
              <a:t>7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731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8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r>
              <a:rPr lang="ru" dirty="0"/>
              <a:t>«Первый элемент» — программа для адаптации молодых специалистов</a:t>
            </a:r>
            <a:endParaRPr dirty="0"/>
          </a:p>
        </p:txBody>
      </p:sp>
      <p:pic>
        <p:nvPicPr>
          <p:cNvPr id="5" name="Google Shape;209;p40">
            <a:extLst>
              <a:ext uri="{FF2B5EF4-FFF2-40B4-BE49-F238E27FC236}">
                <a16:creationId xmlns:a16="http://schemas.microsoft.com/office/drawing/2014/main" id="{CAC6AD5B-B67C-AD45-BE7C-9A995B683FCD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013"/>
          <a:stretch/>
        </p:blipFill>
        <p:spPr>
          <a:xfrm>
            <a:off x="6200453" y="1146793"/>
            <a:ext cx="9019200" cy="530639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2B66825-5A2D-AD49-92A7-981BC54634C6}"/>
              </a:ext>
            </a:extLst>
          </p:cNvPr>
          <p:cNvSpPr txBox="1">
            <a:spLocks/>
          </p:cNvSpPr>
          <p:nvPr/>
        </p:nvSpPr>
        <p:spPr>
          <a:xfrm>
            <a:off x="407988" y="1605066"/>
            <a:ext cx="2974739" cy="1011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</a:pPr>
            <a:r>
              <a:rPr lang="ru-RU" dirty="0">
                <a:solidFill>
                  <a:schemeClr val="accent4"/>
                </a:solidFill>
              </a:rPr>
              <a:t>6+ месяцев</a:t>
            </a:r>
            <a:br>
              <a:rPr lang="ru-RU" dirty="0">
                <a:solidFill>
                  <a:schemeClr val="accent4"/>
                </a:solidFill>
              </a:rPr>
            </a:br>
            <a:r>
              <a:rPr lang="ru-RU" sz="1800" dirty="0"/>
              <a:t>длительность с возможностью трудоустройства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57527C1-8B98-CC4E-A297-49DDE883A7C1}"/>
              </a:ext>
            </a:extLst>
          </p:cNvPr>
          <p:cNvSpPr txBox="1">
            <a:spLocks/>
          </p:cNvSpPr>
          <p:nvPr/>
        </p:nvSpPr>
        <p:spPr>
          <a:xfrm>
            <a:off x="3834355" y="1605066"/>
            <a:ext cx="2974739" cy="1011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</a:pPr>
            <a:r>
              <a:rPr lang="ru-RU" dirty="0">
                <a:solidFill>
                  <a:schemeClr val="accent4"/>
                </a:solidFill>
              </a:rPr>
              <a:t>Вся Россия </a:t>
            </a:r>
            <a:br>
              <a:rPr lang="ru-RU" dirty="0">
                <a:solidFill>
                  <a:schemeClr val="accent4"/>
                </a:solidFill>
              </a:rPr>
            </a:br>
            <a:r>
              <a:rPr lang="ru-RU" sz="1800" dirty="0"/>
              <a:t>география онлайн-отбора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772843BD-CBE3-9549-96ED-753D1E76EA3E}"/>
              </a:ext>
            </a:extLst>
          </p:cNvPr>
          <p:cNvSpPr/>
          <p:nvPr/>
        </p:nvSpPr>
        <p:spPr>
          <a:xfrm>
            <a:off x="7620000" y="3355897"/>
            <a:ext cx="272716" cy="2727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59F93A6D-B748-A049-8FBA-BE325DB21F84}"/>
              </a:ext>
            </a:extLst>
          </p:cNvPr>
          <p:cNvSpPr/>
          <p:nvPr/>
        </p:nvSpPr>
        <p:spPr>
          <a:xfrm>
            <a:off x="9035465" y="4558252"/>
            <a:ext cx="272716" cy="2727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058D06A5-98D6-C94C-80CC-D2DEC45F3DB6}"/>
              </a:ext>
            </a:extLst>
          </p:cNvPr>
          <p:cNvSpPr/>
          <p:nvPr/>
        </p:nvSpPr>
        <p:spPr>
          <a:xfrm>
            <a:off x="11292637" y="3311781"/>
            <a:ext cx="272716" cy="2727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909B5D29-AB3F-8449-8836-7768AF7A2F9E}"/>
              </a:ext>
            </a:extLst>
          </p:cNvPr>
          <p:cNvSpPr/>
          <p:nvPr/>
        </p:nvSpPr>
        <p:spPr>
          <a:xfrm>
            <a:off x="10122067" y="4830968"/>
            <a:ext cx="272716" cy="2727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59F8A778-E3B4-B842-9156-40DDDFB70282}"/>
              </a:ext>
            </a:extLst>
          </p:cNvPr>
          <p:cNvSpPr/>
          <p:nvPr/>
        </p:nvSpPr>
        <p:spPr>
          <a:xfrm>
            <a:off x="8221579" y="4694610"/>
            <a:ext cx="272716" cy="2727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11FB6FE3-0B7A-B644-BFDD-78BBB142CD38}"/>
              </a:ext>
            </a:extLst>
          </p:cNvPr>
          <p:cNvSpPr/>
          <p:nvPr/>
        </p:nvSpPr>
        <p:spPr>
          <a:xfrm>
            <a:off x="6809094" y="4120191"/>
            <a:ext cx="272716" cy="2727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83EEA001-1EE3-3043-A2DA-5C73117D65C8}"/>
              </a:ext>
            </a:extLst>
          </p:cNvPr>
          <p:cNvSpPr/>
          <p:nvPr/>
        </p:nvSpPr>
        <p:spPr>
          <a:xfrm>
            <a:off x="9849351" y="3983833"/>
            <a:ext cx="272716" cy="2727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ED6316F3-5A91-9B4B-9BFE-D177D8036ED9}"/>
              </a:ext>
            </a:extLst>
          </p:cNvPr>
          <p:cNvSpPr/>
          <p:nvPr/>
        </p:nvSpPr>
        <p:spPr>
          <a:xfrm>
            <a:off x="11428995" y="5476769"/>
            <a:ext cx="272716" cy="2727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Google Shape;497;p80">
            <a:extLst>
              <a:ext uri="{FF2B5EF4-FFF2-40B4-BE49-F238E27FC236}">
                <a16:creationId xmlns:a16="http://schemas.microsoft.com/office/drawing/2014/main" id="{D3719D0C-AF78-EE4E-B6BA-C57633CB2AB6}"/>
              </a:ext>
            </a:extLst>
          </p:cNvPr>
          <p:cNvSpPr txBox="1">
            <a:spLocks/>
          </p:cNvSpPr>
          <p:nvPr/>
        </p:nvSpPr>
        <p:spPr>
          <a:xfrm>
            <a:off x="311700" y="3243804"/>
            <a:ext cx="5479500" cy="323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BAAAA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BAA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800" dirty="0">
                <a:solidFill>
                  <a:schemeClr val="accent2"/>
                </a:solidFill>
              </a:rPr>
              <a:t>Стажировка предусматривает работу на одном из предприятий </a:t>
            </a:r>
            <a:r>
              <a:rPr lang="ru-RU" sz="1800" dirty="0" err="1">
                <a:solidFill>
                  <a:schemeClr val="accent2"/>
                </a:solidFill>
              </a:rPr>
              <a:t>СИБУРа</a:t>
            </a:r>
            <a:r>
              <a:rPr lang="ru-RU" sz="1800" dirty="0">
                <a:solidFill>
                  <a:schemeClr val="accent2"/>
                </a:solidFill>
              </a:rPr>
              <a:t>. Для иногородних участников рассматриваются возможности переезда.</a:t>
            </a:r>
          </a:p>
          <a:p>
            <a:pPr>
              <a:lnSpc>
                <a:spcPct val="100000"/>
              </a:lnSpc>
            </a:pPr>
            <a:endParaRPr lang="ru-RU" sz="1800" dirty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chemeClr val="accent2"/>
                </a:solidFill>
              </a:rPr>
              <a:t>Преимущества:</a:t>
            </a:r>
          </a:p>
          <a:p>
            <a:pPr marL="285750" indent="-285750">
              <a:lnSpc>
                <a:spcPct val="100000"/>
              </a:lnSpc>
              <a:buClr>
                <a:schemeClr val="accent4"/>
              </a:buClr>
              <a:buFont typeface="Wingdings" pitchFamily="2" charset="2"/>
              <a:buChar char="§"/>
            </a:pPr>
            <a:r>
              <a:rPr lang="ru-RU" sz="1800" dirty="0">
                <a:solidFill>
                  <a:schemeClr val="accent2"/>
                </a:solidFill>
              </a:rPr>
              <a:t>Стабильность</a:t>
            </a:r>
          </a:p>
          <a:p>
            <a:pPr marL="285750" indent="-285750">
              <a:lnSpc>
                <a:spcPct val="100000"/>
              </a:lnSpc>
              <a:buClr>
                <a:schemeClr val="accent4"/>
              </a:buClr>
              <a:buFont typeface="Wingdings" pitchFamily="2" charset="2"/>
              <a:buChar char="§"/>
            </a:pPr>
            <a:r>
              <a:rPr lang="ru-RU" sz="1800" dirty="0">
                <a:solidFill>
                  <a:schemeClr val="accent2"/>
                </a:solidFill>
              </a:rPr>
              <a:t>Корпоративное обучение</a:t>
            </a:r>
          </a:p>
          <a:p>
            <a:pPr marL="285750" indent="-285750">
              <a:lnSpc>
                <a:spcPct val="100000"/>
              </a:lnSpc>
              <a:buClr>
                <a:schemeClr val="accent4"/>
              </a:buClr>
              <a:buFont typeface="Wingdings" pitchFamily="2" charset="2"/>
              <a:buChar char="§"/>
            </a:pPr>
            <a:r>
              <a:rPr lang="ru-RU" sz="1800" dirty="0">
                <a:solidFill>
                  <a:schemeClr val="accent2"/>
                </a:solidFill>
              </a:rPr>
              <a:t>Достойная зарплата</a:t>
            </a:r>
          </a:p>
          <a:p>
            <a:pPr marL="285750" indent="-285750">
              <a:lnSpc>
                <a:spcPct val="100000"/>
              </a:lnSpc>
              <a:buClr>
                <a:schemeClr val="accent4"/>
              </a:buClr>
              <a:buFont typeface="Wingdings" pitchFamily="2" charset="2"/>
              <a:buChar char="§"/>
            </a:pPr>
            <a:r>
              <a:rPr lang="ru-RU" sz="1800" dirty="0">
                <a:solidFill>
                  <a:schemeClr val="accent2"/>
                </a:solidFill>
              </a:rPr>
              <a:t>Работа с наставником</a:t>
            </a:r>
          </a:p>
          <a:p>
            <a:pPr marL="285750" indent="-285750">
              <a:lnSpc>
                <a:spcPct val="100000"/>
              </a:lnSpc>
              <a:buClr>
                <a:schemeClr val="accent4"/>
              </a:buClr>
              <a:buFont typeface="Wingdings" pitchFamily="2" charset="2"/>
              <a:buChar char="§"/>
            </a:pPr>
            <a:r>
              <a:rPr lang="ru-RU" sz="1800" dirty="0">
                <a:solidFill>
                  <a:schemeClr val="accent2"/>
                </a:solidFill>
              </a:rPr>
              <a:t>Прозрачный рост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06E639-27A6-4342-92A7-DD9639160B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Google Shape;33;p71">
            <a:extLst>
              <a:ext uri="{FF2B5EF4-FFF2-40B4-BE49-F238E27FC236}">
                <a16:creationId xmlns:a16="http://schemas.microsoft.com/office/drawing/2014/main" id="{81E14C70-F936-BC41-8C1C-70A35BC8AD6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60150" y="6273800"/>
            <a:ext cx="485775" cy="182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accent4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>
                <a:solidFill>
                  <a:schemeClr val="accent1"/>
                </a:solidFill>
              </a:rPr>
              <a:pPr/>
              <a:t>8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842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72E4431-1261-6249-AE3D-92A3793020CF}"/>
              </a:ext>
            </a:extLst>
          </p:cNvPr>
          <p:cNvSpPr/>
          <p:nvPr/>
        </p:nvSpPr>
        <p:spPr>
          <a:xfrm>
            <a:off x="7620668" y="1"/>
            <a:ext cx="2285050" cy="22850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Освоить рабочую профессию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049636B-D0BA-CB49-AC72-67A9B7AF4C03}"/>
              </a:ext>
            </a:extLst>
          </p:cNvPr>
          <p:cNvSpPr/>
          <p:nvPr/>
        </p:nvSpPr>
        <p:spPr>
          <a:xfrm>
            <a:off x="7620668" y="4572951"/>
            <a:ext cx="2285050" cy="22850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Пройти базовый </a:t>
            </a:r>
            <a:br>
              <a:rPr lang="ru-RU" sz="1600" dirty="0"/>
            </a:br>
            <a:r>
              <a:rPr lang="ru-RU" sz="1600" dirty="0"/>
              <a:t>курс химии для выпускников не химических специальностей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788CF26-F028-5F43-B4C5-3F5C3AF84485}"/>
              </a:ext>
            </a:extLst>
          </p:cNvPr>
          <p:cNvSpPr/>
          <p:nvPr/>
        </p:nvSpPr>
        <p:spPr>
          <a:xfrm>
            <a:off x="9906950" y="1"/>
            <a:ext cx="2285050" cy="22850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5158614-2758-444A-8CE5-7FFAE4B281B8}"/>
              </a:ext>
            </a:extLst>
          </p:cNvPr>
          <p:cNvSpPr/>
          <p:nvPr/>
        </p:nvSpPr>
        <p:spPr>
          <a:xfrm>
            <a:off x="9906950" y="2287901"/>
            <a:ext cx="2285050" cy="22850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Повысить уровень английского языка </a:t>
            </a:r>
            <a:br>
              <a:rPr lang="ru-RU" sz="1600" dirty="0"/>
            </a:br>
            <a:r>
              <a:rPr lang="ru-RU" sz="1600" dirty="0"/>
              <a:t>до </a:t>
            </a:r>
            <a:r>
              <a:rPr lang="en-US" sz="1600" dirty="0"/>
              <a:t>Intermediate</a:t>
            </a:r>
            <a:endParaRPr lang="ru-RU" sz="16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01E003-5B00-EB49-9EC2-BC2D5B770A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9" y="401638"/>
            <a:ext cx="6618454" cy="1011237"/>
          </a:xfrm>
        </p:spPr>
        <p:txBody>
          <a:bodyPr/>
          <a:lstStyle/>
          <a:p>
            <a:r>
              <a:rPr lang="ru-RU" dirty="0"/>
              <a:t>Для кого подходит?</a:t>
            </a:r>
            <a:br>
              <a:rPr lang="ru-RU" dirty="0"/>
            </a:br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A744E53-D945-0942-B4A2-C27226B6FF98}"/>
              </a:ext>
            </a:extLst>
          </p:cNvPr>
          <p:cNvSpPr txBox="1">
            <a:spLocks/>
          </p:cNvSpPr>
          <p:nvPr/>
        </p:nvSpPr>
        <p:spPr>
          <a:xfrm>
            <a:off x="407989" y="1605066"/>
            <a:ext cx="5688012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rgbClr val="9BAAAA"/>
              </a:buClr>
              <a:buSzPts val="1100"/>
              <a:buNone/>
              <a:defRPr sz="1800">
                <a:solidFill>
                  <a:schemeClr val="accent2"/>
                </a:solidFill>
              </a:defRPr>
            </a:lvl1pPr>
            <a:lvl2pPr marL="914400" indent="-3810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indent="-3556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r>
              <a:rPr lang="ru-RU" dirty="0"/>
              <a:t>Программа предусмотрена для выпускников химических, физико-математических, инженерных специальностей, а также студентов без высшего образования.</a:t>
            </a:r>
          </a:p>
          <a:p>
            <a:endParaRPr lang="ru-RU" dirty="0"/>
          </a:p>
          <a:p>
            <a:r>
              <a:rPr lang="ru-RU" dirty="0"/>
              <a:t>«Первый элемент» делится на два направления — </a:t>
            </a:r>
            <a:br>
              <a:rPr lang="ru-RU" dirty="0"/>
            </a:br>
            <a:r>
              <a:rPr lang="ru-RU" b="1" dirty="0">
                <a:solidFill>
                  <a:schemeClr val="accent4"/>
                </a:solidFill>
              </a:rPr>
              <a:t>химическое и инженерное. </a:t>
            </a:r>
            <a:r>
              <a:rPr lang="ru-RU" dirty="0"/>
              <a:t>Все участники программы пройдут дополнительное обучение.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34A7EDD-4E50-9242-B5C0-9A999CD443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Треугольник 17">
            <a:extLst>
              <a:ext uri="{FF2B5EF4-FFF2-40B4-BE49-F238E27FC236}">
                <a16:creationId xmlns:a16="http://schemas.microsoft.com/office/drawing/2014/main" id="{10BE9ACC-C05C-1D47-B3F5-AC549DBB424E}"/>
              </a:ext>
            </a:extLst>
          </p:cNvPr>
          <p:cNvSpPr/>
          <p:nvPr/>
        </p:nvSpPr>
        <p:spPr>
          <a:xfrm rot="5400000">
            <a:off x="9120641" y="734407"/>
            <a:ext cx="2295954" cy="76064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Треугольник 18">
            <a:extLst>
              <a:ext uri="{FF2B5EF4-FFF2-40B4-BE49-F238E27FC236}">
                <a16:creationId xmlns:a16="http://schemas.microsoft.com/office/drawing/2014/main" id="{AA989783-8C3A-0744-813B-1C160BC001C6}"/>
              </a:ext>
            </a:extLst>
          </p:cNvPr>
          <p:cNvSpPr/>
          <p:nvPr/>
        </p:nvSpPr>
        <p:spPr>
          <a:xfrm rot="5400000">
            <a:off x="9887451" y="734407"/>
            <a:ext cx="2295954" cy="76064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Треугольник 19">
            <a:extLst>
              <a:ext uri="{FF2B5EF4-FFF2-40B4-BE49-F238E27FC236}">
                <a16:creationId xmlns:a16="http://schemas.microsoft.com/office/drawing/2014/main" id="{7B92C4F2-AEF3-9F46-8A08-68CF912FD5AD}"/>
              </a:ext>
            </a:extLst>
          </p:cNvPr>
          <p:cNvSpPr/>
          <p:nvPr/>
        </p:nvSpPr>
        <p:spPr>
          <a:xfrm rot="5400000">
            <a:off x="10654259" y="734407"/>
            <a:ext cx="2295954" cy="76064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C4B2099-F97A-FE4E-86D1-44A2660399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6000" y="4572000"/>
            <a:ext cx="2286000" cy="2286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E98D8FE-47E2-E145-BD06-6DF935A0D9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9718" y="2287901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233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льзовательские 47">
      <a:dk1>
        <a:srgbClr val="000000"/>
      </a:dk1>
      <a:lt1>
        <a:srgbClr val="FFFFFF"/>
      </a:lt1>
      <a:dk2>
        <a:srgbClr val="1E2129"/>
      </a:dk2>
      <a:lt2>
        <a:srgbClr val="D6DCDC"/>
      </a:lt2>
      <a:accent1>
        <a:srgbClr val="008C95"/>
      </a:accent1>
      <a:accent2>
        <a:srgbClr val="00303C"/>
      </a:accent2>
      <a:accent3>
        <a:srgbClr val="77E2C3"/>
      </a:accent3>
      <a:accent4>
        <a:srgbClr val="E04E38"/>
      </a:accent4>
      <a:accent5>
        <a:srgbClr val="08A5E8"/>
      </a:accent5>
      <a:accent6>
        <a:srgbClr val="000000"/>
      </a:accent6>
      <a:hlink>
        <a:srgbClr val="8A2432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4831</TotalTime>
  <Words>1101</Words>
  <Application>Microsoft Office PowerPoint</Application>
  <PresentationFormat>Широкоэкранный</PresentationFormat>
  <Paragraphs>185</Paragraphs>
  <Slides>18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Тема Office</vt:lpstr>
      <vt:lpstr>PRO_СИБУР</vt:lpstr>
      <vt:lpstr>Ценности компании</vt:lpstr>
      <vt:lpstr>Масштаб действий, уровень ответственности и темпы роста компании определяют профиль сотрудника СИБУР</vt:lpstr>
      <vt:lpstr>Презентация PowerPoint</vt:lpstr>
      <vt:lpstr>«Траектория» — это партнерская образовательная программа СИБУРа и ключевых технических вузов страны с дальнейшим трудоустройством.</vt:lpstr>
      <vt:lpstr>Длительность для студентов предпоследних курсов — 1,5 года</vt:lpstr>
      <vt:lpstr>Твое обучение пройдет дистанционно на базе одного из пяти вузов</vt:lpstr>
      <vt:lpstr>«Первый элемент» — программа для адаптации молодых специалистов</vt:lpstr>
      <vt:lpstr>Для кого подходит? </vt:lpstr>
      <vt:lpstr>Мы будем ждать вас на этих программах,  уже скоро начинается отбор.  А сейчас поговорим о</vt:lpstr>
      <vt:lpstr>PUMP! — это образовательная программа в формате практики для студентов 2–3 курса</vt:lpstr>
      <vt:lpstr>Направления</vt:lpstr>
      <vt:lpstr>Программы для студентов</vt:lpstr>
      <vt:lpstr>После того, как вы пройдете наши программы и погрузитесь в жизнь компании, вы сможете выбрать один из трех карьерных треков:</vt:lpstr>
      <vt:lpstr>Карьерные треки — начальник смены</vt:lpstr>
      <vt:lpstr>Карьерные треки — инженер-технолог</vt:lpstr>
      <vt:lpstr>Карьерные треки — химик в ЦЗЛ</vt:lpstr>
      <vt:lpstr>Спасибо за внимание! Чтобы пройти отбор в компанию, заполните анкету по QR-коду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Katya Nazarova</dc:creator>
  <cp:lastModifiedBy>Мустафина Оксана Альбертовна</cp:lastModifiedBy>
  <cp:revision>63</cp:revision>
  <dcterms:created xsi:type="dcterms:W3CDTF">2022-05-23T20:14:32Z</dcterms:created>
  <dcterms:modified xsi:type="dcterms:W3CDTF">2023-02-22T08:18:00Z</dcterms:modified>
</cp:coreProperties>
</file>