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3" r:id="rId3"/>
    <p:sldId id="305" r:id="rId4"/>
    <p:sldId id="307" r:id="rId5"/>
    <p:sldId id="308" r:id="rId6"/>
    <p:sldId id="310" r:id="rId7"/>
    <p:sldId id="311" r:id="rId8"/>
    <p:sldId id="315" r:id="rId9"/>
    <p:sldId id="319" r:id="rId10"/>
    <p:sldId id="324" r:id="rId11"/>
    <p:sldId id="322" r:id="rId12"/>
    <p:sldId id="321" r:id="rId13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113" autoAdjust="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9.7442143727161951E-2"/>
          <c:y val="0.14067278287461768"/>
          <c:w val="0.8891595615103528"/>
          <c:h val="0.61467889908257045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chemeClr val="accent1"/>
            </a:solidFill>
            <a:ln w="14530">
              <a:solidFill>
                <a:schemeClr val="tx1"/>
              </a:solidFill>
              <a:prstDash val="solid"/>
            </a:ln>
          </c:spPr>
          <c:cat>
            <c:strRef>
              <c:f>Sheet1!$B$1:$C$1</c:f>
              <c:strCache>
                <c:ptCount val="2"/>
                <c:pt idx="0">
                  <c:v>абсолютная успеваемость,%</c:v>
                </c:pt>
                <c:pt idx="1">
                  <c:v>качественная успеваемость,%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77.5</c:v>
                </c:pt>
                <c:pt idx="1">
                  <c:v>37.5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2"/>
            </a:solidFill>
            <a:ln w="14530">
              <a:solidFill>
                <a:schemeClr val="tx1"/>
              </a:solidFill>
              <a:prstDash val="solid"/>
            </a:ln>
          </c:spPr>
          <c:cat>
            <c:strRef>
              <c:f>Sheet1!$B$1:$C$1</c:f>
              <c:strCache>
                <c:ptCount val="2"/>
                <c:pt idx="0">
                  <c:v>абсолютная успеваемость,%</c:v>
                </c:pt>
                <c:pt idx="1">
                  <c:v>качественная успеваемость,%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73.169999999999987</c:v>
                </c:pt>
                <c:pt idx="1">
                  <c:v>58.53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hlink"/>
            </a:solidFill>
            <a:ln w="14530">
              <a:solidFill>
                <a:schemeClr val="tx1"/>
              </a:solidFill>
              <a:prstDash val="solid"/>
            </a:ln>
          </c:spPr>
          <c:cat>
            <c:strRef>
              <c:f>Sheet1!$B$1:$C$1</c:f>
              <c:strCache>
                <c:ptCount val="2"/>
                <c:pt idx="0">
                  <c:v>абсолютная успеваемость,%</c:v>
                </c:pt>
                <c:pt idx="1">
                  <c:v>качественная успеваемость,%</c:v>
                </c:pt>
              </c:strCache>
            </c:strRef>
          </c:cat>
          <c:val>
            <c:numRef>
              <c:f>Sheet1!$B$4:$C$4</c:f>
              <c:numCache>
                <c:formatCode>General</c:formatCode>
                <c:ptCount val="2"/>
                <c:pt idx="0">
                  <c:v>88</c:v>
                </c:pt>
                <c:pt idx="1">
                  <c:v>68.400000000000006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folHlink"/>
            </a:solidFill>
            <a:ln w="14530">
              <a:solidFill>
                <a:schemeClr val="tx1"/>
              </a:solidFill>
              <a:prstDash val="solid"/>
            </a:ln>
          </c:spPr>
          <c:cat>
            <c:strRef>
              <c:f>Sheet1!$B$1:$C$1</c:f>
              <c:strCache>
                <c:ptCount val="2"/>
                <c:pt idx="0">
                  <c:v>абсолютная успеваемость,%</c:v>
                </c:pt>
                <c:pt idx="1">
                  <c:v>качественная успеваемость,%</c:v>
                </c:pt>
              </c:strCache>
            </c:strRef>
          </c:cat>
          <c:val>
            <c:numRef>
              <c:f>Sheet1!$B$5:$C$5</c:f>
              <c:numCache>
                <c:formatCode>General</c:formatCode>
                <c:ptCount val="2"/>
                <c:pt idx="0">
                  <c:v>94.740000000000023</c:v>
                </c:pt>
                <c:pt idx="1">
                  <c:v>89.4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Всего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 w="14530">
              <a:solidFill>
                <a:schemeClr val="tx1"/>
              </a:solidFill>
              <a:prstDash val="solid"/>
            </a:ln>
          </c:spPr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6</a:t>
                    </a:r>
                    <a:r>
                      <a:rPr lang="ru-RU" smtClean="0"/>
                      <a:t>3,45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strRef>
              <c:f>Sheet1!$B$1:$C$1</c:f>
              <c:strCache>
                <c:ptCount val="2"/>
                <c:pt idx="0">
                  <c:v>абсолютная успеваемость,%</c:v>
                </c:pt>
                <c:pt idx="1">
                  <c:v>качественная успеваемость,%</c:v>
                </c:pt>
              </c:strCache>
            </c:strRef>
          </c:cat>
          <c:val>
            <c:numRef>
              <c:f>Sheet1!$B$6:$C$6</c:f>
              <c:numCache>
                <c:formatCode>General</c:formatCode>
                <c:ptCount val="2"/>
                <c:pt idx="0">
                  <c:v>81.45</c:v>
                </c:pt>
                <c:pt idx="1">
                  <c:v>63.449999999999996</c:v>
                </c:pt>
              </c:numCache>
            </c:numRef>
          </c:val>
        </c:ser>
        <c:axId val="62066688"/>
        <c:axId val="62068224"/>
      </c:barChart>
      <c:catAx>
        <c:axId val="62066688"/>
        <c:scaling>
          <c:orientation val="minMax"/>
        </c:scaling>
        <c:axPos val="b"/>
        <c:numFmt formatCode="General" sourceLinked="1"/>
        <c:tickLblPos val="nextTo"/>
        <c:spPr>
          <a:ln w="363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3" b="0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62068224"/>
        <c:crosses val="autoZero"/>
        <c:auto val="1"/>
        <c:lblAlgn val="ctr"/>
        <c:lblOffset val="100"/>
        <c:tickLblSkip val="1"/>
        <c:tickMarkSkip val="1"/>
      </c:catAx>
      <c:valAx>
        <c:axId val="62068224"/>
        <c:scaling>
          <c:orientation val="minMax"/>
          <c:max val="100"/>
        </c:scaling>
        <c:axPos val="l"/>
        <c:majorGridlines>
          <c:spPr>
            <a:ln w="3632">
              <a:solidFill>
                <a:schemeClr val="tx1"/>
              </a:solidFill>
              <a:prstDash val="solid"/>
            </a:ln>
          </c:spPr>
        </c:majorGridlines>
        <c:numFmt formatCode="General" sourceLinked="1"/>
        <c:tickLblPos val="nextTo"/>
        <c:spPr>
          <a:ln w="363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59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62066688"/>
        <c:crosses val="autoZero"/>
        <c:crossBetween val="between"/>
      </c:valAx>
      <c:spPr>
        <a:noFill/>
        <a:ln w="14530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059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9.8660170523751728E-2"/>
          <c:y val="0.13357400722021662"/>
          <c:w val="0.9013398840024055"/>
          <c:h val="0.63537906137184164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chemeClr val="accent1"/>
            </a:solidFill>
            <a:ln w="14463">
              <a:solidFill>
                <a:schemeClr val="tx1"/>
              </a:solidFill>
              <a:prstDash val="solid"/>
            </a:ln>
          </c:spPr>
          <c:val>
            <c:numRef>
              <c:f>Sheet1!$B$2:$C$2</c:f>
              <c:numCache>
                <c:formatCode>General</c:formatCode>
                <c:ptCount val="2"/>
                <c:pt idx="0">
                  <c:v>7.3199999999999985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2"/>
            </a:solidFill>
            <a:ln w="14463">
              <a:solidFill>
                <a:schemeClr val="tx1"/>
              </a:solidFill>
              <a:prstDash val="solid"/>
            </a:ln>
          </c:spPr>
          <c:val>
            <c:numRef>
              <c:f>Sheet1!$B$3:$C$3</c:f>
              <c:numCache>
                <c:formatCode>General</c:formatCode>
                <c:ptCount val="2"/>
                <c:pt idx="0">
                  <c:v>40.630000000000003</c:v>
                </c:pt>
                <c:pt idx="1">
                  <c:v>25.979999999999986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hlink"/>
            </a:solidFill>
            <a:ln w="14463">
              <a:solidFill>
                <a:schemeClr val="tx1"/>
              </a:solidFill>
              <a:prstDash val="solid"/>
            </a:ln>
          </c:spPr>
          <c:val>
            <c:numRef>
              <c:f>Sheet1!$B$4:$C$4</c:f>
              <c:numCache>
                <c:formatCode>General</c:formatCode>
                <c:ptCount val="2"/>
                <c:pt idx="0">
                  <c:v>23.08</c:v>
                </c:pt>
                <c:pt idx="1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folHlink"/>
            </a:solidFill>
            <a:ln w="14463">
              <a:solidFill>
                <a:schemeClr val="tx1"/>
              </a:solidFill>
              <a:prstDash val="solid"/>
            </a:ln>
          </c:spPr>
          <c:val>
            <c:numRef>
              <c:f>Sheet1!$B$5:$C$5</c:f>
              <c:numCache>
                <c:formatCode>General</c:formatCode>
                <c:ptCount val="2"/>
                <c:pt idx="0">
                  <c:v>5.56</c:v>
                </c:pt>
                <c:pt idx="1">
                  <c:v>0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chemeClr val="bg2"/>
            </a:solidFill>
            <a:ln w="14463">
              <a:solidFill>
                <a:schemeClr val="tx1"/>
              </a:solidFill>
              <a:prstDash val="solid"/>
            </a:ln>
          </c:spPr>
          <c:val>
            <c:numRef>
              <c:f>Sheet1!$B$6:$C$6</c:f>
              <c:numCache>
                <c:formatCode>General</c:formatCode>
                <c:ptCount val="2"/>
                <c:pt idx="0">
                  <c:v>56.52</c:v>
                </c:pt>
                <c:pt idx="1">
                  <c:v>56.52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Всего</c:v>
                </c:pt>
              </c:strCache>
            </c:strRef>
          </c:tx>
          <c:spPr>
            <a:solidFill>
              <a:schemeClr val="tx2"/>
            </a:solidFill>
            <a:ln w="14463">
              <a:solidFill>
                <a:schemeClr val="tx1"/>
              </a:solidFill>
              <a:prstDash val="solid"/>
            </a:ln>
          </c:spPr>
          <c:val>
            <c:numRef>
              <c:f>Sheet1!$B$7:$C$7</c:f>
              <c:numCache>
                <c:formatCode>General</c:formatCode>
                <c:ptCount val="2"/>
                <c:pt idx="0">
                  <c:v>25.979999999999986</c:v>
                </c:pt>
                <c:pt idx="1">
                  <c:v>18.899999999999999</c:v>
                </c:pt>
              </c:numCache>
            </c:numRef>
          </c:val>
        </c:ser>
        <c:ser>
          <c:idx val="6"/>
          <c:order val="6"/>
          <c:tx>
            <c:strRef>
              <c:f>Sheet1!$A$8</c:f>
              <c:strCache>
                <c:ptCount val="1"/>
              </c:strCache>
            </c:strRef>
          </c:tx>
          <c:dLbls>
            <c:showVal val="1"/>
          </c:dLbls>
          <c:val>
            <c:numRef>
              <c:f>Sheet1!$B$8:$C$8</c:f>
              <c:numCache>
                <c:formatCode>General</c:formatCode>
                <c:ptCount val="2"/>
              </c:numCache>
            </c:numRef>
          </c:val>
        </c:ser>
        <c:axId val="62006016"/>
        <c:axId val="62007552"/>
      </c:barChart>
      <c:catAx>
        <c:axId val="62006016"/>
        <c:scaling>
          <c:orientation val="minMax"/>
        </c:scaling>
        <c:axPos val="b"/>
        <c:numFmt formatCode="General" sourceLinked="1"/>
        <c:tickLblPos val="nextTo"/>
        <c:spPr>
          <a:ln w="361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595" b="0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62007552"/>
        <c:crosses val="autoZero"/>
        <c:auto val="1"/>
        <c:lblAlgn val="ctr"/>
        <c:lblOffset val="100"/>
        <c:tickLblSkip val="1"/>
        <c:tickMarkSkip val="1"/>
      </c:catAx>
      <c:valAx>
        <c:axId val="62007552"/>
        <c:scaling>
          <c:orientation val="minMax"/>
          <c:max val="100"/>
        </c:scaling>
        <c:axPos val="l"/>
        <c:majorGridlines>
          <c:spPr>
            <a:ln w="3615">
              <a:solidFill>
                <a:schemeClr val="tx1"/>
              </a:solidFill>
              <a:prstDash val="solid"/>
            </a:ln>
          </c:spPr>
        </c:majorGridlines>
        <c:numFmt formatCode="General" sourceLinked="1"/>
        <c:tickLblPos val="nextTo"/>
        <c:spPr>
          <a:ln w="361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49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62006016"/>
        <c:crosses val="autoZero"/>
        <c:crossBetween val="between"/>
      </c:valAx>
      <c:spPr>
        <a:noFill/>
        <a:ln w="14463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049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очное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2013/2014</c:v>
                </c:pt>
                <c:pt idx="1">
                  <c:v>2014/2015</c:v>
                </c:pt>
                <c:pt idx="2">
                  <c:v>2015/2016</c:v>
                </c:pt>
                <c:pt idx="3">
                  <c:v>2016/2017</c:v>
                </c:pt>
                <c:pt idx="4">
                  <c:v>2017/2018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71.7</c:v>
                </c:pt>
                <c:pt idx="1">
                  <c:v>82.940000000000012</c:v>
                </c:pt>
                <c:pt idx="2">
                  <c:v>76.040000000000006</c:v>
                </c:pt>
                <c:pt idx="3">
                  <c:v>72.410000000000011</c:v>
                </c:pt>
                <c:pt idx="4">
                  <c:v>81.45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очно-заочное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2013/2014</c:v>
                </c:pt>
                <c:pt idx="1">
                  <c:v>2014/2015</c:v>
                </c:pt>
                <c:pt idx="2">
                  <c:v>2015/2016</c:v>
                </c:pt>
                <c:pt idx="3">
                  <c:v>2016/2017</c:v>
                </c:pt>
                <c:pt idx="4">
                  <c:v>2017/2018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50.8</c:v>
                </c:pt>
                <c:pt idx="1">
                  <c:v>47.54</c:v>
                </c:pt>
                <c:pt idx="2">
                  <c:v>38.809999999999995</c:v>
                </c:pt>
                <c:pt idx="3">
                  <c:v>33.090000000000003</c:v>
                </c:pt>
                <c:pt idx="4">
                  <c:v>25.979999999999997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заочное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2013/2014</c:v>
                </c:pt>
                <c:pt idx="1">
                  <c:v>2014/2015</c:v>
                </c:pt>
                <c:pt idx="2">
                  <c:v>2015/2016</c:v>
                </c:pt>
                <c:pt idx="3">
                  <c:v>2016/2017</c:v>
                </c:pt>
                <c:pt idx="4">
                  <c:v>2017/2018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45.5</c:v>
                </c:pt>
                <c:pt idx="1">
                  <c:v>68.669999999999987</c:v>
                </c:pt>
                <c:pt idx="2">
                  <c:v>71.36</c:v>
                </c:pt>
                <c:pt idx="3">
                  <c:v>60.14</c:v>
                </c:pt>
                <c:pt idx="4">
                  <c:v>68.2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по ФТ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2013/2014</c:v>
                </c:pt>
                <c:pt idx="1">
                  <c:v>2014/2015</c:v>
                </c:pt>
                <c:pt idx="2">
                  <c:v>2015/2016</c:v>
                </c:pt>
                <c:pt idx="3">
                  <c:v>2016/2017</c:v>
                </c:pt>
                <c:pt idx="4">
                  <c:v>2017/2018</c:v>
                </c:pt>
              </c:strCache>
            </c:str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56</c:v>
                </c:pt>
                <c:pt idx="1">
                  <c:v>66.400000000000006</c:v>
                </c:pt>
                <c:pt idx="2">
                  <c:v>62.07</c:v>
                </c:pt>
                <c:pt idx="3">
                  <c:v>55.21</c:v>
                </c:pt>
                <c:pt idx="4">
                  <c:v>58.54</c:v>
                </c:pt>
              </c:numCache>
            </c:numRef>
          </c:val>
        </c:ser>
        <c:axId val="100099200"/>
        <c:axId val="100100736"/>
      </c:barChart>
      <c:catAx>
        <c:axId val="100099200"/>
        <c:scaling>
          <c:orientation val="minMax"/>
        </c:scaling>
        <c:axPos val="b"/>
        <c:tickLblPos val="nextTo"/>
        <c:crossAx val="100100736"/>
        <c:crosses val="autoZero"/>
        <c:auto val="1"/>
        <c:lblAlgn val="ctr"/>
        <c:lblOffset val="100"/>
      </c:catAx>
      <c:valAx>
        <c:axId val="100100736"/>
        <c:scaling>
          <c:orientation val="minMax"/>
        </c:scaling>
        <c:axPos val="l"/>
        <c:majorGridlines/>
        <c:numFmt formatCode="General" sourceLinked="1"/>
        <c:tickLblPos val="nextTo"/>
        <c:crossAx val="10009920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D65BE-0276-4E8E-B2CC-2987AC25FE62}" type="datetimeFigureOut">
              <a:rPr lang="ru-RU"/>
              <a:pPr>
                <a:defRPr/>
              </a:pPr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58244-8298-42B8-BCEA-5C12695848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5F3A8-5D47-4BEB-A4DF-1837A45FDA33}" type="datetimeFigureOut">
              <a:rPr lang="ru-RU"/>
              <a:pPr>
                <a:defRPr/>
              </a:pPr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788C1-A149-40FC-BB67-01E8CBD011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61534-FC35-4602-9802-DCE024DB8C5B}" type="datetimeFigureOut">
              <a:rPr lang="ru-RU"/>
              <a:pPr>
                <a:defRPr/>
              </a:pPr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C3FE6-0FD6-4C4C-AEEF-4C125C35EA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FBAE8-C9EC-459F-94D3-79BC31A6CD5D}" type="datetimeFigureOut">
              <a:rPr lang="ru-RU"/>
              <a:pPr>
                <a:defRPr/>
              </a:pPr>
              <a:t>11.04.2018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B05DC-18CE-4C31-AAE1-B52A794049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Заголовок, 2 маленьких объекта и 1 большой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8A46D-E932-445E-ADAA-600C29A61F59}" type="datetimeFigureOut">
              <a:rPr lang="ru-RU"/>
              <a:pPr>
                <a:defRPr/>
              </a:pPr>
              <a:t>11.04.2018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17E7A-1398-4949-8218-69E9C441BF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B82E1-4AB6-4C49-A561-924FB110B92D}" type="datetimeFigureOut">
              <a:rPr lang="ru-RU"/>
              <a:pPr>
                <a:defRPr/>
              </a:pPr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C4FC1-A416-4251-B258-9C8CB59B45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B07A0-F28E-4395-9C5E-C4734FBF4EEB}" type="datetimeFigureOut">
              <a:rPr lang="ru-RU"/>
              <a:pPr>
                <a:defRPr/>
              </a:pPr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FFAD4-C1FA-403F-9DF3-994D11F693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9877B-FA98-4B26-BFFE-45D6DEDA7977}" type="datetimeFigureOut">
              <a:rPr lang="ru-RU"/>
              <a:pPr>
                <a:defRPr/>
              </a:pPr>
              <a:t>11.04.2018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F374C-A75B-4A06-B387-5E547996CC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3AA1B-E3F5-4C5C-A012-992E16D8B74A}" type="datetimeFigureOut">
              <a:rPr lang="ru-RU"/>
              <a:pPr>
                <a:defRPr/>
              </a:pPr>
              <a:t>11.04.2018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35587-314B-40AE-BE41-567F83AF74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E4F6F-4530-44FD-BE9A-5C2F3992D7B0}" type="datetimeFigureOut">
              <a:rPr lang="ru-RU"/>
              <a:pPr>
                <a:defRPr/>
              </a:pPr>
              <a:t>11.04.2018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5C6D4-D34B-4F8E-91D9-D7F7F94FF5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520FD-2D85-48DF-AA81-C6A06EE01CB3}" type="datetimeFigureOut">
              <a:rPr lang="ru-RU"/>
              <a:pPr>
                <a:defRPr/>
              </a:pPr>
              <a:t>11.04.2018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90FF6-75B7-4940-9C93-BF725D698E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90929-06A1-43B8-A883-767D8029CC4C}" type="datetimeFigureOut">
              <a:rPr lang="ru-RU"/>
              <a:pPr>
                <a:defRPr/>
              </a:pPr>
              <a:t>11.04.2018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E4ECF-AC1C-4B1F-92C1-6D4CD4AD1E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6D8B7-DF14-4E04-AED9-AA15B5A1C88F}" type="datetimeFigureOut">
              <a:rPr lang="ru-RU"/>
              <a:pPr>
                <a:defRPr/>
              </a:pPr>
              <a:t>11.04.2018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4CB96-9EEE-48F3-BCD2-A76594FDFE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229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5AD87A-6994-40BC-B5DB-D009AAED55BB}" type="datetimeFigureOut">
              <a:rPr lang="ru-RU"/>
              <a:pPr>
                <a:defRPr/>
              </a:pPr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2C187D-BF9C-4C70-AAC6-55B76C5D8D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7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8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2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3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4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5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6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827088" y="1484313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ru-RU" sz="9600" spc="3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Успеваемость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8888" y="3357563"/>
            <a:ext cx="6400800" cy="17526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технологическому факультету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2017/2018 учебный год</a:t>
            </a:r>
            <a:endParaRPr lang="ru-RU" sz="4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 smtClean="0">
                <a:latin typeface="Arial" charset="0"/>
              </a:rPr>
              <a:t>Успеваемость по направлению 18.04.01 ХТ</a:t>
            </a:r>
            <a:br>
              <a:rPr lang="ru-RU" sz="1800" dirty="0" smtClean="0">
                <a:latin typeface="Arial" charset="0"/>
              </a:rPr>
            </a:br>
            <a:r>
              <a:rPr lang="ru-RU" sz="1800" dirty="0" smtClean="0">
                <a:latin typeface="Arial" charset="0"/>
              </a:rPr>
              <a:t>«</a:t>
            </a:r>
            <a:r>
              <a:rPr lang="ru-RU" sz="1800" dirty="0" smtClean="0"/>
              <a:t>Процессы и технологии глубокой переработки нефти»</a:t>
            </a:r>
            <a:endParaRPr lang="ru-RU" sz="1800" dirty="0" smtClean="0">
              <a:latin typeface="Arial" charset="0"/>
            </a:endParaRPr>
          </a:p>
        </p:txBody>
      </p:sp>
      <p:graphicFrame>
        <p:nvGraphicFramePr>
          <p:cNvPr id="9218" name="Object 3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25413" y="3192463"/>
          <a:ext cx="8758237" cy="2952750"/>
        </p:xfrm>
        <a:graphic>
          <a:graphicData uri="http://schemas.openxmlformats.org/presentationml/2006/ole">
            <p:oleObj spid="_x0000_s28674" name="Worksheet" r:id="rId3" imgW="8505946" imgH="2867130" progId="Excel.Sheet.8">
              <p:embed/>
            </p:oleObj>
          </a:graphicData>
        </a:graphic>
      </p:graphicFrame>
      <p:graphicFrame>
        <p:nvGraphicFramePr>
          <p:cNvPr id="5175" name="Group 55"/>
          <p:cNvGraphicFramePr>
            <a:graphicFrameLocks noGrp="1"/>
          </p:cNvGraphicFramePr>
          <p:nvPr>
            <p:ph sz="quarter" idx="1"/>
          </p:nvPr>
        </p:nvGraphicFramePr>
        <p:xfrm>
          <a:off x="714348" y="1428736"/>
          <a:ext cx="6858048" cy="914400"/>
        </p:xfrm>
        <a:graphic>
          <a:graphicData uri="http://schemas.openxmlformats.org/drawingml/2006/table">
            <a:tbl>
              <a:tblPr/>
              <a:tblGrid>
                <a:gridCol w="4214842"/>
                <a:gridCol w="928694"/>
                <a:gridCol w="857256"/>
                <a:gridCol w="857256"/>
              </a:tblGrid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КУРСЫ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ВСЕГО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Абсолютная успеваемость, %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очно-заочное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66,67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53,33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Качественная успеваемость, %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очно-заочное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66,67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43,33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smtClean="0">
                <a:latin typeface="Arial" charset="0"/>
              </a:rPr>
              <a:t>Успеваемость по направлению 18.04.01 ХТ</a:t>
            </a:r>
            <a:br>
              <a:rPr lang="ru-RU" sz="1800" smtClean="0">
                <a:latin typeface="Arial" charset="0"/>
              </a:rPr>
            </a:br>
            <a:r>
              <a:rPr lang="ru-RU" sz="1800" smtClean="0">
                <a:latin typeface="Arial" charset="0"/>
              </a:rPr>
              <a:t>«Технология и переработка полимеров. Совершенствование технологии производства шин»</a:t>
            </a:r>
          </a:p>
        </p:txBody>
      </p:sp>
      <p:graphicFrame>
        <p:nvGraphicFramePr>
          <p:cNvPr id="10242" name="Object 3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90500" y="2951163"/>
          <a:ext cx="8451850" cy="3373437"/>
        </p:xfrm>
        <a:graphic>
          <a:graphicData uri="http://schemas.openxmlformats.org/presentationml/2006/ole">
            <p:oleObj spid="_x0000_s10242" name="Worksheet" r:id="rId3" imgW="8544035" imgH="3409830" progId="Excel.Sheet.8">
              <p:embed/>
            </p:oleObj>
          </a:graphicData>
        </a:graphic>
      </p:graphicFrame>
      <p:graphicFrame>
        <p:nvGraphicFramePr>
          <p:cNvPr id="5175" name="Group 55"/>
          <p:cNvGraphicFramePr>
            <a:graphicFrameLocks noGrp="1"/>
          </p:cNvGraphicFramePr>
          <p:nvPr>
            <p:ph sz="quarter" idx="1"/>
          </p:nvPr>
        </p:nvGraphicFramePr>
        <p:xfrm>
          <a:off x="827088" y="1412875"/>
          <a:ext cx="5097091" cy="914400"/>
        </p:xfrm>
        <a:graphic>
          <a:graphicData uri="http://schemas.openxmlformats.org/drawingml/2006/table">
            <a:tbl>
              <a:tblPr/>
              <a:tblGrid>
                <a:gridCol w="3480271"/>
                <a:gridCol w="808410"/>
                <a:gridCol w="808410"/>
              </a:tblGrid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КУРСЫ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ВСЕГО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Абсолютная успеваемость, % очное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Качественная успеваемость, % очное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smtClean="0">
                <a:latin typeface="Arial" charset="0"/>
              </a:rPr>
              <a:t>Динамика успеваемости по технологическому факультету</a:t>
            </a:r>
          </a:p>
        </p:txBody>
      </p:sp>
      <p:graphicFrame>
        <p:nvGraphicFramePr>
          <p:cNvPr id="7230" name="Group 62"/>
          <p:cNvGraphicFramePr>
            <a:graphicFrameLocks noGrp="1"/>
          </p:cNvGraphicFramePr>
          <p:nvPr>
            <p:ph sz="quarter" idx="1"/>
          </p:nvPr>
        </p:nvGraphicFramePr>
        <p:xfrm>
          <a:off x="539750" y="1341438"/>
          <a:ext cx="8281096" cy="1889760"/>
        </p:xfrm>
        <a:graphic>
          <a:graphicData uri="http://schemas.openxmlformats.org/drawingml/2006/table">
            <a:tbl>
              <a:tblPr/>
              <a:tblGrid>
                <a:gridCol w="2986825"/>
                <a:gridCol w="1058854"/>
                <a:gridCol w="1058855"/>
                <a:gridCol w="1058854"/>
                <a:gridCol w="1058854"/>
                <a:gridCol w="1058854"/>
              </a:tblGrid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Учебный год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2013/2014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2014/2015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2015/2016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2016/2017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2017/2018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Абсолютная успеваемость, % очное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71,7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82,94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76,04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72,41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81,45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Абсолютная успеваемость, % </a:t>
                      </a:r>
                      <a:r>
                        <a:rPr kumimoji="0" lang="ru-RU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очно-заочное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47,54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38,81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33,09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25,98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Абсолютная успеваемость, % заочное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68,67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71,36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60,14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68,20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Абсолютная успеваемость по ФТ, 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56,0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66,4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62,07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55,21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58,54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quarter" idx="2"/>
          </p:nvPr>
        </p:nvGraphicFramePr>
        <p:xfrm>
          <a:off x="457200" y="3501008"/>
          <a:ext cx="8291264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>
                <a:latin typeface="Arial" charset="0"/>
              </a:rPr>
              <a:t>Итоги зимней основной экзаменационной сессии 2017/2018 </a:t>
            </a:r>
            <a:r>
              <a:rPr lang="ru-RU" sz="2800" dirty="0" err="1" smtClean="0">
                <a:latin typeface="Arial" charset="0"/>
              </a:rPr>
              <a:t>уч.года</a:t>
            </a:r>
            <a:r>
              <a:rPr lang="ru-RU" sz="2800" dirty="0" smtClean="0">
                <a:latin typeface="Arial" charset="0"/>
              </a:rPr>
              <a:t> по очному отделению</a:t>
            </a:r>
          </a:p>
        </p:txBody>
      </p:sp>
      <p:graphicFrame>
        <p:nvGraphicFramePr>
          <p:cNvPr id="5" name="Object 12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12775" y="3771900"/>
          <a:ext cx="7847013" cy="3122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303" name="Group 63"/>
          <p:cNvGraphicFramePr>
            <a:graphicFrameLocks noGrp="1"/>
          </p:cNvGraphicFramePr>
          <p:nvPr>
            <p:ph sz="quarter" idx="1"/>
          </p:nvPr>
        </p:nvGraphicFramePr>
        <p:xfrm>
          <a:off x="1042988" y="1628775"/>
          <a:ext cx="7213600" cy="1687513"/>
        </p:xfrm>
        <a:graphic>
          <a:graphicData uri="http://schemas.openxmlformats.org/drawingml/2006/table">
            <a:tbl>
              <a:tblPr/>
              <a:tblGrid>
                <a:gridCol w="2954338"/>
                <a:gridCol w="850900"/>
                <a:gridCol w="850900"/>
                <a:gridCol w="854075"/>
                <a:gridCol w="850900"/>
                <a:gridCol w="852487"/>
              </a:tblGrid>
              <a:tr h="3159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КУРСЫ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ВСЕГО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Обязаны сдавать экзамены, чел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Сдали все экзамены, чел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Абсолютная успеваемость, 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77,5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73,17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88,00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94,74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81,45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Сдали все экзамены на «4» и «5», чел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Качественная успеваемость, 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37,50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58,53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68,40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89,40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63,45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Arial" charset="0"/>
              </a:rPr>
              <a:t>Итоги зимней основной экзаменационной сессии 2017/2018 </a:t>
            </a:r>
            <a:r>
              <a:rPr lang="ru-RU" sz="2000" dirty="0" err="1" smtClean="0">
                <a:latin typeface="Arial" charset="0"/>
              </a:rPr>
              <a:t>уч.года</a:t>
            </a:r>
            <a:r>
              <a:rPr lang="ru-RU" sz="2000" dirty="0" smtClean="0">
                <a:latin typeface="Arial" charset="0"/>
              </a:rPr>
              <a:t> по </a:t>
            </a:r>
            <a:r>
              <a:rPr lang="ru-RU" sz="2000" dirty="0" err="1" smtClean="0">
                <a:latin typeface="Arial" charset="0"/>
              </a:rPr>
              <a:t>очно-заочному</a:t>
            </a:r>
            <a:r>
              <a:rPr lang="ru-RU" sz="2000" dirty="0" smtClean="0">
                <a:latin typeface="Arial" charset="0"/>
              </a:rPr>
              <a:t> отделению</a:t>
            </a:r>
          </a:p>
        </p:txBody>
      </p:sp>
      <p:graphicFrame>
        <p:nvGraphicFramePr>
          <p:cNvPr id="5" name="Object 3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03250" y="3411538"/>
          <a:ext cx="7818438" cy="2633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2323" name="Group 99"/>
          <p:cNvGraphicFramePr>
            <a:graphicFrameLocks noGrp="1"/>
          </p:cNvGraphicFramePr>
          <p:nvPr>
            <p:ph sz="quarter" idx="1"/>
          </p:nvPr>
        </p:nvGraphicFramePr>
        <p:xfrm>
          <a:off x="539750" y="1341438"/>
          <a:ext cx="7458076" cy="1962150"/>
        </p:xfrm>
        <a:graphic>
          <a:graphicData uri="http://schemas.openxmlformats.org/drawingml/2006/table">
            <a:tbl>
              <a:tblPr/>
              <a:tblGrid>
                <a:gridCol w="2952750"/>
                <a:gridCol w="750888"/>
                <a:gridCol w="750887"/>
                <a:gridCol w="750888"/>
                <a:gridCol w="750887"/>
                <a:gridCol w="750888"/>
                <a:gridCol w="750888"/>
              </a:tblGrid>
              <a:tr h="3270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КУРСЫ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ВСЕГО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Обязаны сдавать экзамены, чел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Сдали все экзамены, чел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Абсолютная успеваемость, 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7,32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40,63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23,08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5,56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56,52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25,98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Сдали все экзамены на «4» и «5», чел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Качественная успеваемость, 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34,38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56,52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18,9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Arial" charset="0"/>
              </a:rPr>
              <a:t>Итоги зимней основной экзаменационной сессии 2017/2018 </a:t>
            </a:r>
            <a:r>
              <a:rPr lang="ru-RU" sz="2000" dirty="0" err="1" smtClean="0">
                <a:latin typeface="Arial" charset="0"/>
              </a:rPr>
              <a:t>уч.года</a:t>
            </a:r>
            <a:r>
              <a:rPr lang="ru-RU" sz="2000" dirty="0" smtClean="0">
                <a:latin typeface="Arial" charset="0"/>
              </a:rPr>
              <a:t> по заочному отделению</a:t>
            </a:r>
          </a:p>
        </p:txBody>
      </p:sp>
      <p:graphicFrame>
        <p:nvGraphicFramePr>
          <p:cNvPr id="3074" name="Object 3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763588" y="3392488"/>
          <a:ext cx="7572375" cy="2671762"/>
        </p:xfrm>
        <a:graphic>
          <a:graphicData uri="http://schemas.openxmlformats.org/presentationml/2006/ole">
            <p:oleObj spid="_x0000_s3074" name="Worksheet" r:id="rId3" imgW="7991343" imgH="2819340" progId="Excel.Sheet.8">
              <p:embed/>
            </p:oleObj>
          </a:graphicData>
        </a:graphic>
      </p:graphicFrame>
      <p:graphicFrame>
        <p:nvGraphicFramePr>
          <p:cNvPr id="54276" name="Group 4"/>
          <p:cNvGraphicFramePr>
            <a:graphicFrameLocks noGrp="1"/>
          </p:cNvGraphicFramePr>
          <p:nvPr>
            <p:ph sz="quarter" idx="1"/>
          </p:nvPr>
        </p:nvGraphicFramePr>
        <p:xfrm>
          <a:off x="539750" y="1341438"/>
          <a:ext cx="7458076" cy="1962150"/>
        </p:xfrm>
        <a:graphic>
          <a:graphicData uri="http://schemas.openxmlformats.org/drawingml/2006/table">
            <a:tbl>
              <a:tblPr/>
              <a:tblGrid>
                <a:gridCol w="2952750"/>
                <a:gridCol w="750888"/>
                <a:gridCol w="750887"/>
                <a:gridCol w="750888"/>
                <a:gridCol w="771053"/>
                <a:gridCol w="730722"/>
                <a:gridCol w="750888"/>
              </a:tblGrid>
              <a:tr h="3270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КУРСЫ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ВСЕГО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Обязаны сдавать экзамены, чел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Сдали все экзамены, чел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Абсолютная успеваемость, 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61,01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52,99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68,27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72,13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86,67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68,20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Сдали все экзамены на «4» и «5», чел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Качественная успеваемость, 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2,98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35,24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56,67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15,68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7"/>
          <p:cNvSpPr>
            <a:spLocks noGrp="1"/>
          </p:cNvSpPr>
          <p:nvPr>
            <p:ph type="title"/>
          </p:nvPr>
        </p:nvSpPr>
        <p:spPr>
          <a:xfrm>
            <a:off x="539750" y="188913"/>
            <a:ext cx="8229600" cy="1143000"/>
          </a:xfrm>
        </p:spPr>
        <p:txBody>
          <a:bodyPr/>
          <a:lstStyle/>
          <a:p>
            <a:r>
              <a:rPr lang="ru-RU" sz="1800" smtClean="0">
                <a:latin typeface="Arial" charset="0"/>
              </a:rPr>
              <a:t>Успеваемость по направлению 18.03.01 ХТ, </a:t>
            </a:r>
            <a:br>
              <a:rPr lang="ru-RU" sz="1800" smtClean="0">
                <a:latin typeface="Arial" charset="0"/>
              </a:rPr>
            </a:br>
            <a:r>
              <a:rPr lang="ru-RU" sz="1800" smtClean="0">
                <a:latin typeface="Arial" charset="0"/>
              </a:rPr>
              <a:t>профиль «Технология и переработка полимеров»</a:t>
            </a:r>
          </a:p>
        </p:txBody>
      </p:sp>
      <p:graphicFrame>
        <p:nvGraphicFramePr>
          <p:cNvPr id="4098" name="Object 9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0" y="3502025"/>
          <a:ext cx="8542338" cy="3041650"/>
        </p:xfrm>
        <a:graphic>
          <a:graphicData uri="http://schemas.openxmlformats.org/presentationml/2006/ole">
            <p:oleObj spid="_x0000_s4098" name="Worksheet" r:id="rId3" imgW="8505946" imgH="3028860" progId="Excel.Sheet.8">
              <p:embed/>
            </p:oleObj>
          </a:graphicData>
        </a:graphic>
      </p:graphicFrame>
      <p:graphicFrame>
        <p:nvGraphicFramePr>
          <p:cNvPr id="13375" name="Group 63"/>
          <p:cNvGraphicFramePr>
            <a:graphicFrameLocks noGrp="1"/>
          </p:cNvGraphicFramePr>
          <p:nvPr>
            <p:ph sz="quarter" idx="1"/>
          </p:nvPr>
        </p:nvGraphicFramePr>
        <p:xfrm>
          <a:off x="971550" y="1196975"/>
          <a:ext cx="7200800" cy="1656184"/>
        </p:xfrm>
        <a:graphic>
          <a:graphicData uri="http://schemas.openxmlformats.org/drawingml/2006/table">
            <a:tbl>
              <a:tblPr/>
              <a:tblGrid>
                <a:gridCol w="3008517"/>
                <a:gridCol w="699378"/>
                <a:gridCol w="699377"/>
                <a:gridCol w="698050"/>
                <a:gridCol w="699378"/>
                <a:gridCol w="604012"/>
                <a:gridCol w="792088"/>
              </a:tblGrid>
              <a:tr h="48162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КУРСЫ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00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Абсолютная успеваемость, % очное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88,89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76,90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00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Качественная успеваемость, % очное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88,89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44,72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00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Абсолютная успеваемость, % вечернее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44,44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5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Качественная успеваемость, % вечернее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smtClean="0">
                <a:latin typeface="Arial" charset="0"/>
              </a:rPr>
              <a:t>Успеваемость по направлению 18.03.01 ХТ, </a:t>
            </a:r>
            <a:br>
              <a:rPr lang="ru-RU" sz="1800" smtClean="0">
                <a:latin typeface="Arial" charset="0"/>
              </a:rPr>
            </a:br>
            <a:r>
              <a:rPr lang="ru-RU" sz="1800" smtClean="0">
                <a:latin typeface="Arial" charset="0"/>
              </a:rPr>
              <a:t>профиль «Химическая технология органических веществ»</a:t>
            </a:r>
          </a:p>
        </p:txBody>
      </p:sp>
      <p:graphicFrame>
        <p:nvGraphicFramePr>
          <p:cNvPr id="5122" name="Object 3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85788" y="3654425"/>
          <a:ext cx="7932737" cy="3043238"/>
        </p:xfrm>
        <a:graphic>
          <a:graphicData uri="http://schemas.openxmlformats.org/presentationml/2006/ole">
            <p:oleObj spid="_x0000_s5122" name="Worksheet" r:id="rId3" imgW="7896256" imgH="3028860" progId="Excel.Sheet.8">
              <p:embed/>
            </p:oleObj>
          </a:graphicData>
        </a:graphic>
      </p:graphicFrame>
      <p:graphicFrame>
        <p:nvGraphicFramePr>
          <p:cNvPr id="14399" name="Group 63"/>
          <p:cNvGraphicFramePr>
            <a:graphicFrameLocks noGrp="1"/>
          </p:cNvGraphicFramePr>
          <p:nvPr>
            <p:ph sz="quarter" idx="1"/>
          </p:nvPr>
        </p:nvGraphicFramePr>
        <p:xfrm>
          <a:off x="827088" y="1412875"/>
          <a:ext cx="7848601" cy="1920240"/>
        </p:xfrm>
        <a:graphic>
          <a:graphicData uri="http://schemas.openxmlformats.org/drawingml/2006/table">
            <a:tbl>
              <a:tblPr/>
              <a:tblGrid>
                <a:gridCol w="3580591"/>
                <a:gridCol w="690287"/>
                <a:gridCol w="690286"/>
                <a:gridCol w="690287"/>
                <a:gridCol w="690286"/>
                <a:gridCol w="753432"/>
                <a:gridCol w="753432"/>
              </a:tblGrid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КУРСЫ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ВСЕГО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Абсолютная успеваемость, % очное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75,0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87,5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80,63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Качественная успеваемость, % очное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41,67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87,5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62,29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Абсолютная успеваемость, % вечернее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11,76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36,36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37,5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27,12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Качественная успеваемость, % вечернее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42,85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14,03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Абсолютная успеваемость, % заочное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61,01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52,99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68,27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72,13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86,67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68,20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Качественная успеваемость, % заочное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17,31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36,88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56,67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15,85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smtClean="0">
                <a:latin typeface="Arial" charset="0"/>
              </a:rPr>
              <a:t>Успеваемость по направлению 18.03.01 ХТ, </a:t>
            </a:r>
            <a:br>
              <a:rPr lang="ru-RU" sz="1800" smtClean="0">
                <a:latin typeface="Arial" charset="0"/>
              </a:rPr>
            </a:br>
            <a:r>
              <a:rPr lang="ru-RU" sz="1800" smtClean="0">
                <a:latin typeface="Arial" charset="0"/>
              </a:rPr>
              <a:t>профиль «Химическая технология природных энергоносителей и углеродных материалов»</a:t>
            </a:r>
          </a:p>
        </p:txBody>
      </p:sp>
      <p:graphicFrame>
        <p:nvGraphicFramePr>
          <p:cNvPr id="15411" name="Group 51"/>
          <p:cNvGraphicFramePr>
            <a:graphicFrameLocks noGrp="1"/>
          </p:cNvGraphicFramePr>
          <p:nvPr>
            <p:ph sz="quarter" idx="1"/>
          </p:nvPr>
        </p:nvGraphicFramePr>
        <p:xfrm>
          <a:off x="827088" y="1412875"/>
          <a:ext cx="7778750" cy="822960"/>
        </p:xfrm>
        <a:graphic>
          <a:graphicData uri="http://schemas.openxmlformats.org/drawingml/2006/table">
            <a:tbl>
              <a:tblPr/>
              <a:tblGrid>
                <a:gridCol w="3249387"/>
                <a:gridCol w="755372"/>
                <a:gridCol w="753938"/>
                <a:gridCol w="755371"/>
                <a:gridCol w="753938"/>
                <a:gridCol w="755372"/>
                <a:gridCol w="755372"/>
              </a:tblGrid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КУРСЫ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ВСЕГО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Абсолютная успеваемость, % заочное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23,07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8,33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23,07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25,89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Качественная успеваемость, % заочное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23,07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16,70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17,95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107950" y="2801938"/>
          <a:ext cx="8509000" cy="3662362"/>
        </p:xfrm>
        <a:graphic>
          <a:graphicData uri="http://schemas.openxmlformats.org/presentationml/2006/ole">
            <p:oleObj spid="_x0000_s6146" name="Worksheet" r:id="rId3" imgW="8505946" imgH="3657690" progId="Excel.Sheet.8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smtClean="0">
                <a:latin typeface="Arial" charset="0"/>
              </a:rPr>
              <a:t>Успеваемость по направлению 19.03.02  ППРС, </a:t>
            </a:r>
            <a:br>
              <a:rPr lang="ru-RU" sz="1800" smtClean="0">
                <a:latin typeface="Arial" charset="0"/>
              </a:rPr>
            </a:br>
            <a:r>
              <a:rPr lang="ru-RU" sz="1800" smtClean="0">
                <a:latin typeface="Arial" charset="0"/>
              </a:rPr>
              <a:t>профиль «Технология хлеба, кондитерских и макаронных изделий»</a:t>
            </a:r>
          </a:p>
        </p:txBody>
      </p:sp>
      <p:graphicFrame>
        <p:nvGraphicFramePr>
          <p:cNvPr id="8194" name="Object 3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96900" y="2389188"/>
          <a:ext cx="7962900" cy="4168775"/>
        </p:xfrm>
        <a:graphic>
          <a:graphicData uri="http://schemas.openxmlformats.org/presentationml/2006/ole">
            <p:oleObj spid="_x0000_s8194" name="Worksheet" r:id="rId3" imgW="7896256" imgH="4133970" progId="Excel.Sheet.8">
              <p:embed/>
            </p:oleObj>
          </a:graphicData>
        </a:graphic>
      </p:graphicFrame>
      <p:graphicFrame>
        <p:nvGraphicFramePr>
          <p:cNvPr id="2143" name="Group 95"/>
          <p:cNvGraphicFramePr>
            <a:graphicFrameLocks noGrp="1"/>
          </p:cNvGraphicFramePr>
          <p:nvPr>
            <p:ph sz="quarter" idx="1"/>
          </p:nvPr>
        </p:nvGraphicFramePr>
        <p:xfrm>
          <a:off x="827088" y="1412875"/>
          <a:ext cx="7848600" cy="914400"/>
        </p:xfrm>
        <a:graphic>
          <a:graphicData uri="http://schemas.openxmlformats.org/drawingml/2006/table">
            <a:tbl>
              <a:tblPr/>
              <a:tblGrid>
                <a:gridCol w="3630612"/>
                <a:gridCol w="844550"/>
                <a:gridCol w="842963"/>
                <a:gridCol w="842962"/>
                <a:gridCol w="844550"/>
                <a:gridCol w="842963"/>
              </a:tblGrid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КУРСЫ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ВСЕГО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Абсолютная успеваемость, % очное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56,66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Качественная успеваемость, % очное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 smtClean="0">
                <a:latin typeface="Arial" charset="0"/>
              </a:rPr>
              <a:t>Успеваемость по направлению 18.04.01 ХТ</a:t>
            </a:r>
            <a:br>
              <a:rPr lang="ru-RU" sz="1800" dirty="0" smtClean="0">
                <a:latin typeface="Arial" charset="0"/>
              </a:rPr>
            </a:br>
            <a:r>
              <a:rPr lang="ru-RU" sz="1800" dirty="0" smtClean="0">
                <a:latin typeface="Arial" charset="0"/>
              </a:rPr>
              <a:t>«Разработка и создание высокотехнологичных химических производств»</a:t>
            </a:r>
            <a:br>
              <a:rPr lang="ru-RU" sz="1800" dirty="0" smtClean="0">
                <a:latin typeface="Arial" charset="0"/>
              </a:rPr>
            </a:br>
            <a:endParaRPr lang="ru-RU" sz="1800" dirty="0" smtClean="0">
              <a:latin typeface="Arial" charset="0"/>
            </a:endParaRPr>
          </a:p>
        </p:txBody>
      </p:sp>
      <p:graphicFrame>
        <p:nvGraphicFramePr>
          <p:cNvPr id="9218" name="Object 3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82575" y="3289300"/>
          <a:ext cx="8456613" cy="2752725"/>
        </p:xfrm>
        <a:graphic>
          <a:graphicData uri="http://schemas.openxmlformats.org/presentationml/2006/ole">
            <p:oleObj spid="_x0000_s9218" name="Worksheet" r:id="rId3" imgW="8544035" imgH="2781270" progId="Excel.Sheet.8">
              <p:embed/>
            </p:oleObj>
          </a:graphicData>
        </a:graphic>
      </p:graphicFrame>
      <p:graphicFrame>
        <p:nvGraphicFramePr>
          <p:cNvPr id="5175" name="Group 55"/>
          <p:cNvGraphicFramePr>
            <a:graphicFrameLocks noGrp="1"/>
          </p:cNvGraphicFramePr>
          <p:nvPr>
            <p:ph sz="quarter" idx="1"/>
          </p:nvPr>
        </p:nvGraphicFramePr>
        <p:xfrm>
          <a:off x="928661" y="1428736"/>
          <a:ext cx="7358115" cy="914400"/>
        </p:xfrm>
        <a:graphic>
          <a:graphicData uri="http://schemas.openxmlformats.org/drawingml/2006/table">
            <a:tbl>
              <a:tblPr/>
              <a:tblGrid>
                <a:gridCol w="4580051"/>
                <a:gridCol w="750828"/>
                <a:gridCol w="825911"/>
                <a:gridCol w="1201325"/>
              </a:tblGrid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КУРСЫ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ВСЕГО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Абсолютная успеваемость, % очное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95,0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Качественная успеваемость, % очное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95,0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1920</TotalTime>
  <Words>562</Words>
  <Application>Microsoft Office PowerPoint</Application>
  <PresentationFormat>Экран (4:3)</PresentationFormat>
  <Paragraphs>321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Тема Office</vt:lpstr>
      <vt:lpstr>Лист Microsoft Office Excel 97-2003</vt:lpstr>
      <vt:lpstr>Worksheet</vt:lpstr>
      <vt:lpstr>Успеваемость</vt:lpstr>
      <vt:lpstr>Итоги зимней основной экзаменационной сессии 2017/2018 уч.года по очному отделению</vt:lpstr>
      <vt:lpstr>Итоги зимней основной экзаменационной сессии 2017/2018 уч.года по очно-заочному отделению</vt:lpstr>
      <vt:lpstr>Итоги зимней основной экзаменационной сессии 2017/2018 уч.года по заочному отделению</vt:lpstr>
      <vt:lpstr>Успеваемость по направлению 18.03.01 ХТ,  профиль «Технология и переработка полимеров»</vt:lpstr>
      <vt:lpstr>Успеваемость по направлению 18.03.01 ХТ,  профиль «Химическая технология органических веществ»</vt:lpstr>
      <vt:lpstr>Успеваемость по направлению 18.03.01 ХТ,  профиль «Химическая технология природных энергоносителей и углеродных материалов»</vt:lpstr>
      <vt:lpstr>Успеваемость по направлению 19.03.02  ППРС,  профиль «Технология хлеба, кондитерских и макаронных изделий»</vt:lpstr>
      <vt:lpstr>Успеваемость по направлению 18.04.01 ХТ «Разработка и создание высокотехнологичных химических производств» </vt:lpstr>
      <vt:lpstr>Успеваемость по направлению 18.04.01 ХТ «Процессы и технологии глубокой переработки нефти»</vt:lpstr>
      <vt:lpstr>Успеваемость по направлению 18.04.01 ХТ «Технология и переработка полимеров. Совершенствование технологии производства шин»</vt:lpstr>
      <vt:lpstr>Динамика успеваемости по технологическому факультету</vt:lpstr>
    </vt:vector>
  </TitlesOfParts>
  <Company>DNS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Успеваемость</dc:title>
  <dc:creator>п</dc:creator>
  <cp:lastModifiedBy>Admin</cp:lastModifiedBy>
  <cp:revision>139</cp:revision>
  <dcterms:created xsi:type="dcterms:W3CDTF">2013-03-17T14:11:37Z</dcterms:created>
  <dcterms:modified xsi:type="dcterms:W3CDTF">2018-04-11T10:42:40Z</dcterms:modified>
</cp:coreProperties>
</file>