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8" r:id="rId3"/>
    <p:sldId id="309" r:id="rId4"/>
    <p:sldId id="310" r:id="rId5"/>
    <p:sldId id="311" r:id="rId6"/>
    <p:sldId id="312" r:id="rId7"/>
    <p:sldId id="298" r:id="rId8"/>
    <p:sldId id="297" r:id="rId9"/>
    <p:sldId id="300" r:id="rId10"/>
    <p:sldId id="315" r:id="rId11"/>
    <p:sldId id="314" r:id="rId12"/>
    <p:sldId id="313" r:id="rId13"/>
    <p:sldId id="28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6437" autoAdjust="0"/>
  </p:normalViewPr>
  <p:slideViewPr>
    <p:cSldViewPr>
      <p:cViewPr varScale="1">
        <p:scale>
          <a:sx n="97" d="100"/>
          <a:sy n="97" d="100"/>
        </p:scale>
        <p:origin x="-19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0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2020/21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</c:v>
                </c:pt>
                <c:pt idx="1">
                  <c:v>41</c:v>
                </c:pt>
                <c:pt idx="2">
                  <c:v>15</c:v>
                </c:pt>
                <c:pt idx="3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2021/22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53</c:v>
                </c:pt>
                <c:pt idx="1">
                  <c:v>35</c:v>
                </c:pt>
                <c:pt idx="2">
                  <c:v>12</c:v>
                </c:pt>
                <c:pt idx="3">
                  <c:v>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2022/23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39</c:v>
                </c:pt>
                <c:pt idx="1">
                  <c:v>39</c:v>
                </c:pt>
                <c:pt idx="2">
                  <c:v>22</c:v>
                </c:pt>
                <c:pt idx="3">
                  <c:v>61</c:v>
                </c:pt>
              </c:numCache>
            </c:numRef>
          </c:val>
        </c:ser>
        <c:axId val="39622528"/>
        <c:axId val="39624064"/>
      </c:barChart>
      <c:catAx>
        <c:axId val="39622528"/>
        <c:scaling>
          <c:orientation val="minMax"/>
        </c:scaling>
        <c:axPos val="b"/>
        <c:tickLblPos val="nextTo"/>
        <c:crossAx val="39624064"/>
        <c:crosses val="autoZero"/>
        <c:auto val="1"/>
        <c:lblAlgn val="ctr"/>
        <c:lblOffset val="100"/>
      </c:catAx>
      <c:valAx>
        <c:axId val="39624064"/>
        <c:scaling>
          <c:orientation val="minMax"/>
        </c:scaling>
        <c:axPos val="l"/>
        <c:majorGridlines/>
        <c:numFmt formatCode="General" sourceLinked="1"/>
        <c:tickLblPos val="nextTo"/>
        <c:crossAx val="3962252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dirty="0" smtClean="0"/>
              <a:t>ноябрь-декабрь </a:t>
            </a:r>
            <a:r>
              <a:rPr lang="ru-RU" dirty="0"/>
              <a:t>2022 г</a:t>
            </a:r>
            <a:r>
              <a:rPr lang="ru-RU" dirty="0" smtClean="0"/>
              <a:t>.</a:t>
            </a:r>
            <a:endParaRPr lang="ru-RU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2022 г., бакалавриат, очное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Среднее</c:v>
                </c:pt>
                <c:pt idx="1">
                  <c:v>ПФ</c:v>
                </c:pt>
                <c:pt idx="2">
                  <c:v>ФИТ</c:v>
                </c:pt>
                <c:pt idx="3">
                  <c:v>МФ</c:v>
                </c:pt>
                <c:pt idx="4">
                  <c:v>ФТ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4.51</c:v>
                </c:pt>
                <c:pt idx="1">
                  <c:v>4.6599999999999975</c:v>
                </c:pt>
                <c:pt idx="2">
                  <c:v>4.6899999999999995</c:v>
                </c:pt>
                <c:pt idx="3">
                  <c:v>4.05</c:v>
                </c:pt>
                <c:pt idx="4">
                  <c:v>4.6399999999999997</c:v>
                </c:pt>
              </c:numCache>
            </c:numRef>
          </c:val>
        </c:ser>
        <c:axId val="39561088"/>
        <c:axId val="39562624"/>
      </c:barChart>
      <c:catAx>
        <c:axId val="39561088"/>
        <c:scaling>
          <c:orientation val="minMax"/>
        </c:scaling>
        <c:axPos val="l"/>
        <c:tickLblPos val="nextTo"/>
        <c:crossAx val="39562624"/>
        <c:crosses val="autoZero"/>
        <c:auto val="1"/>
        <c:lblAlgn val="ctr"/>
        <c:lblOffset val="100"/>
      </c:catAx>
      <c:valAx>
        <c:axId val="39562624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39561088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2020/21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8.533304187209494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</c:v>
                </c:pt>
                <c:pt idx="1">
                  <c:v>21</c:v>
                </c:pt>
                <c:pt idx="2">
                  <c:v>2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2021/22 уч.г.</c:v>
                </c:pt>
              </c:strCache>
            </c:strRef>
          </c:tx>
          <c:dLbls>
            <c:dLbl>
              <c:idx val="0"/>
              <c:layout>
                <c:manualLayout>
                  <c:x val="8.533304187209494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73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7.111086822674580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2%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73</c:v>
                </c:pt>
                <c:pt idx="1">
                  <c:v>25</c:v>
                </c:pt>
                <c:pt idx="2">
                  <c:v>2</c:v>
                </c:pt>
                <c:pt idx="3">
                  <c:v>27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2022/23 уч.г.</c:v>
                </c:pt>
              </c:strCache>
            </c:strRef>
          </c:tx>
          <c:dLbls>
            <c:dLbl>
              <c:idx val="0"/>
              <c:layout>
                <c:manualLayout>
                  <c:x val="5.6888694581396747E-3"/>
                  <c:y val="-7.11106133990309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52%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9.9555215517444402E-3"/>
                  <c:y val="-4.740707559935422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52</c:v>
                </c:pt>
                <c:pt idx="1">
                  <c:v>36</c:v>
                </c:pt>
                <c:pt idx="2">
                  <c:v>12</c:v>
                </c:pt>
                <c:pt idx="3">
                  <c:v>48</c:v>
                </c:pt>
              </c:numCache>
            </c:numRef>
          </c:val>
        </c:ser>
        <c:axId val="59629952"/>
        <c:axId val="59631488"/>
      </c:barChart>
      <c:catAx>
        <c:axId val="59629952"/>
        <c:scaling>
          <c:orientation val="minMax"/>
        </c:scaling>
        <c:axPos val="b"/>
        <c:tickLblPos val="nextTo"/>
        <c:crossAx val="59631488"/>
        <c:crosses val="autoZero"/>
        <c:auto val="1"/>
        <c:lblAlgn val="ctr"/>
        <c:lblOffset val="100"/>
      </c:catAx>
      <c:valAx>
        <c:axId val="59631488"/>
        <c:scaling>
          <c:orientation val="minMax"/>
        </c:scaling>
        <c:axPos val="l"/>
        <c:majorGridlines/>
        <c:numFmt formatCode="General" sourceLinked="1"/>
        <c:tickLblPos val="nextTo"/>
        <c:crossAx val="596299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2020/21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28</c:v>
                </c:pt>
                <c:pt idx="2">
                  <c:v>2</c:v>
                </c:pt>
                <c:pt idx="3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2021/22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</c:v>
                </c:pt>
                <c:pt idx="1">
                  <c:v>43</c:v>
                </c:pt>
                <c:pt idx="2">
                  <c:v>1</c:v>
                </c:pt>
                <c:pt idx="3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2022/23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Имеют задолженности</c:v>
                </c:pt>
                <c:pt idx="1">
                  <c:v>Сдали на смешанные оценки</c:v>
                </c:pt>
                <c:pt idx="2">
                  <c:v>Сдали на все "5"</c:v>
                </c:pt>
                <c:pt idx="3">
                  <c:v>Сдали все экзамены (успеваемость)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40</c:v>
                </c:pt>
                <c:pt idx="1">
                  <c:v>57</c:v>
                </c:pt>
                <c:pt idx="2">
                  <c:v>3</c:v>
                </c:pt>
                <c:pt idx="3">
                  <c:v>60</c:v>
                </c:pt>
              </c:numCache>
            </c:numRef>
          </c:val>
        </c:ser>
        <c:axId val="59700352"/>
        <c:axId val="59701888"/>
      </c:barChart>
      <c:catAx>
        <c:axId val="59700352"/>
        <c:scaling>
          <c:orientation val="minMax"/>
        </c:scaling>
        <c:axPos val="b"/>
        <c:tickLblPos val="nextTo"/>
        <c:crossAx val="59701888"/>
        <c:crosses val="autoZero"/>
        <c:auto val="1"/>
        <c:lblAlgn val="ctr"/>
        <c:lblOffset val="100"/>
      </c:catAx>
      <c:valAx>
        <c:axId val="59701888"/>
        <c:scaling>
          <c:orientation val="minMax"/>
        </c:scaling>
        <c:axPos val="l"/>
        <c:majorGridlines/>
        <c:numFmt formatCode="General" sourceLinked="1"/>
        <c:tickLblPos val="nextTo"/>
        <c:crossAx val="597003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НХТИ</c:v>
                </c:pt>
              </c:strCache>
            </c:strRef>
          </c:tx>
          <c:dLbls>
            <c:dLbl>
              <c:idx val="0"/>
              <c:layout>
                <c:manualLayout>
                  <c:x val="-9.072052489071445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64,14%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0682129958845444E-4"/>
                  <c:y val="7.111061339903134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48,15</a:t>
                    </a:r>
                    <a:r>
                      <a:rPr lang="ru-RU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8.1401754968344166E-4"/>
                  <c:y val="2.3703537799677115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59,66%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очная</c:v>
                </c:pt>
                <c:pt idx="1">
                  <c:v>очно-заочная</c:v>
                </c:pt>
                <c:pt idx="2">
                  <c:v>заочная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61.14</c:v>
                </c:pt>
                <c:pt idx="1">
                  <c:v>48.15</c:v>
                </c:pt>
                <c:pt idx="2">
                  <c:v>59.660000000000004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головной вуз</c:v>
                </c:pt>
              </c:strCache>
            </c:strRef>
          </c:tx>
          <c:dLbls>
            <c:dLbl>
              <c:idx val="0"/>
              <c:layout>
                <c:manualLayout>
                  <c:x val="4.336028803067143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64,37%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823349061513627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65,42</a:t>
                    </a:r>
                    <a:r>
                      <a:rPr lang="ru-RU" b="1" dirty="0" smtClean="0"/>
                      <a:t>%</a:t>
                    </a:r>
                    <a:endParaRPr lang="en-US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3.8799878416049096E-3"/>
                  <c:y val="9.9752388240307854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70,85%</a:t>
                    </a:r>
                    <a:endParaRPr lang="en-US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очная</c:v>
                </c:pt>
                <c:pt idx="1">
                  <c:v>очно-заочная</c:v>
                </c:pt>
                <c:pt idx="2">
                  <c:v>заочная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64.36999999999999</c:v>
                </c:pt>
                <c:pt idx="1">
                  <c:v>65.42</c:v>
                </c:pt>
                <c:pt idx="2">
                  <c:v>70.849999999999994</c:v>
                </c:pt>
              </c:numCache>
            </c:numRef>
          </c:val>
        </c:ser>
        <c:axId val="63088896"/>
        <c:axId val="68096000"/>
      </c:barChart>
      <c:catAx>
        <c:axId val="63088896"/>
        <c:scaling>
          <c:orientation val="minMax"/>
        </c:scaling>
        <c:axPos val="b"/>
        <c:tickLblPos val="nextTo"/>
        <c:crossAx val="68096000"/>
        <c:crosses val="autoZero"/>
        <c:auto val="1"/>
        <c:lblAlgn val="ctr"/>
        <c:lblOffset val="100"/>
      </c:catAx>
      <c:valAx>
        <c:axId val="68096000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30888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ХТ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1.0271047039084739E-2"/>
                  <c:y val="-4.182993791712625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89%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75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1.3205631907394664E-2"/>
                  <c:y val="-4.1829937917126523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4.4018773024649023E-3"/>
                  <c:y val="-1.6468479494931566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Лист1!$A$2:$A$11</c:f>
              <c:strCache>
                <c:ptCount val="10"/>
                <c:pt idx="0">
                  <c:v>Органическая химия</c:v>
                </c:pt>
                <c:pt idx="1">
                  <c:v>Инженерная графика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Философия</c:v>
                </c:pt>
                <c:pt idx="5">
                  <c:v>Физика</c:v>
                </c:pt>
                <c:pt idx="6">
                  <c:v>Прикладная механика</c:v>
                </c:pt>
                <c:pt idx="7">
                  <c:v>Биология</c:v>
                </c:pt>
                <c:pt idx="8">
                  <c:v>Экология</c:v>
                </c:pt>
                <c:pt idx="9">
                  <c:v>Теплотехника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55</c:v>
                </c:pt>
                <c:pt idx="1">
                  <c:v>57</c:v>
                </c:pt>
                <c:pt idx="2">
                  <c:v>80</c:v>
                </c:pt>
                <c:pt idx="3">
                  <c:v>63</c:v>
                </c:pt>
                <c:pt idx="4">
                  <c:v>89</c:v>
                </c:pt>
                <c:pt idx="5">
                  <c:v>35</c:v>
                </c:pt>
                <c:pt idx="6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ППРС</c:v>
                </c:pt>
              </c:strCache>
            </c:strRef>
          </c:tx>
          <c:dLbls>
            <c:dLbl>
              <c:idx val="0"/>
              <c:layout>
                <c:manualLayout>
                  <c:x val="1.173833947323972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8.8037546049298306E-3"/>
                  <c:y val="-4.1829937917126254E-3"/>
                </c:manualLayout>
              </c:layout>
              <c:showVal val="1"/>
            </c:dLbl>
            <c:dLbl>
              <c:idx val="3"/>
              <c:layout>
                <c:manualLayout>
                  <c:x val="1.7607509209859633E-2"/>
                  <c:y val="2.0914968958563075E-3"/>
                </c:manualLayout>
              </c:layout>
              <c:showVal val="1"/>
            </c:dLbl>
            <c:dLbl>
              <c:idx val="5"/>
              <c:layout>
                <c:manualLayout>
                  <c:x val="1.0271047039084798E-2"/>
                  <c:y val="-8.3659875834252804E-3"/>
                </c:manualLayout>
              </c:layout>
              <c:showVal val="1"/>
            </c:dLbl>
            <c:dLbl>
              <c:idx val="6"/>
              <c:layout>
                <c:manualLayout>
                  <c:x val="1.467292434154964E-2"/>
                  <c:y val="-1.04574844792814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1.1738339473239705E-2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2.0542094078169492E-2"/>
                  <c:y val="-4.1829937917126254E-3"/>
                </c:manualLayout>
              </c:layout>
              <c:showVal val="1"/>
            </c:dLbl>
            <c:dLbl>
              <c:idx val="10"/>
              <c:layout>
                <c:manualLayout>
                  <c:x val="8.8037546049299538E-3"/>
                  <c:y val="2.0914968958563075E-3"/>
                </c:manualLayout>
              </c:layout>
              <c:showVal val="1"/>
            </c:dLbl>
            <c:showVal val="1"/>
          </c:dLbls>
          <c:cat>
            <c:strRef>
              <c:f>Лист1!$A$2:$A$11</c:f>
              <c:strCache>
                <c:ptCount val="10"/>
                <c:pt idx="0">
                  <c:v>Органическая химия</c:v>
                </c:pt>
                <c:pt idx="1">
                  <c:v>Инженерная графика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Философия</c:v>
                </c:pt>
                <c:pt idx="5">
                  <c:v>Физика</c:v>
                </c:pt>
                <c:pt idx="6">
                  <c:v>Прикладная механика</c:v>
                </c:pt>
                <c:pt idx="7">
                  <c:v>Биология</c:v>
                </c:pt>
                <c:pt idx="8">
                  <c:v>Экология</c:v>
                </c:pt>
                <c:pt idx="9">
                  <c:v>Теплотехника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6">
                  <c:v>67</c:v>
                </c:pt>
                <c:pt idx="7">
                  <c:v>53</c:v>
                </c:pt>
                <c:pt idx="8">
                  <c:v>60</c:v>
                </c:pt>
                <c:pt idx="9">
                  <c:v>60</c:v>
                </c:pt>
              </c:numCache>
            </c:numRef>
          </c:val>
        </c:ser>
        <c:axId val="34228480"/>
        <c:axId val="35393536"/>
      </c:barChart>
      <c:catAx>
        <c:axId val="3422848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5393536"/>
        <c:crosses val="autoZero"/>
        <c:auto val="1"/>
        <c:lblAlgn val="ctr"/>
        <c:lblOffset val="100"/>
      </c:catAx>
      <c:valAx>
        <c:axId val="35393536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3422848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ИВТ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4692275495667647E-3"/>
                  <c:y val="1.31419614636184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5.876910198267052E-3"/>
                  <c:y val="-4.500671734115910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>
                <c:manualLayout>
                  <c:x val="-1.7630730594801265E-2"/>
                  <c:y val="7.1110613399031604E-3"/>
                </c:manualLayout>
              </c:layout>
              <c:showVal val="1"/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Электротехника и электроника</c:v>
                </c:pt>
                <c:pt idx="1">
                  <c:v>Инженерная графика</c:v>
                </c:pt>
                <c:pt idx="2">
                  <c:v>Английский язык</c:v>
                </c:pt>
                <c:pt idx="3">
                  <c:v>Социология</c:v>
                </c:pt>
                <c:pt idx="4">
                  <c:v>Дискретная математика</c:v>
                </c:pt>
                <c:pt idx="5">
                  <c:v>Информатика</c:v>
                </c:pt>
                <c:pt idx="6">
                  <c:v>История</c:v>
                </c:pt>
                <c:pt idx="7">
                  <c:v>Политология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Электрические машины</c:v>
                </c:pt>
                <c:pt idx="11">
                  <c:v>Электрические станции и подстанции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32</c:v>
                </c:pt>
                <c:pt idx="1">
                  <c:v>46</c:v>
                </c:pt>
                <c:pt idx="2">
                  <c:v>37</c:v>
                </c:pt>
                <c:pt idx="3">
                  <c:v>49</c:v>
                </c:pt>
                <c:pt idx="4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ИСТ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5.876910198267052E-3"/>
                  <c:y val="1.80026869364636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7.3461377478338252E-3"/>
                  <c:y val="1.26619488759129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Электротехника и электроника</c:v>
                </c:pt>
                <c:pt idx="1">
                  <c:v>Инженерная графика</c:v>
                </c:pt>
                <c:pt idx="2">
                  <c:v>Английский язык</c:v>
                </c:pt>
                <c:pt idx="3">
                  <c:v>Социология</c:v>
                </c:pt>
                <c:pt idx="4">
                  <c:v>Дискретная математика</c:v>
                </c:pt>
                <c:pt idx="5">
                  <c:v>Информатика</c:v>
                </c:pt>
                <c:pt idx="6">
                  <c:v>История</c:v>
                </c:pt>
                <c:pt idx="7">
                  <c:v>Политология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Электрические машины</c:v>
                </c:pt>
                <c:pt idx="11">
                  <c:v>Электрические станции и подстанции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2">
                  <c:v>70</c:v>
                </c:pt>
                <c:pt idx="5">
                  <c:v>56</c:v>
                </c:pt>
                <c:pt idx="6">
                  <c:v>40</c:v>
                </c:pt>
                <c:pt idx="7">
                  <c:v>42</c:v>
                </c:pt>
                <c:pt idx="8">
                  <c:v>35</c:v>
                </c:pt>
                <c:pt idx="9">
                  <c:v>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ЭиЭ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9099958144367973E-2"/>
                  <c:y val="-1.1851768899838605E-2"/>
                </c:manualLayout>
              </c:layout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76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8.8153652974006114E-3"/>
                  <c:y val="2.370353779967718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Лист1!$A$2:$A$13</c:f>
              <c:strCache>
                <c:ptCount val="12"/>
                <c:pt idx="0">
                  <c:v>Электротехника и электроника</c:v>
                </c:pt>
                <c:pt idx="1">
                  <c:v>Инженерная графика</c:v>
                </c:pt>
                <c:pt idx="2">
                  <c:v>Английский язык</c:v>
                </c:pt>
                <c:pt idx="3">
                  <c:v>Социология</c:v>
                </c:pt>
                <c:pt idx="4">
                  <c:v>Дискретная математика</c:v>
                </c:pt>
                <c:pt idx="5">
                  <c:v>Информатика</c:v>
                </c:pt>
                <c:pt idx="6">
                  <c:v>История</c:v>
                </c:pt>
                <c:pt idx="7">
                  <c:v>Политология</c:v>
                </c:pt>
                <c:pt idx="8">
                  <c:v>Математика</c:v>
                </c:pt>
                <c:pt idx="9">
                  <c:v>Физика</c:v>
                </c:pt>
                <c:pt idx="10">
                  <c:v>Электрические машины</c:v>
                </c:pt>
                <c:pt idx="11">
                  <c:v>Электрические станции и подстанции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6">
                  <c:v>76</c:v>
                </c:pt>
                <c:pt idx="8">
                  <c:v>64</c:v>
                </c:pt>
                <c:pt idx="10">
                  <c:v>18</c:v>
                </c:pt>
                <c:pt idx="11">
                  <c:v>37</c:v>
                </c:pt>
              </c:numCache>
            </c:numRef>
          </c:val>
        </c:ser>
        <c:axId val="35723520"/>
        <c:axId val="35905536"/>
      </c:barChart>
      <c:catAx>
        <c:axId val="35723520"/>
        <c:scaling>
          <c:orientation val="minMax"/>
        </c:scaling>
        <c:axPos val="l"/>
        <c:numFmt formatCode="General" sourceLinked="1"/>
        <c:tickLblPos val="nextTo"/>
        <c:crossAx val="35905536"/>
        <c:crosses val="autoZero"/>
        <c:auto val="1"/>
        <c:lblAlgn val="ctr"/>
        <c:lblOffset val="100"/>
      </c:catAx>
      <c:valAx>
        <c:axId val="35905536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357235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ТПППМиЭ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Органическая химия</c:v>
                </c:pt>
                <c:pt idx="1">
                  <c:v>Основы философии</c:v>
                </c:pt>
                <c:pt idx="2">
                  <c:v>Электротехника и электроника</c:v>
                </c:pt>
                <c:pt idx="3">
                  <c:v>Общая и неорганическая химия</c:v>
                </c:pt>
                <c:pt idx="4">
                  <c:v>Математика</c:v>
                </c:pt>
                <c:pt idx="5">
                  <c:v>История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59</c:v>
                </c:pt>
                <c:pt idx="1">
                  <c:v>79</c:v>
                </c:pt>
                <c:pt idx="2">
                  <c:v>52</c:v>
                </c:pt>
                <c:pt idx="3">
                  <c:v>69</c:v>
                </c:pt>
                <c:pt idx="4">
                  <c:v>53</c:v>
                </c:pt>
                <c:pt idx="5">
                  <c:v>46</c:v>
                </c:pt>
              </c:numCache>
            </c:numRef>
          </c:val>
        </c:ser>
        <c:axId val="59375616"/>
        <c:axId val="59377536"/>
      </c:barChart>
      <c:catAx>
        <c:axId val="5937561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9377536"/>
        <c:crosses val="autoZero"/>
        <c:auto val="1"/>
        <c:lblAlgn val="ctr"/>
        <c:lblOffset val="100"/>
      </c:catAx>
      <c:valAx>
        <c:axId val="59377536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5937561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6.4063615674803008E-3"/>
                  <c:y val="5.1200777729223804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64,8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685811955580484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48,7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4.5976689697649576E-3"/>
                  <c:y val="4.69325972229295E-17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48,3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42,2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59,6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ППРС</c:v>
                </c:pt>
                <c:pt idx="1">
                  <c:v>ХТ</c:v>
                </c:pt>
                <c:pt idx="2">
                  <c:v>ЭиЭ</c:v>
                </c:pt>
                <c:pt idx="3">
                  <c:v>ИСТ</c:v>
                </c:pt>
                <c:pt idx="4">
                  <c:v>ИВТ</c:v>
                </c:pt>
                <c:pt idx="5">
                  <c:v>ТПППМиЭ (СПО)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</c:v>
                </c:pt>
                <c:pt idx="1">
                  <c:v>64.8</c:v>
                </c:pt>
                <c:pt idx="2">
                  <c:v>48.7</c:v>
                </c:pt>
                <c:pt idx="3">
                  <c:v>48.3</c:v>
                </c:pt>
                <c:pt idx="4">
                  <c:v>42.2</c:v>
                </c:pt>
                <c:pt idx="5">
                  <c:v>59.6</c:v>
                </c:pt>
              </c:numCache>
            </c:numRef>
          </c:val>
        </c:ser>
        <c:axId val="62360960"/>
        <c:axId val="36663680"/>
      </c:barChart>
      <c:catAx>
        <c:axId val="62360960"/>
        <c:scaling>
          <c:orientation val="minMax"/>
        </c:scaling>
        <c:axPos val="l"/>
        <c:tickLblPos val="nextTo"/>
        <c:crossAx val="36663680"/>
        <c:crosses val="autoZero"/>
        <c:auto val="1"/>
        <c:lblAlgn val="ctr"/>
        <c:lblOffset val="100"/>
      </c:catAx>
      <c:valAx>
        <c:axId val="36663680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62360960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dirty="0"/>
              <a:t>июнь 2022 г</a:t>
            </a:r>
            <a:r>
              <a:rPr lang="ru-RU" dirty="0" smtClean="0"/>
              <a:t>.</a:t>
            </a:r>
            <a:endParaRPr lang="ru-RU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2022 г., бакалавриат, очное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Среднее</c:v>
                </c:pt>
                <c:pt idx="1">
                  <c:v>ФИТ</c:v>
                </c:pt>
                <c:pt idx="2">
                  <c:v>МФ</c:v>
                </c:pt>
                <c:pt idx="3">
                  <c:v>ФТ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4.53</c:v>
                </c:pt>
                <c:pt idx="1">
                  <c:v>4.4000000000000004</c:v>
                </c:pt>
                <c:pt idx="2">
                  <c:v>4.55</c:v>
                </c:pt>
                <c:pt idx="3">
                  <c:v>4.6499999999999995</c:v>
                </c:pt>
              </c:numCache>
            </c:numRef>
          </c:val>
        </c:ser>
        <c:axId val="39252736"/>
        <c:axId val="39254272"/>
      </c:barChart>
      <c:catAx>
        <c:axId val="39252736"/>
        <c:scaling>
          <c:orientation val="minMax"/>
        </c:scaling>
        <c:axPos val="l"/>
        <c:tickLblPos val="nextTo"/>
        <c:crossAx val="39254272"/>
        <c:crosses val="autoZero"/>
        <c:auto val="1"/>
        <c:lblAlgn val="ctr"/>
        <c:lblOffset val="100"/>
      </c:catAx>
      <c:valAx>
        <c:axId val="39254272"/>
        <c:scaling>
          <c:orientation val="minMax"/>
        </c:scaling>
        <c:delete val="1"/>
        <c:axPos val="b"/>
        <c:majorGridlines/>
        <c:numFmt formatCode="General" sourceLinked="1"/>
        <c:tickLblPos val="none"/>
        <c:crossAx val="39252736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0.80165</cdr:x>
      <cdr:y>0.08861</cdr:y>
    </cdr:from>
    <cdr:to>
      <cdr:x>0.80165</cdr:x>
      <cdr:y>0.98734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5400000">
          <a:off x="6929486" y="500066"/>
          <a:ext cx="1" cy="5072098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0.82883</cdr:x>
      <cdr:y>0.04348</cdr:y>
    </cdr:from>
    <cdr:to>
      <cdr:x>0.82883</cdr:x>
      <cdr:y>0.98551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5400000">
          <a:off x="4250561" y="2536049"/>
          <a:ext cx="4643470" cy="1"/>
        </a:xfrm>
        <a:prstGeom xmlns:a="http://schemas.openxmlformats.org/drawingml/2006/main" prst="line">
          <a:avLst/>
        </a:prstGeom>
        <a:ln xmlns:a="http://schemas.openxmlformats.org/drawingml/2006/main" w="254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0.94595</cdr:x>
      <cdr:y>0.04348</cdr:y>
    </cdr:from>
    <cdr:to>
      <cdr:x>0.94595</cdr:x>
      <cdr:y>0.98551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 rot="5400000">
          <a:off x="5179255" y="2536049"/>
          <a:ext cx="4643470" cy="1"/>
        </a:xfrm>
        <a:prstGeom xmlns:a="http://schemas.openxmlformats.org/drawingml/2006/main" prst="line">
          <a:avLst/>
        </a:prstGeom>
        <a:ln xmlns:a="http://schemas.openxmlformats.org/drawingml/2006/main" w="25400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83693-7552-4343-8A9A-E482590F1375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3329-66D3-466D-9E5F-20713534CD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500174"/>
            <a:ext cx="7772400" cy="35719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 СОВЕРШЕНСТВОВАНИЕ УЧЕБНОГО ПРОЦЕССА 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зам. директора по учебной работе</a:t>
            </a:r>
            <a:b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	Никифорова Наталья Ивановна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НХТИ\Desktop\ЛОГО НХТ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858858" cy="18573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4810" y="592933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20.04.2023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направлениям подготовки и специальностям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14282" y="1357298"/>
          <a:ext cx="792961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214942" y="1142984"/>
            <a:ext cx="1500198" cy="500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баллов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86578" y="1142984"/>
            <a:ext cx="928694" cy="500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баллов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86710" y="1142984"/>
            <a:ext cx="785818" cy="500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 баллов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00530" y="6357934"/>
            <a:ext cx="4643470" cy="500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Минимальная явка студентов – 70%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 l="35855" t="5103" r="37477" b="9581"/>
          <a:stretch>
            <a:fillRect/>
          </a:stretch>
        </p:blipFill>
        <p:spPr bwMode="auto">
          <a:xfrm>
            <a:off x="2071670" y="0"/>
            <a:ext cx="45720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анонимного анкетирования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«Преподаватель глазами студентов»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1071546"/>
          <a:ext cx="428628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357686" y="1071546"/>
          <a:ext cx="4572032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5720" y="4714884"/>
            <a:ext cx="335758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Охвачены студенты очной формы обучения (2-4 курсов) –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анкет - 1384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4714884"/>
            <a:ext cx="307183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Пожелания студентов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5103674"/>
            <a:ext cx="528638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Актуализация данных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подробно материал, не только через методички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подробно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Использовать личное общение со студентами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Заниматься со студентами, а не оставлять на завтра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4929222"/>
          </a:xfrm>
        </p:spPr>
        <p:txBody>
          <a:bodyPr>
            <a:normAutofit fontScale="92500" lnSpcReduction="20000"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Принять информацию о качестве знаний студентов к сведению с последующим обсуждением на кафедрах и факультетах.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Интернет - экзамене в сфере профессионального образования, взять под контроль посещаемость и успеваемость студентов на проверке остаточных знаний.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Обеспечить участие выпускников очной формы обучения по направлениям подготовки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анкетировании «Преподаватель глазами студента». 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Заведующим кафедрами определить дисциплину, формирующую ПК-компетенции и обеспечить на базе НИИ «Мониторинг» разработку тест-конструктора по спец. дисциплине 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714348" y="285728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Итоги зимней промежуточной аттестации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(очное отделение)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071546"/>
          <a:ext cx="892971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714348" y="285728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Итоги зимней промежуточной аттестации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очно-заочное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отделение)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071546"/>
          <a:ext cx="892971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714348" y="285728"/>
            <a:ext cx="8229600" cy="85725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Итоги зимней промежуточной аттестации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(заочное отделение)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071546"/>
          <a:ext cx="892971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89297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Итоги зимней промежуточной аттестации 2022/23 уч.г. 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(бакалавриат, магистратура) 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28596" y="1142984"/>
          <a:ext cx="800105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Количество отчисленных с 01.09.2022 г. по 18.04.2023 г.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студентов </a:t>
            </a:r>
            <a:r>
              <a:rPr lang="ru-RU" sz="2000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ОЧНОЙ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формы обучения высшего образования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5" y="1357297"/>
          <a:ext cx="8715432" cy="4714910"/>
        </p:xfrm>
        <a:graphic>
          <a:graphicData uri="http://schemas.openxmlformats.org/drawingml/2006/table">
            <a:tbl>
              <a:tblPr/>
              <a:tblGrid>
                <a:gridCol w="1285881"/>
                <a:gridCol w="891669"/>
                <a:gridCol w="1089647"/>
                <a:gridCol w="1089647"/>
                <a:gridCol w="1089647"/>
                <a:gridCol w="1089647"/>
                <a:gridCol w="1089647"/>
                <a:gridCol w="1089647"/>
              </a:tblGrid>
              <a:tr h="1233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Факультет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 курс бак.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2 курс бак.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3 курс бак.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4 курс бак.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 курс маг.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2 курс маг.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ИТОГО</a:t>
                      </a: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ТФ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48</a:t>
                      </a: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МФ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32</a:t>
                      </a: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ФИТ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39</a:t>
                      </a:r>
                      <a:endParaRPr lang="ru-RU" sz="200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ВСЕГО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14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48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34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3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13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119</a:t>
                      </a:r>
                      <a:endParaRPr lang="ru-RU" sz="20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85720" y="785794"/>
          <a:ext cx="8655398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3357554" y="4071942"/>
            <a:ext cx="514353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информационных технологий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857232"/>
          <a:ext cx="864399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остаточных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подготовительного факультета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85720" y="928670"/>
          <a:ext cx="8643998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>
            <a:off x="4321967" y="3964785"/>
            <a:ext cx="4786346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3047</TotalTime>
  <Words>436</Words>
  <Application>Microsoft Office PowerPoint</Application>
  <PresentationFormat>Экран (4:3)</PresentationFormat>
  <Paragraphs>159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АНАЛИЗ КАЧЕСТВА ЗНАНИЙ СТУДЕНТОВ И СОВЕРШЕНСТВОВАНИЕ УЧЕБНОГО ПРОЦЕССА      зам. директора по учебной работе     Никифорова Наталья Ивановна</vt:lpstr>
      <vt:lpstr>Слайд 2</vt:lpstr>
      <vt:lpstr>Слайд 3</vt:lpstr>
      <vt:lpstr>Слайд 4</vt:lpstr>
      <vt:lpstr>Слайд 5</vt:lpstr>
      <vt:lpstr>Количество отчисленных с 01.09.2022 г. по 18.04.2023 г. студентов ОЧНОЙ формы обучения высшего образования</vt:lpstr>
      <vt:lpstr>Результаты контроля остаточных знаний студентов  технологического факультета </vt:lpstr>
      <vt:lpstr>Результаты контроля остаточных знаний студентов  факультета информационных технологий </vt:lpstr>
      <vt:lpstr>Результаты контроля остаточных знаний студентов  подготовительного факультета </vt:lpstr>
      <vt:lpstr>Результаты контроля остаточных знаний студентов  по направлениям подготовки и специальностям </vt:lpstr>
      <vt:lpstr>Слайд 11</vt:lpstr>
      <vt:lpstr>Результаты анонимного анкетирования  «Преподаватель глазами студентов»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Татьяна</cp:lastModifiedBy>
  <cp:revision>426</cp:revision>
  <dcterms:created xsi:type="dcterms:W3CDTF">2013-02-20T11:27:36Z</dcterms:created>
  <dcterms:modified xsi:type="dcterms:W3CDTF">2023-04-19T12:39:11Z</dcterms:modified>
</cp:coreProperties>
</file>