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85" r:id="rId5"/>
    <p:sldId id="291" r:id="rId6"/>
    <p:sldId id="279" r:id="rId7"/>
    <p:sldId id="280" r:id="rId8"/>
    <p:sldId id="281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288" r:id="rId22"/>
    <p:sldId id="289" r:id="rId23"/>
    <p:sldId id="290" r:id="rId24"/>
    <p:sldId id="275" r:id="rId25"/>
    <p:sldId id="284" r:id="rId26"/>
    <p:sldId id="292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90" autoAdjust="0"/>
  </p:normalViewPr>
  <p:slideViewPr>
    <p:cSldViewPr>
      <p:cViewPr varScale="1">
        <p:scale>
          <a:sx n="90" d="100"/>
          <a:sy n="90" d="100"/>
        </p:scale>
        <p:origin x="-96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'Лист1'!$A$2:$A$8</c:f>
              <c:strCache>
                <c:ptCount val="7"/>
                <c:pt idx="0">
                  <c:v>ИВТ</c:v>
                </c:pt>
                <c:pt idx="1">
                  <c:v>ЭС</c:v>
                </c:pt>
                <c:pt idx="2">
                  <c:v>ЭУ</c:v>
                </c:pt>
                <c:pt idx="3">
                  <c:v>ППРС</c:v>
                </c:pt>
                <c:pt idx="4">
                  <c:v>ХТОВ</c:v>
                </c:pt>
                <c:pt idx="5">
                  <c:v>ТиПП</c:v>
                </c:pt>
                <c:pt idx="6">
                  <c:v>МАХП</c:v>
                </c:pt>
              </c:strCache>
            </c:strRef>
          </c:cat>
          <c:val>
            <c:numRef>
              <c:f>'Лист1'!$B$2:$B$8</c:f>
              <c:numCache>
                <c:formatCode>General</c:formatCode>
                <c:ptCount val="7"/>
                <c:pt idx="0">
                  <c:v>63</c:v>
                </c:pt>
                <c:pt idx="1">
                  <c:v>54</c:v>
                </c:pt>
                <c:pt idx="2">
                  <c:v>55</c:v>
                </c:pt>
                <c:pt idx="3">
                  <c:v>39</c:v>
                </c:pt>
                <c:pt idx="4">
                  <c:v>71</c:v>
                </c:pt>
                <c:pt idx="5">
                  <c:v>60</c:v>
                </c:pt>
                <c:pt idx="6">
                  <c:v>52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'Лист1'!$A$2:$A$8</c:f>
              <c:strCache>
                <c:ptCount val="7"/>
                <c:pt idx="0">
                  <c:v>ИВТ</c:v>
                </c:pt>
                <c:pt idx="1">
                  <c:v>ЭС</c:v>
                </c:pt>
                <c:pt idx="2">
                  <c:v>ЭУ</c:v>
                </c:pt>
                <c:pt idx="3">
                  <c:v>ППРС</c:v>
                </c:pt>
                <c:pt idx="4">
                  <c:v>ХТОВ</c:v>
                </c:pt>
                <c:pt idx="5">
                  <c:v>ТиПП</c:v>
                </c:pt>
                <c:pt idx="6">
                  <c:v>МАХП</c:v>
                </c:pt>
              </c:strCache>
            </c:strRef>
          </c:cat>
          <c:val>
            <c:numRef>
              <c:f>'Лист1'!$C$2:$C$8</c:f>
              <c:numCache>
                <c:formatCode>General</c:formatCode>
                <c:ptCount val="7"/>
                <c:pt idx="0">
                  <c:v>69</c:v>
                </c:pt>
                <c:pt idx="1">
                  <c:v>59</c:v>
                </c:pt>
                <c:pt idx="2">
                  <c:v>52</c:v>
                </c:pt>
                <c:pt idx="3">
                  <c:v>60</c:v>
                </c:pt>
                <c:pt idx="4">
                  <c:v>67</c:v>
                </c:pt>
                <c:pt idx="5">
                  <c:v>64</c:v>
                </c:pt>
                <c:pt idx="6">
                  <c:v>68</c:v>
                </c:pt>
              </c:numCache>
            </c:numRef>
          </c:val>
        </c:ser>
        <c:axId val="45948928"/>
        <c:axId val="45950464"/>
      </c:barChart>
      <c:catAx>
        <c:axId val="45948928"/>
        <c:scaling>
          <c:orientation val="minMax"/>
        </c:scaling>
        <c:axPos val="l"/>
        <c:tickLblPos val="nextTo"/>
        <c:crossAx val="45950464"/>
        <c:crosses val="autoZero"/>
        <c:auto val="1"/>
        <c:lblAlgn val="ctr"/>
        <c:lblOffset val="100"/>
      </c:catAx>
      <c:valAx>
        <c:axId val="45950464"/>
        <c:scaling>
          <c:orientation val="minMax"/>
        </c:scaling>
        <c:axPos val="b"/>
        <c:majorGridlines/>
        <c:numFmt formatCode="General" sourceLinked="1"/>
        <c:tickLblPos val="nextTo"/>
        <c:crossAx val="4594892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МАХП</c:v>
                </c:pt>
              </c:strCache>
            </c:strRef>
          </c:tx>
          <c:dLbls>
            <c:showVal val="1"/>
          </c:dLbls>
          <c:cat>
            <c:strRef>
              <c:f>'Лист1'!$A$2:$A$14</c:f>
              <c:strCache>
                <c:ptCount val="13"/>
                <c:pt idx="0">
                  <c:v>Философия</c:v>
                </c:pt>
                <c:pt idx="1">
                  <c:v>История</c:v>
                </c:pt>
                <c:pt idx="2">
                  <c:v>Правоведение</c:v>
                </c:pt>
                <c:pt idx="3">
                  <c:v>Физика</c:v>
                </c:pt>
                <c:pt idx="4">
                  <c:v>Русский язык и культура речи</c:v>
                </c:pt>
                <c:pt idx="5">
                  <c:v>Политология</c:v>
                </c:pt>
                <c:pt idx="6">
                  <c:v>Математика</c:v>
                </c:pt>
                <c:pt idx="7">
                  <c:v>Информатика</c:v>
                </c:pt>
                <c:pt idx="8">
                  <c:v>Английский язык</c:v>
                </c:pt>
                <c:pt idx="9">
                  <c:v>Общая и неорганическая химия</c:v>
                </c:pt>
                <c:pt idx="10">
                  <c:v>Прикладная механика</c:v>
                </c:pt>
                <c:pt idx="11">
                  <c:v>Органическая химия</c:v>
                </c:pt>
                <c:pt idx="12">
                  <c:v>БЖД</c:v>
                </c:pt>
              </c:strCache>
            </c:strRef>
          </c:cat>
          <c:val>
            <c:numRef>
              <c:f>'Лист1'!$B$2:$B$14</c:f>
              <c:numCache>
                <c:formatCode>General</c:formatCode>
                <c:ptCount val="13"/>
                <c:pt idx="0">
                  <c:v>56</c:v>
                </c:pt>
                <c:pt idx="1">
                  <c:v>39</c:v>
                </c:pt>
                <c:pt idx="2">
                  <c:v>76</c:v>
                </c:pt>
                <c:pt idx="3">
                  <c:v>77</c:v>
                </c:pt>
                <c:pt idx="4">
                  <c:v>63</c:v>
                </c:pt>
                <c:pt idx="5">
                  <c:v>86</c:v>
                </c:pt>
                <c:pt idx="6">
                  <c:v>68</c:v>
                </c:pt>
                <c:pt idx="7">
                  <c:v>67</c:v>
                </c:pt>
                <c:pt idx="8">
                  <c:v>83</c:v>
                </c:pt>
                <c:pt idx="9">
                  <c:v>79</c:v>
                </c:pt>
                <c:pt idx="10">
                  <c:v>80</c:v>
                </c:pt>
                <c:pt idx="11">
                  <c:v>41</c:v>
                </c:pt>
                <c:pt idx="12">
                  <c:v>81</c:v>
                </c:pt>
              </c:numCache>
            </c:numRef>
          </c:val>
        </c:ser>
        <c:axId val="46472192"/>
        <c:axId val="46478080"/>
      </c:barChart>
      <c:catAx>
        <c:axId val="464721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46478080"/>
        <c:crosses val="autoZero"/>
        <c:auto val="1"/>
        <c:lblAlgn val="ctr"/>
        <c:lblOffset val="100"/>
      </c:catAx>
      <c:valAx>
        <c:axId val="46478080"/>
        <c:scaling>
          <c:orientation val="minMax"/>
        </c:scaling>
        <c:axPos val="l"/>
        <c:majorGridlines/>
        <c:numFmt formatCode="General" sourceLinked="1"/>
        <c:tickLblPos val="nextTo"/>
        <c:crossAx val="4647219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МАХП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'Лист1'!$A$2:$A$13</c:f>
              <c:strCache>
                <c:ptCount val="12"/>
                <c:pt idx="0">
                  <c:v>Философия</c:v>
                </c:pt>
                <c:pt idx="1">
                  <c:v>История</c:v>
                </c:pt>
                <c:pt idx="2">
                  <c:v>Математика</c:v>
                </c:pt>
                <c:pt idx="3">
                  <c:v>Физика</c:v>
                </c:pt>
                <c:pt idx="4">
                  <c:v>Правоведение</c:v>
                </c:pt>
                <c:pt idx="5">
                  <c:v>Политология</c:v>
                </c:pt>
                <c:pt idx="6">
                  <c:v>Английский язык</c:v>
                </c:pt>
                <c:pt idx="7">
                  <c:v>Общая и неорганическая химия</c:v>
                </c:pt>
                <c:pt idx="8">
                  <c:v>Прикладная механика</c:v>
                </c:pt>
                <c:pt idx="9">
                  <c:v>Экология</c:v>
                </c:pt>
                <c:pt idx="10">
                  <c:v>Химия</c:v>
                </c:pt>
                <c:pt idx="11">
                  <c:v>Психология </c:v>
                </c:pt>
              </c:strCache>
            </c:strRef>
          </c:cat>
          <c:val>
            <c:numRef>
              <c:f>'Лист1'!$B$2:$B$13</c:f>
              <c:numCache>
                <c:formatCode>General</c:formatCode>
                <c:ptCount val="12"/>
                <c:pt idx="0">
                  <c:v>37</c:v>
                </c:pt>
                <c:pt idx="1">
                  <c:v>91</c:v>
                </c:pt>
                <c:pt idx="2">
                  <c:v>64</c:v>
                </c:pt>
                <c:pt idx="3">
                  <c:v>55</c:v>
                </c:pt>
                <c:pt idx="4">
                  <c:v>75</c:v>
                </c:pt>
                <c:pt idx="5">
                  <c:v>79</c:v>
                </c:pt>
                <c:pt idx="6">
                  <c:v>82</c:v>
                </c:pt>
                <c:pt idx="7">
                  <c:v>74</c:v>
                </c:pt>
                <c:pt idx="8">
                  <c:v>86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ТФНТ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'Лист1'!$A$2:$A$13</c:f>
              <c:strCache>
                <c:ptCount val="12"/>
                <c:pt idx="0">
                  <c:v>Философия</c:v>
                </c:pt>
                <c:pt idx="1">
                  <c:v>История</c:v>
                </c:pt>
                <c:pt idx="2">
                  <c:v>Математика</c:v>
                </c:pt>
                <c:pt idx="3">
                  <c:v>Физика</c:v>
                </c:pt>
                <c:pt idx="4">
                  <c:v>Правоведение</c:v>
                </c:pt>
                <c:pt idx="5">
                  <c:v>Политология</c:v>
                </c:pt>
                <c:pt idx="6">
                  <c:v>Английский язык</c:v>
                </c:pt>
                <c:pt idx="7">
                  <c:v>Общая и неорганическая химия</c:v>
                </c:pt>
                <c:pt idx="8">
                  <c:v>Прикладная механика</c:v>
                </c:pt>
                <c:pt idx="9">
                  <c:v>Экология</c:v>
                </c:pt>
                <c:pt idx="10">
                  <c:v>Химия</c:v>
                </c:pt>
                <c:pt idx="11">
                  <c:v>Психология </c:v>
                </c:pt>
              </c:strCache>
            </c:strRef>
          </c:cat>
          <c:val>
            <c:numRef>
              <c:f>'Лист1'!$C$2:$C$13</c:f>
              <c:numCache>
                <c:formatCode>General</c:formatCode>
                <c:ptCount val="12"/>
                <c:pt idx="0">
                  <c:v>32</c:v>
                </c:pt>
                <c:pt idx="1">
                  <c:v>85</c:v>
                </c:pt>
                <c:pt idx="2">
                  <c:v>71</c:v>
                </c:pt>
                <c:pt idx="3">
                  <c:v>69</c:v>
                </c:pt>
                <c:pt idx="9">
                  <c:v>50</c:v>
                </c:pt>
                <c:pt idx="10">
                  <c:v>54</c:v>
                </c:pt>
                <c:pt idx="11">
                  <c:v>75</c:v>
                </c:pt>
              </c:numCache>
            </c:numRef>
          </c:val>
        </c:ser>
        <c:axId val="46503808"/>
        <c:axId val="46505344"/>
      </c:barChart>
      <c:catAx>
        <c:axId val="46503808"/>
        <c:scaling>
          <c:orientation val="minMax"/>
        </c:scaling>
        <c:axPos val="b"/>
        <c:tickLblPos val="nextTo"/>
        <c:crossAx val="46505344"/>
        <c:crosses val="autoZero"/>
        <c:auto val="1"/>
        <c:lblAlgn val="ctr"/>
        <c:lblOffset val="100"/>
      </c:catAx>
      <c:valAx>
        <c:axId val="46505344"/>
        <c:scaling>
          <c:orientation val="minMax"/>
        </c:scaling>
        <c:axPos val="l"/>
        <c:majorGridlines/>
        <c:numFmt formatCode="General" sourceLinked="1"/>
        <c:tickLblPos val="nextTo"/>
        <c:crossAx val="4650380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ИВТ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'Лист1'!$A$2:$A$9</c:f>
              <c:strCache>
                <c:ptCount val="8"/>
                <c:pt idx="0">
                  <c:v>Информатика</c:v>
                </c:pt>
                <c:pt idx="1">
                  <c:v>Правоведение</c:v>
                </c:pt>
                <c:pt idx="2">
                  <c:v>Русский язык и культура речи</c:v>
                </c:pt>
                <c:pt idx="3">
                  <c:v>Химия</c:v>
                </c:pt>
                <c:pt idx="4">
                  <c:v>Математика</c:v>
                </c:pt>
                <c:pt idx="5">
                  <c:v>Английский язык</c:v>
                </c:pt>
                <c:pt idx="6">
                  <c:v>Философия</c:v>
                </c:pt>
                <c:pt idx="7">
                  <c:v>Физика </c:v>
                </c:pt>
              </c:strCache>
            </c:strRef>
          </c:cat>
          <c:val>
            <c:numRef>
              <c:f>'Лист1'!$B$2:$B$9</c:f>
              <c:numCache>
                <c:formatCode>General</c:formatCode>
                <c:ptCount val="8"/>
                <c:pt idx="0">
                  <c:v>57</c:v>
                </c:pt>
                <c:pt idx="1">
                  <c:v>89</c:v>
                </c:pt>
                <c:pt idx="2">
                  <c:v>85</c:v>
                </c:pt>
                <c:pt idx="3">
                  <c:v>89</c:v>
                </c:pt>
                <c:pt idx="4">
                  <c:v>70</c:v>
                </c:pt>
                <c:pt idx="5">
                  <c:v>82</c:v>
                </c:pt>
                <c:pt idx="6">
                  <c:v>47</c:v>
                </c:pt>
                <c:pt idx="7">
                  <c:v>85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ЭС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'Лист1'!$A$2:$A$9</c:f>
              <c:strCache>
                <c:ptCount val="8"/>
                <c:pt idx="0">
                  <c:v>Информатика</c:v>
                </c:pt>
                <c:pt idx="1">
                  <c:v>Правоведение</c:v>
                </c:pt>
                <c:pt idx="2">
                  <c:v>Русский язык и культура речи</c:v>
                </c:pt>
                <c:pt idx="3">
                  <c:v>Химия</c:v>
                </c:pt>
                <c:pt idx="4">
                  <c:v>Математика</c:v>
                </c:pt>
                <c:pt idx="5">
                  <c:v>Английский язык</c:v>
                </c:pt>
                <c:pt idx="6">
                  <c:v>Философия</c:v>
                </c:pt>
                <c:pt idx="7">
                  <c:v>Физика </c:v>
                </c:pt>
              </c:strCache>
            </c:strRef>
          </c:cat>
          <c:val>
            <c:numRef>
              <c:f>'Лист1'!$C$2:$C$9</c:f>
              <c:numCache>
                <c:formatCode>General</c:formatCode>
                <c:ptCount val="8"/>
                <c:pt idx="0">
                  <c:v>66</c:v>
                </c:pt>
                <c:pt idx="1">
                  <c:v>89</c:v>
                </c:pt>
                <c:pt idx="2">
                  <c:v>58</c:v>
                </c:pt>
                <c:pt idx="3">
                  <c:v>85</c:v>
                </c:pt>
                <c:pt idx="4">
                  <c:v>88</c:v>
                </c:pt>
                <c:pt idx="5">
                  <c:v>89</c:v>
                </c:pt>
                <c:pt idx="6">
                  <c:v>66</c:v>
                </c:pt>
                <c:pt idx="7">
                  <c:v>83</c:v>
                </c:pt>
              </c:numCache>
            </c:numRef>
          </c:val>
        </c:ser>
        <c:axId val="46711552"/>
        <c:axId val="46713088"/>
      </c:barChart>
      <c:catAx>
        <c:axId val="46711552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/>
            </a:pPr>
            <a:endParaRPr lang="ru-RU"/>
          </a:p>
        </c:txPr>
        <c:crossAx val="46713088"/>
        <c:crosses val="autoZero"/>
        <c:auto val="1"/>
        <c:lblAlgn val="ctr"/>
        <c:lblOffset val="100"/>
      </c:catAx>
      <c:valAx>
        <c:axId val="46713088"/>
        <c:scaling>
          <c:orientation val="minMax"/>
        </c:scaling>
        <c:axPos val="l"/>
        <c:majorGridlines/>
        <c:numFmt formatCode="General" sourceLinked="1"/>
        <c:tickLblPos val="nextTo"/>
        <c:crossAx val="4671155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ИВТ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'Лист1'!$A$2:$A$12</c:f>
              <c:strCache>
                <c:ptCount val="11"/>
                <c:pt idx="0">
                  <c:v>Программирование (Pascal)</c:v>
                </c:pt>
                <c:pt idx="1">
                  <c:v>Дискретная математика</c:v>
                </c:pt>
                <c:pt idx="2">
                  <c:v>История</c:v>
                </c:pt>
                <c:pt idx="3">
                  <c:v>БЖД</c:v>
                </c:pt>
                <c:pt idx="4">
                  <c:v>Психология</c:v>
                </c:pt>
                <c:pt idx="5">
                  <c:v>Инженерная и компьютерная графика</c:v>
                </c:pt>
                <c:pt idx="6">
                  <c:v>Электрические машины</c:v>
                </c:pt>
                <c:pt idx="7">
                  <c:v>ТОЭ</c:v>
                </c:pt>
                <c:pt idx="8">
                  <c:v>Теоретическая механика</c:v>
                </c:pt>
                <c:pt idx="9">
                  <c:v>Социология</c:v>
                </c:pt>
                <c:pt idx="10">
                  <c:v>Метрология</c:v>
                </c:pt>
              </c:strCache>
            </c:strRef>
          </c:cat>
          <c:val>
            <c:numRef>
              <c:f>'Лист1'!$B$2:$B$12</c:f>
              <c:numCache>
                <c:formatCode>General</c:formatCode>
                <c:ptCount val="11"/>
                <c:pt idx="0">
                  <c:v>16</c:v>
                </c:pt>
                <c:pt idx="1">
                  <c:v>69</c:v>
                </c:pt>
                <c:pt idx="2">
                  <c:v>85</c:v>
                </c:pt>
                <c:pt idx="3">
                  <c:v>91</c:v>
                </c:pt>
                <c:pt idx="4">
                  <c:v>87</c:v>
                </c:pt>
                <c:pt idx="5">
                  <c:v>65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ЭС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'Лист1'!$A$2:$A$12</c:f>
              <c:strCache>
                <c:ptCount val="11"/>
                <c:pt idx="0">
                  <c:v>Программирование (Pascal)</c:v>
                </c:pt>
                <c:pt idx="1">
                  <c:v>Дискретная математика</c:v>
                </c:pt>
                <c:pt idx="2">
                  <c:v>История</c:v>
                </c:pt>
                <c:pt idx="3">
                  <c:v>БЖД</c:v>
                </c:pt>
                <c:pt idx="4">
                  <c:v>Психология</c:v>
                </c:pt>
                <c:pt idx="5">
                  <c:v>Инженерная и компьютерная графика</c:v>
                </c:pt>
                <c:pt idx="6">
                  <c:v>Электрические машины</c:v>
                </c:pt>
                <c:pt idx="7">
                  <c:v>ТОЭ</c:v>
                </c:pt>
                <c:pt idx="8">
                  <c:v>Теоретическая механика</c:v>
                </c:pt>
                <c:pt idx="9">
                  <c:v>Социология</c:v>
                </c:pt>
                <c:pt idx="10">
                  <c:v>Метрология</c:v>
                </c:pt>
              </c:strCache>
            </c:strRef>
          </c:cat>
          <c:val>
            <c:numRef>
              <c:f>'Лист1'!$C$2:$C$12</c:f>
              <c:numCache>
                <c:formatCode>General</c:formatCode>
                <c:ptCount val="11"/>
                <c:pt idx="6">
                  <c:v>77</c:v>
                </c:pt>
                <c:pt idx="7">
                  <c:v>76</c:v>
                </c:pt>
                <c:pt idx="8">
                  <c:v>85</c:v>
                </c:pt>
                <c:pt idx="9">
                  <c:v>71</c:v>
                </c:pt>
                <c:pt idx="10">
                  <c:v>57</c:v>
                </c:pt>
              </c:numCache>
            </c:numRef>
          </c:val>
        </c:ser>
        <c:axId val="46620032"/>
        <c:axId val="46634112"/>
      </c:barChart>
      <c:catAx>
        <c:axId val="46620032"/>
        <c:scaling>
          <c:orientation val="minMax"/>
        </c:scaling>
        <c:axPos val="b"/>
        <c:numFmt formatCode="General" sourceLinked="1"/>
        <c:tickLblPos val="nextTo"/>
        <c:crossAx val="46634112"/>
        <c:crosses val="autoZero"/>
        <c:auto val="1"/>
        <c:lblAlgn val="ctr"/>
        <c:lblOffset val="100"/>
      </c:catAx>
      <c:valAx>
        <c:axId val="46634112"/>
        <c:scaling>
          <c:orientation val="minMax"/>
        </c:scaling>
        <c:axPos val="l"/>
        <c:majorGridlines/>
        <c:numFmt formatCode="General" sourceLinked="1"/>
        <c:tickLblPos val="nextTo"/>
        <c:crossAx val="466200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УТС (а)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'Лист1'!$A$2:$A$11</c:f>
              <c:strCache>
                <c:ptCount val="10"/>
                <c:pt idx="0">
                  <c:v>Философия</c:v>
                </c:pt>
                <c:pt idx="1">
                  <c:v>Английский язык</c:v>
                </c:pt>
                <c:pt idx="2">
                  <c:v>Психология</c:v>
                </c:pt>
                <c:pt idx="3">
                  <c:v>Теоретическая механика</c:v>
                </c:pt>
                <c:pt idx="4">
                  <c:v>Химия</c:v>
                </c:pt>
                <c:pt idx="5">
                  <c:v>Экономика и организация пр-ва</c:v>
                </c:pt>
                <c:pt idx="6">
                  <c:v>Физика</c:v>
                </c:pt>
                <c:pt idx="7">
                  <c:v>Математика</c:v>
                </c:pt>
                <c:pt idx="8">
                  <c:v>Метрология</c:v>
                </c:pt>
                <c:pt idx="9">
                  <c:v>Инженерная  компьютерная графика</c:v>
                </c:pt>
              </c:strCache>
            </c:strRef>
          </c:cat>
          <c:val>
            <c:numRef>
              <c:f>'Лист1'!$B$2:$B$11</c:f>
              <c:numCache>
                <c:formatCode>General</c:formatCode>
                <c:ptCount val="10"/>
                <c:pt idx="0">
                  <c:v>76</c:v>
                </c:pt>
                <c:pt idx="1">
                  <c:v>69</c:v>
                </c:pt>
                <c:pt idx="2">
                  <c:v>84</c:v>
                </c:pt>
                <c:pt idx="3">
                  <c:v>77</c:v>
                </c:pt>
                <c:pt idx="4">
                  <c:v>86</c:v>
                </c:pt>
                <c:pt idx="5">
                  <c:v>72</c:v>
                </c:pt>
                <c:pt idx="6">
                  <c:v>92</c:v>
                </c:pt>
                <c:pt idx="7">
                  <c:v>78</c:v>
                </c:pt>
                <c:pt idx="8">
                  <c:v>73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УТС (п)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'Лист1'!$A$2:$A$11</c:f>
              <c:strCache>
                <c:ptCount val="10"/>
                <c:pt idx="0">
                  <c:v>Философия</c:v>
                </c:pt>
                <c:pt idx="1">
                  <c:v>Английский язык</c:v>
                </c:pt>
                <c:pt idx="2">
                  <c:v>Психология</c:v>
                </c:pt>
                <c:pt idx="3">
                  <c:v>Теоретическая механика</c:v>
                </c:pt>
                <c:pt idx="4">
                  <c:v>Химия</c:v>
                </c:pt>
                <c:pt idx="5">
                  <c:v>Экономика и организация пр-ва</c:v>
                </c:pt>
                <c:pt idx="6">
                  <c:v>Физика</c:v>
                </c:pt>
                <c:pt idx="7">
                  <c:v>Математика</c:v>
                </c:pt>
                <c:pt idx="8">
                  <c:v>Метрология</c:v>
                </c:pt>
                <c:pt idx="9">
                  <c:v>Инженерная  компьютерная графика</c:v>
                </c:pt>
              </c:strCache>
            </c:strRef>
          </c:cat>
          <c:val>
            <c:numRef>
              <c:f>'Лист1'!$C$2:$C$11</c:f>
              <c:numCache>
                <c:formatCode>General</c:formatCode>
                <c:ptCount val="10"/>
                <c:pt idx="7">
                  <c:v>84</c:v>
                </c:pt>
                <c:pt idx="8">
                  <c:v>85</c:v>
                </c:pt>
                <c:pt idx="9">
                  <c:v>66</c:v>
                </c:pt>
              </c:numCache>
            </c:numRef>
          </c:val>
        </c:ser>
        <c:axId val="46696704"/>
        <c:axId val="46735360"/>
      </c:barChart>
      <c:catAx>
        <c:axId val="46696704"/>
        <c:scaling>
          <c:orientation val="minMax"/>
        </c:scaling>
        <c:axPos val="b"/>
        <c:numFmt formatCode="General" sourceLinked="1"/>
        <c:tickLblPos val="nextTo"/>
        <c:crossAx val="46735360"/>
        <c:crosses val="autoZero"/>
        <c:auto val="1"/>
        <c:lblAlgn val="ctr"/>
        <c:lblOffset val="100"/>
      </c:catAx>
      <c:valAx>
        <c:axId val="46735360"/>
        <c:scaling>
          <c:orientation val="minMax"/>
        </c:scaling>
        <c:axPos val="l"/>
        <c:majorGridlines/>
        <c:numFmt formatCode="General" sourceLinked="1"/>
        <c:tickLblPos val="nextTo"/>
        <c:crossAx val="4669670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АТПП</c:v>
                </c:pt>
              </c:strCache>
            </c:strRef>
          </c:tx>
          <c:dLbls>
            <c:showVal val="1"/>
          </c:dLbls>
          <c:cat>
            <c:strRef>
              <c:f>'Лист1'!$A$2:$A$7</c:f>
              <c:strCache>
                <c:ptCount val="6"/>
                <c:pt idx="0">
                  <c:v>Информатика</c:v>
                </c:pt>
                <c:pt idx="1">
                  <c:v>Программирование (Pascal)</c:v>
                </c:pt>
                <c:pt idx="2">
                  <c:v>История</c:v>
                </c:pt>
                <c:pt idx="3">
                  <c:v>Химия</c:v>
                </c:pt>
                <c:pt idx="4">
                  <c:v>Теоретическая механика</c:v>
                </c:pt>
                <c:pt idx="5">
                  <c:v>Физика</c:v>
                </c:pt>
              </c:strCache>
            </c:strRef>
          </c:cat>
          <c:val>
            <c:numRef>
              <c:f>'Лист1'!$B$2:$B$7</c:f>
              <c:numCache>
                <c:formatCode>General</c:formatCode>
                <c:ptCount val="6"/>
                <c:pt idx="0">
                  <c:v>71</c:v>
                </c:pt>
                <c:pt idx="1">
                  <c:v>33</c:v>
                </c:pt>
                <c:pt idx="2">
                  <c:v>72</c:v>
                </c:pt>
                <c:pt idx="3">
                  <c:v>72</c:v>
                </c:pt>
                <c:pt idx="4">
                  <c:v>80</c:v>
                </c:pt>
                <c:pt idx="5">
                  <c:v>61</c:v>
                </c:pt>
              </c:numCache>
            </c:numRef>
          </c:val>
        </c:ser>
        <c:axId val="46788608"/>
        <c:axId val="46790144"/>
      </c:barChart>
      <c:catAx>
        <c:axId val="46788608"/>
        <c:scaling>
          <c:orientation val="minMax"/>
        </c:scaling>
        <c:axPos val="b"/>
        <c:numFmt formatCode="General" sourceLinked="1"/>
        <c:tickLblPos val="nextTo"/>
        <c:crossAx val="46790144"/>
        <c:crosses val="autoZero"/>
        <c:auto val="1"/>
        <c:lblAlgn val="ctr"/>
        <c:lblOffset val="100"/>
      </c:catAx>
      <c:valAx>
        <c:axId val="46790144"/>
        <c:scaling>
          <c:orientation val="minMax"/>
        </c:scaling>
        <c:axPos val="l"/>
        <c:majorGridlines/>
        <c:numFmt formatCode="General" sourceLinked="1"/>
        <c:tickLblPos val="nextTo"/>
        <c:crossAx val="4678860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Экономика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История</c:v>
                </c:pt>
                <c:pt idx="1">
                  <c:v>Психология</c:v>
                </c:pt>
                <c:pt idx="2">
                  <c:v>Правоведение</c:v>
                </c:pt>
                <c:pt idx="3">
                  <c:v>Русский язык и культура речи</c:v>
                </c:pt>
                <c:pt idx="4">
                  <c:v>БЖД</c:v>
                </c:pt>
                <c:pt idx="5">
                  <c:v>Финансовый менеджмент</c:v>
                </c:pt>
                <c:pt idx="6">
                  <c:v>Стратегический менеджмент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44</c:v>
                </c:pt>
                <c:pt idx="1">
                  <c:v>78</c:v>
                </c:pt>
                <c:pt idx="2">
                  <c:v>84</c:v>
                </c:pt>
                <c:pt idx="3">
                  <c:v>65</c:v>
                </c:pt>
                <c:pt idx="4">
                  <c:v>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Менеджмент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История</c:v>
                </c:pt>
                <c:pt idx="1">
                  <c:v>Психология</c:v>
                </c:pt>
                <c:pt idx="2">
                  <c:v>Правоведение</c:v>
                </c:pt>
                <c:pt idx="3">
                  <c:v>Русский язык и культура речи</c:v>
                </c:pt>
                <c:pt idx="4">
                  <c:v>БЖД</c:v>
                </c:pt>
                <c:pt idx="5">
                  <c:v>Финансовый менеджмент</c:v>
                </c:pt>
                <c:pt idx="6">
                  <c:v>Стратегический менеджмент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5">
                  <c:v>80</c:v>
                </c:pt>
                <c:pt idx="6">
                  <c:v>72</c:v>
                </c:pt>
              </c:numCache>
            </c:numRef>
          </c:val>
        </c:ser>
        <c:axId val="46832256"/>
        <c:axId val="46850432"/>
      </c:barChart>
      <c:catAx>
        <c:axId val="46832256"/>
        <c:scaling>
          <c:orientation val="minMax"/>
        </c:scaling>
        <c:axPos val="b"/>
        <c:numFmt formatCode="General" sourceLinked="1"/>
        <c:tickLblPos val="nextTo"/>
        <c:crossAx val="46850432"/>
        <c:crosses val="autoZero"/>
        <c:auto val="1"/>
        <c:lblAlgn val="ctr"/>
        <c:lblOffset val="100"/>
      </c:catAx>
      <c:valAx>
        <c:axId val="46850432"/>
        <c:scaling>
          <c:orientation val="minMax"/>
        </c:scaling>
        <c:axPos val="l"/>
        <c:majorGridlines/>
        <c:numFmt formatCode="General" sourceLinked="1"/>
        <c:tickLblPos val="nextTo"/>
        <c:crossAx val="4683225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Экономика</c:v>
                </c:pt>
              </c:strCache>
            </c:strRef>
          </c:tx>
          <c:dLbls>
            <c:showVal val="1"/>
          </c:dLbls>
          <c:cat>
            <c:strRef>
              <c:f>Лист1!$A$2:$A$14</c:f>
              <c:strCache>
                <c:ptCount val="13"/>
                <c:pt idx="0">
                  <c:v>Статистика</c:v>
                </c:pt>
                <c:pt idx="1">
                  <c:v>Микроэкономика</c:v>
                </c:pt>
                <c:pt idx="2">
                  <c:v>Математика</c:v>
                </c:pt>
                <c:pt idx="3">
                  <c:v>Экономика организации</c:v>
                </c:pt>
                <c:pt idx="4">
                  <c:v>Мировая экономика</c:v>
                </c:pt>
                <c:pt idx="5">
                  <c:v>Макроэкономика</c:v>
                </c:pt>
                <c:pt idx="6">
                  <c:v>Управление качеством</c:v>
                </c:pt>
                <c:pt idx="7">
                  <c:v>Стратегический менеджмент</c:v>
                </c:pt>
                <c:pt idx="8">
                  <c:v>Менеджмент</c:v>
                </c:pt>
                <c:pt idx="9">
                  <c:v>Бух. учет</c:v>
                </c:pt>
                <c:pt idx="10">
                  <c:v>Маркетинг</c:v>
                </c:pt>
                <c:pt idx="11">
                  <c:v>Эконометрика</c:v>
                </c:pt>
                <c:pt idx="12">
                  <c:v>БЖД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95</c:v>
                </c:pt>
                <c:pt idx="1">
                  <c:v>54</c:v>
                </c:pt>
                <c:pt idx="2">
                  <c:v>80</c:v>
                </c:pt>
                <c:pt idx="3">
                  <c:v>91</c:v>
                </c:pt>
                <c:pt idx="4">
                  <c:v>86</c:v>
                </c:pt>
                <c:pt idx="5">
                  <c:v>77</c:v>
                </c:pt>
                <c:pt idx="6">
                  <c:v>71</c:v>
                </c:pt>
                <c:pt idx="7">
                  <c:v>80</c:v>
                </c:pt>
                <c:pt idx="8">
                  <c:v>90</c:v>
                </c:pt>
                <c:pt idx="9">
                  <c:v>81</c:v>
                </c:pt>
                <c:pt idx="10">
                  <c:v>87</c:v>
                </c:pt>
                <c:pt idx="11">
                  <c:v>87</c:v>
                </c:pt>
                <c:pt idx="12">
                  <c:v>72</c:v>
                </c:pt>
              </c:numCache>
            </c:numRef>
          </c:val>
        </c:ser>
        <c:axId val="47165824"/>
        <c:axId val="47167360"/>
      </c:barChart>
      <c:catAx>
        <c:axId val="47165824"/>
        <c:scaling>
          <c:orientation val="minMax"/>
        </c:scaling>
        <c:axPos val="b"/>
        <c:numFmt formatCode="General" sourceLinked="1"/>
        <c:tickLblPos val="nextTo"/>
        <c:crossAx val="47167360"/>
        <c:crosses val="autoZero"/>
        <c:auto val="1"/>
        <c:lblAlgn val="ctr"/>
        <c:lblOffset val="100"/>
      </c:catAx>
      <c:valAx>
        <c:axId val="47167360"/>
        <c:scaling>
          <c:orientation val="minMax"/>
        </c:scaling>
        <c:axPos val="l"/>
        <c:majorGridlines/>
        <c:numFmt formatCode="General" sourceLinked="1"/>
        <c:tickLblPos val="nextTo"/>
        <c:crossAx val="4716582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УП</c:v>
                </c:pt>
              </c:strCache>
            </c:strRef>
          </c:tx>
          <c:dLbls>
            <c:showVal val="1"/>
          </c:dLbls>
          <c:cat>
            <c:strRef>
              <c:f>Лист1!$A$2:$A$16</c:f>
              <c:strCache>
                <c:ptCount val="15"/>
                <c:pt idx="0">
                  <c:v>Статистика</c:v>
                </c:pt>
                <c:pt idx="1">
                  <c:v>Бух. учет</c:v>
                </c:pt>
                <c:pt idx="2">
                  <c:v>Трудовое право</c:v>
                </c:pt>
                <c:pt idx="3">
                  <c:v>Политология</c:v>
                </c:pt>
                <c:pt idx="4">
                  <c:v>Экономика организации</c:v>
                </c:pt>
                <c:pt idx="5">
                  <c:v>Экономическая теория</c:v>
                </c:pt>
                <c:pt idx="6">
                  <c:v>Математика</c:v>
                </c:pt>
                <c:pt idx="7">
                  <c:v>Философия</c:v>
                </c:pt>
                <c:pt idx="8">
                  <c:v>Социология</c:v>
                </c:pt>
                <c:pt idx="9">
                  <c:v>КСЕ</c:v>
                </c:pt>
                <c:pt idx="10">
                  <c:v>История</c:v>
                </c:pt>
                <c:pt idx="11">
                  <c:v>Психология</c:v>
                </c:pt>
                <c:pt idx="12">
                  <c:v>Правоведение</c:v>
                </c:pt>
                <c:pt idx="13">
                  <c:v>Русский язык</c:v>
                </c:pt>
                <c:pt idx="14">
                  <c:v>Экология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93</c:v>
                </c:pt>
                <c:pt idx="1">
                  <c:v>91</c:v>
                </c:pt>
                <c:pt idx="2">
                  <c:v>83</c:v>
                </c:pt>
                <c:pt idx="3">
                  <c:v>73</c:v>
                </c:pt>
                <c:pt idx="4">
                  <c:v>85</c:v>
                </c:pt>
                <c:pt idx="5">
                  <c:v>85</c:v>
                </c:pt>
                <c:pt idx="6">
                  <c:v>91</c:v>
                </c:pt>
                <c:pt idx="7">
                  <c:v>66</c:v>
                </c:pt>
                <c:pt idx="8">
                  <c:v>78</c:v>
                </c:pt>
                <c:pt idx="9">
                  <c:v>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ГМУ</c:v>
                </c:pt>
              </c:strCache>
            </c:strRef>
          </c:tx>
          <c:dLbls>
            <c:showVal val="1"/>
          </c:dLbls>
          <c:cat>
            <c:strRef>
              <c:f>Лист1!$A$2:$A$16</c:f>
              <c:strCache>
                <c:ptCount val="15"/>
                <c:pt idx="0">
                  <c:v>Статистика</c:v>
                </c:pt>
                <c:pt idx="1">
                  <c:v>Бух. учет</c:v>
                </c:pt>
                <c:pt idx="2">
                  <c:v>Трудовое право</c:v>
                </c:pt>
                <c:pt idx="3">
                  <c:v>Политология</c:v>
                </c:pt>
                <c:pt idx="4">
                  <c:v>Экономика организации</c:v>
                </c:pt>
                <c:pt idx="5">
                  <c:v>Экономическая теория</c:v>
                </c:pt>
                <c:pt idx="6">
                  <c:v>Математика</c:v>
                </c:pt>
                <c:pt idx="7">
                  <c:v>Философия</c:v>
                </c:pt>
                <c:pt idx="8">
                  <c:v>Социология</c:v>
                </c:pt>
                <c:pt idx="9">
                  <c:v>КСЕ</c:v>
                </c:pt>
                <c:pt idx="10">
                  <c:v>История</c:v>
                </c:pt>
                <c:pt idx="11">
                  <c:v>Психология</c:v>
                </c:pt>
                <c:pt idx="12">
                  <c:v>Правоведение</c:v>
                </c:pt>
                <c:pt idx="13">
                  <c:v>Русский язык</c:v>
                </c:pt>
                <c:pt idx="14">
                  <c:v>Экология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10">
                  <c:v>57</c:v>
                </c:pt>
                <c:pt idx="11">
                  <c:v>76</c:v>
                </c:pt>
                <c:pt idx="12">
                  <c:v>84</c:v>
                </c:pt>
                <c:pt idx="13">
                  <c:v>81</c:v>
                </c:pt>
                <c:pt idx="14">
                  <c:v>74</c:v>
                </c:pt>
              </c:numCache>
            </c:numRef>
          </c:val>
        </c:ser>
        <c:axId val="46873600"/>
        <c:axId val="46883584"/>
      </c:barChart>
      <c:catAx>
        <c:axId val="46873600"/>
        <c:scaling>
          <c:orientation val="minMax"/>
        </c:scaling>
        <c:axPos val="b"/>
        <c:numFmt formatCode="General" sourceLinked="1"/>
        <c:tickLblPos val="nextTo"/>
        <c:crossAx val="46883584"/>
        <c:crosses val="autoZero"/>
        <c:auto val="1"/>
        <c:lblAlgn val="ctr"/>
        <c:lblOffset val="100"/>
      </c:catAx>
      <c:valAx>
        <c:axId val="46883584"/>
        <c:scaling>
          <c:orientation val="minMax"/>
        </c:scaling>
        <c:axPos val="l"/>
        <c:majorGridlines/>
        <c:numFmt formatCode="General" sourceLinked="1"/>
        <c:tickLblPos val="nextTo"/>
        <c:crossAx val="4687360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ТПиППМС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'Лист1'!$A$2:$A$12</c:f>
              <c:strCache>
                <c:ptCount val="11"/>
                <c:pt idx="0">
                  <c:v>Инженерная графика</c:v>
                </c:pt>
                <c:pt idx="1">
                  <c:v>Основы экономики</c:v>
                </c:pt>
                <c:pt idx="2">
                  <c:v>БЖД</c:v>
                </c:pt>
                <c:pt idx="3">
                  <c:v>Математика</c:v>
                </c:pt>
                <c:pt idx="4">
                  <c:v>Физическая и коллоидная химия</c:v>
                </c:pt>
                <c:pt idx="5">
                  <c:v>История</c:v>
                </c:pt>
                <c:pt idx="6">
                  <c:v>Органическая химия</c:v>
                </c:pt>
                <c:pt idx="7">
                  <c:v>Английский язык</c:v>
                </c:pt>
                <c:pt idx="8">
                  <c:v>Аналитическая хиимя</c:v>
                </c:pt>
                <c:pt idx="9">
                  <c:v>Основы философии</c:v>
                </c:pt>
                <c:pt idx="10">
                  <c:v>Электротехника и электроника</c:v>
                </c:pt>
              </c:strCache>
            </c:strRef>
          </c:cat>
          <c:val>
            <c:numRef>
              <c:f>'Лист1'!$B$2:$B$12</c:f>
              <c:numCache>
                <c:formatCode>General</c:formatCode>
                <c:ptCount val="11"/>
                <c:pt idx="0">
                  <c:v>88</c:v>
                </c:pt>
                <c:pt idx="1">
                  <c:v>82</c:v>
                </c:pt>
                <c:pt idx="2">
                  <c:v>86</c:v>
                </c:pt>
                <c:pt idx="3">
                  <c:v>61</c:v>
                </c:pt>
                <c:pt idx="4">
                  <c:v>79</c:v>
                </c:pt>
                <c:pt idx="5">
                  <c:v>74</c:v>
                </c:pt>
                <c:pt idx="6">
                  <c:v>83</c:v>
                </c:pt>
                <c:pt idx="7">
                  <c:v>76</c:v>
                </c:pt>
                <c:pt idx="8">
                  <c:v>89</c:v>
                </c:pt>
                <c:pt idx="9">
                  <c:v>84</c:v>
                </c:pt>
                <c:pt idx="10">
                  <c:v>68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АККХС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'Лист1'!$A$2:$A$12</c:f>
              <c:strCache>
                <c:ptCount val="11"/>
                <c:pt idx="0">
                  <c:v>Инженерная графика</c:v>
                </c:pt>
                <c:pt idx="1">
                  <c:v>Основы экономики</c:v>
                </c:pt>
                <c:pt idx="2">
                  <c:v>БЖД</c:v>
                </c:pt>
                <c:pt idx="3">
                  <c:v>Математика</c:v>
                </c:pt>
                <c:pt idx="4">
                  <c:v>Физическая и коллоидная химия</c:v>
                </c:pt>
                <c:pt idx="5">
                  <c:v>История</c:v>
                </c:pt>
                <c:pt idx="6">
                  <c:v>Органическая химия</c:v>
                </c:pt>
                <c:pt idx="7">
                  <c:v>Английский язык</c:v>
                </c:pt>
                <c:pt idx="8">
                  <c:v>Аналитическая хиимя</c:v>
                </c:pt>
                <c:pt idx="9">
                  <c:v>Основы философии</c:v>
                </c:pt>
                <c:pt idx="10">
                  <c:v>Электротехника и электроника</c:v>
                </c:pt>
              </c:strCache>
            </c:strRef>
          </c:cat>
          <c:val>
            <c:numRef>
              <c:f>'Лист1'!$C$2:$C$12</c:f>
              <c:numCache>
                <c:formatCode>General</c:formatCode>
                <c:ptCount val="11"/>
                <c:pt idx="3">
                  <c:v>40</c:v>
                </c:pt>
                <c:pt idx="4">
                  <c:v>80</c:v>
                </c:pt>
                <c:pt idx="5">
                  <c:v>64</c:v>
                </c:pt>
                <c:pt idx="6">
                  <c:v>85</c:v>
                </c:pt>
                <c:pt idx="7">
                  <c:v>75</c:v>
                </c:pt>
                <c:pt idx="8">
                  <c:v>89</c:v>
                </c:pt>
                <c:pt idx="9">
                  <c:v>61</c:v>
                </c:pt>
                <c:pt idx="10">
                  <c:v>62</c:v>
                </c:pt>
              </c:numCache>
            </c:numRef>
          </c:val>
        </c:ser>
        <c:axId val="46909312"/>
        <c:axId val="46910848"/>
      </c:barChart>
      <c:catAx>
        <c:axId val="46909312"/>
        <c:scaling>
          <c:orientation val="minMax"/>
        </c:scaling>
        <c:axPos val="b"/>
        <c:numFmt formatCode="General" sourceLinked="1"/>
        <c:tickLblPos val="nextTo"/>
        <c:crossAx val="46910848"/>
        <c:crosses val="autoZero"/>
        <c:auto val="1"/>
        <c:lblAlgn val="ctr"/>
        <c:lblOffset val="100"/>
      </c:catAx>
      <c:valAx>
        <c:axId val="46910848"/>
        <c:scaling>
          <c:orientation val="minMax"/>
        </c:scaling>
        <c:axPos val="l"/>
        <c:majorGridlines/>
        <c:numFmt formatCode="General" sourceLinked="1"/>
        <c:tickLblPos val="nextTo"/>
        <c:crossAx val="4690931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showVal val="1"/>
          </c:dLbls>
          <c:cat>
            <c:strRef>
              <c:f>'Лист1'!$A$2:$A$7</c:f>
              <c:strCache>
                <c:ptCount val="6"/>
                <c:pt idx="0">
                  <c:v>МАХП</c:v>
                </c:pt>
                <c:pt idx="1">
                  <c:v>ЭС</c:v>
                </c:pt>
                <c:pt idx="2">
                  <c:v>ИВТ</c:v>
                </c:pt>
                <c:pt idx="3">
                  <c:v>ТиПП</c:v>
                </c:pt>
                <c:pt idx="4">
                  <c:v>ХТОВ</c:v>
                </c:pt>
                <c:pt idx="5">
                  <c:v>ППРС</c:v>
                </c:pt>
              </c:strCache>
            </c:strRef>
          </c:cat>
          <c:val>
            <c:numRef>
              <c:f>'Лист1'!$B$2:$B$7</c:f>
              <c:numCache>
                <c:formatCode>General</c:formatCode>
                <c:ptCount val="6"/>
                <c:pt idx="0">
                  <c:v>35</c:v>
                </c:pt>
                <c:pt idx="1">
                  <c:v>58</c:v>
                </c:pt>
                <c:pt idx="2">
                  <c:v>47</c:v>
                </c:pt>
                <c:pt idx="3">
                  <c:v>42</c:v>
                </c:pt>
                <c:pt idx="4">
                  <c:v>45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'Лист1'!$A$2:$A$7</c:f>
              <c:strCache>
                <c:ptCount val="6"/>
                <c:pt idx="0">
                  <c:v>МАХП</c:v>
                </c:pt>
                <c:pt idx="1">
                  <c:v>ЭС</c:v>
                </c:pt>
                <c:pt idx="2">
                  <c:v>ИВТ</c:v>
                </c:pt>
                <c:pt idx="3">
                  <c:v>ТиПП</c:v>
                </c:pt>
                <c:pt idx="4">
                  <c:v>ХТОВ</c:v>
                </c:pt>
                <c:pt idx="5">
                  <c:v>ППРС</c:v>
                </c:pt>
              </c:strCache>
            </c:strRef>
          </c:cat>
          <c:val>
            <c:numRef>
              <c:f>'Лист1'!$C$2:$C$7</c:f>
              <c:numCache>
                <c:formatCode>General</c:formatCode>
                <c:ptCount val="6"/>
                <c:pt idx="0">
                  <c:v>48</c:v>
                </c:pt>
                <c:pt idx="1">
                  <c:v>49</c:v>
                </c:pt>
                <c:pt idx="2">
                  <c:v>34</c:v>
                </c:pt>
                <c:pt idx="3">
                  <c:v>38</c:v>
                </c:pt>
                <c:pt idx="4">
                  <c:v>44</c:v>
                </c:pt>
                <c:pt idx="5">
                  <c:v>43</c:v>
                </c:pt>
              </c:numCache>
            </c:numRef>
          </c:val>
        </c:ser>
        <c:axId val="45980288"/>
        <c:axId val="46031232"/>
      </c:barChart>
      <c:catAx>
        <c:axId val="45980288"/>
        <c:scaling>
          <c:orientation val="minMax"/>
        </c:scaling>
        <c:axPos val="l"/>
        <c:tickLblPos val="nextTo"/>
        <c:crossAx val="46031232"/>
        <c:crosses val="autoZero"/>
        <c:auto val="1"/>
        <c:lblAlgn val="ctr"/>
        <c:lblOffset val="100"/>
      </c:catAx>
      <c:valAx>
        <c:axId val="46031232"/>
        <c:scaling>
          <c:orientation val="minMax"/>
        </c:scaling>
        <c:axPos val="b"/>
        <c:majorGridlines/>
        <c:numFmt formatCode="General" sourceLinked="1"/>
        <c:tickLblPos val="nextTo"/>
        <c:crossAx val="4598028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2016/17 уч. 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ru-RU" smtClean="0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ru-RU" smtClean="0"/>
                      <a:t>5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'Лист1'!$A$2:$A$6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'Лист1'!$B$2:$B$6</c:f>
              <c:numCache>
                <c:formatCode>General</c:formatCode>
                <c:ptCount val="5"/>
                <c:pt idx="0">
                  <c:v>46</c:v>
                </c:pt>
                <c:pt idx="1">
                  <c:v>7</c:v>
                </c:pt>
                <c:pt idx="2">
                  <c:v>32</c:v>
                </c:pt>
                <c:pt idx="3">
                  <c:v>16</c:v>
                </c:pt>
                <c:pt idx="4">
                  <c:v>54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2017/2018 уч.г.</c:v>
                </c:pt>
              </c:strCache>
            </c:strRef>
          </c:tx>
          <c:dLbls>
            <c:showVal val="1"/>
          </c:dLbls>
          <c:cat>
            <c:strRef>
              <c:f>'Лист1'!$A$2:$A$6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'Лист1'!$C$2:$C$6</c:f>
              <c:numCache>
                <c:formatCode>General</c:formatCode>
                <c:ptCount val="5"/>
                <c:pt idx="0">
                  <c:v>43</c:v>
                </c:pt>
                <c:pt idx="1">
                  <c:v>11</c:v>
                </c:pt>
                <c:pt idx="2">
                  <c:v>30</c:v>
                </c:pt>
                <c:pt idx="3">
                  <c:v>16</c:v>
                </c:pt>
                <c:pt idx="4">
                  <c:v>57</c:v>
                </c:pt>
              </c:numCache>
            </c:numRef>
          </c:val>
        </c:ser>
        <c:axId val="64037632"/>
        <c:axId val="64039168"/>
      </c:barChart>
      <c:catAx>
        <c:axId val="64037632"/>
        <c:scaling>
          <c:orientation val="minMax"/>
        </c:scaling>
        <c:axPos val="b"/>
        <c:tickLblPos val="nextTo"/>
        <c:crossAx val="64039168"/>
        <c:crosses val="autoZero"/>
        <c:auto val="1"/>
        <c:lblAlgn val="ctr"/>
        <c:lblOffset val="100"/>
      </c:catAx>
      <c:valAx>
        <c:axId val="64039168"/>
        <c:scaling>
          <c:orientation val="minMax"/>
        </c:scaling>
        <c:axPos val="l"/>
        <c:majorGridlines/>
        <c:numFmt formatCode="General" sourceLinked="1"/>
        <c:tickLblPos val="nextTo"/>
        <c:crossAx val="64037632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ru-RU"/>
          </a:p>
        </c:txPr>
      </c:legendEntry>
      <c:layout/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2016/17 уч.г.</c:v>
                </c:pt>
              </c:strCache>
            </c:strRef>
          </c:tx>
          <c:dLbls>
            <c:showVal val="1"/>
          </c:dLbls>
          <c:cat>
            <c:strRef>
              <c:f>'Лист1'!$A$2:$A$6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'Лист1'!$B$2:$B$6</c:f>
              <c:numCache>
                <c:formatCode>General</c:formatCode>
                <c:ptCount val="5"/>
                <c:pt idx="0">
                  <c:v>68</c:v>
                </c:pt>
                <c:pt idx="1">
                  <c:v>22</c:v>
                </c:pt>
                <c:pt idx="2">
                  <c:v>7</c:v>
                </c:pt>
                <c:pt idx="3">
                  <c:v>3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2017/18 уч.г.</c:v>
                </c:pt>
              </c:strCache>
            </c:strRef>
          </c:tx>
          <c:dLbls>
            <c:showVal val="1"/>
          </c:dLbls>
          <c:cat>
            <c:strRef>
              <c:f>'Лист1'!$A$2:$A$6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'Лист1'!$C$2:$C$6</c:f>
              <c:numCache>
                <c:formatCode>General</c:formatCode>
                <c:ptCount val="5"/>
                <c:pt idx="0">
                  <c:v>70</c:v>
                </c:pt>
                <c:pt idx="1">
                  <c:v>14</c:v>
                </c:pt>
                <c:pt idx="2">
                  <c:v>14</c:v>
                </c:pt>
                <c:pt idx="3">
                  <c:v>2</c:v>
                </c:pt>
                <c:pt idx="4">
                  <c:v>30</c:v>
                </c:pt>
              </c:numCache>
            </c:numRef>
          </c:val>
        </c:ser>
        <c:axId val="64082304"/>
        <c:axId val="64083840"/>
      </c:barChart>
      <c:catAx>
        <c:axId val="64082304"/>
        <c:scaling>
          <c:orientation val="minMax"/>
        </c:scaling>
        <c:axPos val="b"/>
        <c:tickLblPos val="nextTo"/>
        <c:crossAx val="64083840"/>
        <c:crosses val="autoZero"/>
        <c:auto val="1"/>
        <c:lblAlgn val="ctr"/>
        <c:lblOffset val="100"/>
      </c:catAx>
      <c:valAx>
        <c:axId val="64083840"/>
        <c:scaling>
          <c:orientation val="minMax"/>
        </c:scaling>
        <c:axPos val="l"/>
        <c:majorGridlines/>
        <c:numFmt formatCode="General" sourceLinked="1"/>
        <c:tickLblPos val="nextTo"/>
        <c:crossAx val="6408230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2016/17 уч.г.</c:v>
                </c:pt>
              </c:strCache>
            </c:strRef>
          </c:tx>
          <c:dLbls>
            <c:showVal val="1"/>
          </c:dLbls>
          <c:cat>
            <c:strRef>
              <c:f>'Лист1'!$A$2:$A$6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'Лист1'!$B$2:$B$6</c:f>
              <c:numCache>
                <c:formatCode>General</c:formatCode>
                <c:ptCount val="5"/>
                <c:pt idx="0">
                  <c:v>54</c:v>
                </c:pt>
                <c:pt idx="1">
                  <c:v>30</c:v>
                </c:pt>
                <c:pt idx="2">
                  <c:v>15</c:v>
                </c:pt>
                <c:pt idx="3">
                  <c:v>1</c:v>
                </c:pt>
                <c:pt idx="4">
                  <c:v>46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2017/18 уч.г.</c:v>
                </c:pt>
              </c:strCache>
            </c:strRef>
          </c:tx>
          <c:dLbls>
            <c:showVal val="1"/>
          </c:dLbls>
          <c:cat>
            <c:strRef>
              <c:f>'Лист1'!$A$2:$A$6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'Лист1'!$C$2:$C$6</c:f>
              <c:numCache>
                <c:formatCode>General</c:formatCode>
                <c:ptCount val="5"/>
                <c:pt idx="0">
                  <c:v>51</c:v>
                </c:pt>
                <c:pt idx="1">
                  <c:v>27</c:v>
                </c:pt>
                <c:pt idx="2">
                  <c:v>18</c:v>
                </c:pt>
                <c:pt idx="3">
                  <c:v>4</c:v>
                </c:pt>
                <c:pt idx="4">
                  <c:v>49</c:v>
                </c:pt>
              </c:numCache>
            </c:numRef>
          </c:val>
        </c:ser>
        <c:axId val="42707968"/>
        <c:axId val="42713856"/>
      </c:barChart>
      <c:catAx>
        <c:axId val="42707968"/>
        <c:scaling>
          <c:orientation val="minMax"/>
        </c:scaling>
        <c:axPos val="b"/>
        <c:tickLblPos val="nextTo"/>
        <c:crossAx val="42713856"/>
        <c:crosses val="autoZero"/>
        <c:auto val="1"/>
        <c:lblAlgn val="ctr"/>
        <c:lblOffset val="100"/>
      </c:catAx>
      <c:valAx>
        <c:axId val="42713856"/>
        <c:scaling>
          <c:orientation val="minMax"/>
        </c:scaling>
        <c:axPos val="l"/>
        <c:majorGridlines/>
        <c:numFmt formatCode="General" sourceLinked="1"/>
        <c:tickLblPos val="nextTo"/>
        <c:crossAx val="427079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'Лист1'!$B$1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4.3933683512397091E-3"/>
                  <c:y val="2.7972184594710434E-2"/>
                </c:manualLayout>
              </c:layout>
              <c:showVal val="1"/>
            </c:dLbl>
            <c:dLbl>
              <c:idx val="1"/>
              <c:layout>
                <c:manualLayout>
                  <c:x val="-8.2417741547770821E-3"/>
                  <c:y val="-6.089626938474894E-3"/>
                </c:manualLayout>
              </c:layout>
              <c:showVal val="1"/>
            </c:dLbl>
            <c:dLbl>
              <c:idx val="2"/>
              <c:layout>
                <c:manualLayout>
                  <c:x val="1.4518014656548095E-2"/>
                  <c:y val="-1.0805496751351798E-2"/>
                </c:manualLayout>
              </c:layout>
              <c:showVal val="1"/>
            </c:dLbl>
            <c:dLbl>
              <c:idx val="3"/>
              <c:layout>
                <c:manualLayout>
                  <c:x val="1.7153415718868491E-2"/>
                  <c:y val="-1.116829146356707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'Лист1'!$A$2:$A$5</c:f>
              <c:strCache>
                <c:ptCount val="4"/>
                <c:pt idx="0">
                  <c:v>ФТ</c:v>
                </c:pt>
                <c:pt idx="1">
                  <c:v>МФ</c:v>
                </c:pt>
                <c:pt idx="2">
                  <c:v>ФУА</c:v>
                </c:pt>
                <c:pt idx="3">
                  <c:v>ФЭУ</c:v>
                </c:pt>
              </c:strCache>
            </c:strRef>
          </c:cat>
          <c:val>
            <c:numRef>
              <c:f>'Лист1'!$B$2:$B$5</c:f>
              <c:numCache>
                <c:formatCode>General</c:formatCode>
                <c:ptCount val="4"/>
                <c:pt idx="0">
                  <c:v>59</c:v>
                </c:pt>
                <c:pt idx="1">
                  <c:v>36</c:v>
                </c:pt>
                <c:pt idx="2">
                  <c:v>46</c:v>
                </c:pt>
                <c:pt idx="3">
                  <c:v>74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2016/2017 уч. г.</c:v>
                </c:pt>
              </c:strCache>
            </c:strRef>
          </c:tx>
          <c:dLbls>
            <c:showVal val="1"/>
          </c:dLbls>
          <c:cat>
            <c:strRef>
              <c:f>'Лист1'!$A$2:$A$11</c:f>
              <c:strCache>
                <c:ptCount val="10"/>
                <c:pt idx="0">
                  <c:v>Если бы передо мной снова встал выбор вуза, то я бы выбрал НХТИ</c:v>
                </c:pt>
                <c:pt idx="1">
                  <c:v>Я удовлетворен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доволен содержанием лекций, семинарских, практических и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'Лист1'!$B$2:$B$11</c:f>
              <c:numCache>
                <c:formatCode>General</c:formatCode>
                <c:ptCount val="10"/>
                <c:pt idx="0">
                  <c:v>3.9</c:v>
                </c:pt>
                <c:pt idx="1">
                  <c:v>4.2</c:v>
                </c:pt>
                <c:pt idx="2">
                  <c:v>3.9</c:v>
                </c:pt>
                <c:pt idx="3">
                  <c:v>4.2</c:v>
                </c:pt>
                <c:pt idx="4">
                  <c:v>4.0999999999999996</c:v>
                </c:pt>
                <c:pt idx="5">
                  <c:v>4.4000000000000004</c:v>
                </c:pt>
                <c:pt idx="6">
                  <c:v>3.8</c:v>
                </c:pt>
                <c:pt idx="7">
                  <c:v>4.4000000000000004</c:v>
                </c:pt>
                <c:pt idx="8">
                  <c:v>4.5</c:v>
                </c:pt>
                <c:pt idx="9">
                  <c:v>4.2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2017/2018 уч.г.</c:v>
                </c:pt>
              </c:strCache>
            </c:strRef>
          </c:tx>
          <c:dLbls>
            <c:showVal val="1"/>
          </c:dLbls>
          <c:cat>
            <c:strRef>
              <c:f>'Лист1'!$A$2:$A$11</c:f>
              <c:strCache>
                <c:ptCount val="10"/>
                <c:pt idx="0">
                  <c:v>Если бы передо мной снова встал выбор вуза, то я бы выбрал НХТИ</c:v>
                </c:pt>
                <c:pt idx="1">
                  <c:v>Я удовлетворен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доволен содержанием лекций, семинарских, практических и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'Лист1'!$C$2:$C$11</c:f>
              <c:numCache>
                <c:formatCode>General</c:formatCode>
                <c:ptCount val="10"/>
                <c:pt idx="0">
                  <c:v>3.6</c:v>
                </c:pt>
                <c:pt idx="1">
                  <c:v>3.9</c:v>
                </c:pt>
                <c:pt idx="2">
                  <c:v>3.8</c:v>
                </c:pt>
                <c:pt idx="3">
                  <c:v>4.2</c:v>
                </c:pt>
                <c:pt idx="4">
                  <c:v>4.2</c:v>
                </c:pt>
                <c:pt idx="5">
                  <c:v>3.9</c:v>
                </c:pt>
                <c:pt idx="6">
                  <c:v>4.3</c:v>
                </c:pt>
                <c:pt idx="7">
                  <c:v>4.4000000000000004</c:v>
                </c:pt>
                <c:pt idx="8">
                  <c:v>4</c:v>
                </c:pt>
                <c:pt idx="9">
                  <c:v>3.6</c:v>
                </c:pt>
              </c:numCache>
            </c:numRef>
          </c:val>
        </c:ser>
        <c:axId val="42823680"/>
        <c:axId val="42825216"/>
      </c:barChart>
      <c:catAx>
        <c:axId val="42823680"/>
        <c:scaling>
          <c:orientation val="minMax"/>
        </c:scaling>
        <c:axPos val="l"/>
        <c:tickLblPos val="nextTo"/>
        <c:crossAx val="42825216"/>
        <c:crosses val="autoZero"/>
        <c:auto val="1"/>
        <c:lblAlgn val="ctr"/>
        <c:lblOffset val="100"/>
      </c:catAx>
      <c:valAx>
        <c:axId val="42825216"/>
        <c:scaling>
          <c:orientation val="minMax"/>
        </c:scaling>
        <c:axPos val="b"/>
        <c:majorGridlines/>
        <c:numFmt formatCode="General" sourceLinked="1"/>
        <c:tickLblPos val="nextTo"/>
        <c:crossAx val="42823680"/>
        <c:crosses val="autoZero"/>
        <c:crossBetween val="between"/>
      </c:valAx>
    </c:plotArea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'Лист1'!$A$2:$A$7</c:f>
              <c:strCache>
                <c:ptCount val="6"/>
                <c:pt idx="0">
                  <c:v>ППРС</c:v>
                </c:pt>
                <c:pt idx="1">
                  <c:v>МАХП</c:v>
                </c:pt>
                <c:pt idx="2">
                  <c:v>ЭС</c:v>
                </c:pt>
                <c:pt idx="3">
                  <c:v>ИВТ</c:v>
                </c:pt>
                <c:pt idx="4">
                  <c:v>ХТОВ</c:v>
                </c:pt>
                <c:pt idx="5">
                  <c:v>ТиПП</c:v>
                </c:pt>
              </c:strCache>
            </c:strRef>
          </c:cat>
          <c:val>
            <c:numRef>
              <c:f>'Лист1'!$B$2:$B$7</c:f>
              <c:numCache>
                <c:formatCode>General</c:formatCode>
                <c:ptCount val="6"/>
                <c:pt idx="0">
                  <c:v>61</c:v>
                </c:pt>
                <c:pt idx="1">
                  <c:v>53</c:v>
                </c:pt>
                <c:pt idx="2">
                  <c:v>63</c:v>
                </c:pt>
                <c:pt idx="3">
                  <c:v>52</c:v>
                </c:pt>
                <c:pt idx="4">
                  <c:v>57</c:v>
                </c:pt>
                <c:pt idx="5">
                  <c:v>67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'Лист1'!$A$2:$A$7</c:f>
              <c:strCache>
                <c:ptCount val="6"/>
                <c:pt idx="0">
                  <c:v>ППРС</c:v>
                </c:pt>
                <c:pt idx="1">
                  <c:v>МАХП</c:v>
                </c:pt>
                <c:pt idx="2">
                  <c:v>ЭС</c:v>
                </c:pt>
                <c:pt idx="3">
                  <c:v>ИВТ</c:v>
                </c:pt>
                <c:pt idx="4">
                  <c:v>ХТОВ</c:v>
                </c:pt>
                <c:pt idx="5">
                  <c:v>ТиПП</c:v>
                </c:pt>
              </c:strCache>
            </c:strRef>
          </c:cat>
          <c:val>
            <c:numRef>
              <c:f>'Лист1'!$C$2:$C$7</c:f>
              <c:numCache>
                <c:formatCode>General</c:formatCode>
                <c:ptCount val="6"/>
                <c:pt idx="0">
                  <c:v>39</c:v>
                </c:pt>
                <c:pt idx="1">
                  <c:v>41</c:v>
                </c:pt>
                <c:pt idx="2">
                  <c:v>47</c:v>
                </c:pt>
                <c:pt idx="3">
                  <c:v>48</c:v>
                </c:pt>
                <c:pt idx="4">
                  <c:v>59</c:v>
                </c:pt>
                <c:pt idx="5">
                  <c:v>77</c:v>
                </c:pt>
              </c:numCache>
            </c:numRef>
          </c:val>
        </c:ser>
        <c:axId val="46405120"/>
        <c:axId val="46406656"/>
      </c:barChart>
      <c:catAx>
        <c:axId val="46405120"/>
        <c:scaling>
          <c:orientation val="minMax"/>
        </c:scaling>
        <c:axPos val="l"/>
        <c:numFmt formatCode="General" sourceLinked="1"/>
        <c:tickLblPos val="nextTo"/>
        <c:crossAx val="46406656"/>
        <c:crosses val="autoZero"/>
        <c:auto val="1"/>
        <c:lblAlgn val="ctr"/>
        <c:lblOffset val="100"/>
      </c:catAx>
      <c:valAx>
        <c:axId val="46406656"/>
        <c:scaling>
          <c:orientation val="minMax"/>
        </c:scaling>
        <c:axPos val="b"/>
        <c:majorGridlines/>
        <c:numFmt formatCode="General" sourceLinked="1"/>
        <c:tickLblPos val="nextTo"/>
        <c:crossAx val="4640512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7.432154379072180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showVal val="1"/>
          </c:dLbls>
          <c:cat>
            <c:strRef>
              <c:f>'Лист1'!$A$2:$A$8</c:f>
              <c:strCache>
                <c:ptCount val="7"/>
                <c:pt idx="0">
                  <c:v>ТиПП</c:v>
                </c:pt>
                <c:pt idx="1">
                  <c:v>ХТОВ</c:v>
                </c:pt>
                <c:pt idx="2">
                  <c:v>ППРС</c:v>
                </c:pt>
                <c:pt idx="3">
                  <c:v>МАХП</c:v>
                </c:pt>
                <c:pt idx="4">
                  <c:v>ИВТ</c:v>
                </c:pt>
                <c:pt idx="5">
                  <c:v>ЭС</c:v>
                </c:pt>
                <c:pt idx="6">
                  <c:v>ЭУ</c:v>
                </c:pt>
              </c:strCache>
            </c:strRef>
          </c:cat>
          <c:val>
            <c:numRef>
              <c:f>'Лист1'!$B$2:$B$8</c:f>
              <c:numCache>
                <c:formatCode>General</c:formatCode>
                <c:ptCount val="7"/>
                <c:pt idx="0">
                  <c:v>38</c:v>
                </c:pt>
                <c:pt idx="1">
                  <c:v>40</c:v>
                </c:pt>
                <c:pt idx="2">
                  <c:v>0</c:v>
                </c:pt>
                <c:pt idx="3">
                  <c:v>0</c:v>
                </c:pt>
                <c:pt idx="4">
                  <c:v>58</c:v>
                </c:pt>
                <c:pt idx="5">
                  <c:v>50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'Лист1'!$A$2:$A$8</c:f>
              <c:strCache>
                <c:ptCount val="7"/>
                <c:pt idx="0">
                  <c:v>ТиПП</c:v>
                </c:pt>
                <c:pt idx="1">
                  <c:v>ХТОВ</c:v>
                </c:pt>
                <c:pt idx="2">
                  <c:v>ППРС</c:v>
                </c:pt>
                <c:pt idx="3">
                  <c:v>МАХП</c:v>
                </c:pt>
                <c:pt idx="4">
                  <c:v>ИВТ</c:v>
                </c:pt>
                <c:pt idx="5">
                  <c:v>ЭС</c:v>
                </c:pt>
                <c:pt idx="6">
                  <c:v>ЭУ</c:v>
                </c:pt>
              </c:strCache>
            </c:strRef>
          </c:cat>
          <c:val>
            <c:numRef>
              <c:f>'Лист1'!$C$2:$C$8</c:f>
              <c:numCache>
                <c:formatCode>General</c:formatCode>
                <c:ptCount val="7"/>
                <c:pt idx="0">
                  <c:v>43</c:v>
                </c:pt>
                <c:pt idx="1">
                  <c:v>46</c:v>
                </c:pt>
                <c:pt idx="2">
                  <c:v>33</c:v>
                </c:pt>
                <c:pt idx="3">
                  <c:v>44</c:v>
                </c:pt>
                <c:pt idx="4">
                  <c:v>57</c:v>
                </c:pt>
                <c:pt idx="5">
                  <c:v>46</c:v>
                </c:pt>
                <c:pt idx="6">
                  <c:v>18</c:v>
                </c:pt>
              </c:numCache>
            </c:numRef>
          </c:val>
        </c:ser>
        <c:axId val="46186496"/>
        <c:axId val="46188032"/>
      </c:barChart>
      <c:catAx>
        <c:axId val="46186496"/>
        <c:scaling>
          <c:orientation val="minMax"/>
        </c:scaling>
        <c:axPos val="l"/>
        <c:numFmt formatCode="General" sourceLinked="1"/>
        <c:tickLblPos val="nextTo"/>
        <c:crossAx val="46188032"/>
        <c:crosses val="autoZero"/>
        <c:auto val="1"/>
        <c:lblAlgn val="ctr"/>
        <c:lblOffset val="100"/>
      </c:catAx>
      <c:valAx>
        <c:axId val="46188032"/>
        <c:scaling>
          <c:orientation val="minMax"/>
        </c:scaling>
        <c:axPos val="b"/>
        <c:majorGridlines/>
        <c:numFmt formatCode="General" sourceLinked="1"/>
        <c:tickLblPos val="nextTo"/>
        <c:crossAx val="4618649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'Лист1'!$A$2:$A$8</c:f>
              <c:strCache>
                <c:ptCount val="7"/>
                <c:pt idx="0">
                  <c:v>ТиПП</c:v>
                </c:pt>
                <c:pt idx="1">
                  <c:v>ХТОВ</c:v>
                </c:pt>
                <c:pt idx="2">
                  <c:v>ППРС</c:v>
                </c:pt>
                <c:pt idx="3">
                  <c:v>МАХП</c:v>
                </c:pt>
                <c:pt idx="4">
                  <c:v>ИВТ</c:v>
                </c:pt>
                <c:pt idx="5">
                  <c:v>ЭС</c:v>
                </c:pt>
                <c:pt idx="6">
                  <c:v>ГМУ</c:v>
                </c:pt>
              </c:strCache>
            </c:strRef>
          </c:cat>
          <c:val>
            <c:numRef>
              <c:f>'Лист1'!$B$2:$B$8</c:f>
              <c:numCache>
                <c:formatCode>General</c:formatCode>
                <c:ptCount val="7"/>
                <c:pt idx="0">
                  <c:v>63</c:v>
                </c:pt>
                <c:pt idx="1">
                  <c:v>63</c:v>
                </c:pt>
                <c:pt idx="2">
                  <c:v>56</c:v>
                </c:pt>
                <c:pt idx="3">
                  <c:v>63</c:v>
                </c:pt>
                <c:pt idx="4">
                  <c:v>66</c:v>
                </c:pt>
                <c:pt idx="5">
                  <c:v>65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'Лист1'!$A$2:$A$8</c:f>
              <c:strCache>
                <c:ptCount val="7"/>
                <c:pt idx="0">
                  <c:v>ТиПП</c:v>
                </c:pt>
                <c:pt idx="1">
                  <c:v>ХТОВ</c:v>
                </c:pt>
                <c:pt idx="2">
                  <c:v>ППРС</c:v>
                </c:pt>
                <c:pt idx="3">
                  <c:v>МАХП</c:v>
                </c:pt>
                <c:pt idx="4">
                  <c:v>ИВТ</c:v>
                </c:pt>
                <c:pt idx="5">
                  <c:v>ЭС</c:v>
                </c:pt>
                <c:pt idx="6">
                  <c:v>ГМУ</c:v>
                </c:pt>
              </c:strCache>
            </c:strRef>
          </c:cat>
          <c:val>
            <c:numRef>
              <c:f>'Лист1'!$C$2:$C$8</c:f>
              <c:numCache>
                <c:formatCode>General</c:formatCode>
                <c:ptCount val="7"/>
                <c:pt idx="0">
                  <c:v>73</c:v>
                </c:pt>
                <c:pt idx="1">
                  <c:v>73</c:v>
                </c:pt>
                <c:pt idx="2">
                  <c:v>51</c:v>
                </c:pt>
                <c:pt idx="3">
                  <c:v>65</c:v>
                </c:pt>
                <c:pt idx="4">
                  <c:v>68</c:v>
                </c:pt>
                <c:pt idx="5">
                  <c:v>69</c:v>
                </c:pt>
                <c:pt idx="6">
                  <c:v>65</c:v>
                </c:pt>
              </c:numCache>
            </c:numRef>
          </c:val>
        </c:ser>
        <c:axId val="46158976"/>
        <c:axId val="46160512"/>
      </c:barChart>
      <c:catAx>
        <c:axId val="46158976"/>
        <c:scaling>
          <c:orientation val="minMax"/>
        </c:scaling>
        <c:axPos val="l"/>
        <c:numFmt formatCode="General" sourceLinked="1"/>
        <c:tickLblPos val="nextTo"/>
        <c:crossAx val="46160512"/>
        <c:crosses val="autoZero"/>
        <c:auto val="1"/>
        <c:lblAlgn val="ctr"/>
        <c:lblOffset val="100"/>
      </c:catAx>
      <c:valAx>
        <c:axId val="46160512"/>
        <c:scaling>
          <c:orientation val="minMax"/>
        </c:scaling>
        <c:axPos val="b"/>
        <c:majorGridlines/>
        <c:numFmt formatCode="General" sourceLinked="1"/>
        <c:tickLblPos val="nextTo"/>
        <c:crossAx val="4615897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'Лист1'!$A$2:$A$9</c:f>
              <c:strCache>
                <c:ptCount val="8"/>
                <c:pt idx="0">
                  <c:v>ТиПП</c:v>
                </c:pt>
                <c:pt idx="1">
                  <c:v>ХТОВ</c:v>
                </c:pt>
                <c:pt idx="2">
                  <c:v>ППРС</c:v>
                </c:pt>
                <c:pt idx="3">
                  <c:v>МАХП</c:v>
                </c:pt>
                <c:pt idx="4">
                  <c:v>ИВТ</c:v>
                </c:pt>
                <c:pt idx="5">
                  <c:v>ЭС</c:v>
                </c:pt>
                <c:pt idx="6">
                  <c:v>ГМУ</c:v>
                </c:pt>
                <c:pt idx="7">
                  <c:v>ЭУ</c:v>
                </c:pt>
              </c:strCache>
            </c:strRef>
          </c:cat>
          <c:val>
            <c:numRef>
              <c:f>'Лист1'!$B$2:$B$9</c:f>
              <c:numCache>
                <c:formatCode>General</c:formatCode>
                <c:ptCount val="8"/>
                <c:pt idx="0">
                  <c:v>56</c:v>
                </c:pt>
                <c:pt idx="1">
                  <c:v>60</c:v>
                </c:pt>
                <c:pt idx="2">
                  <c:v>46</c:v>
                </c:pt>
                <c:pt idx="3">
                  <c:v>59</c:v>
                </c:pt>
                <c:pt idx="4">
                  <c:v>57</c:v>
                </c:pt>
                <c:pt idx="5">
                  <c:v>73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'Лист1'!$A$2:$A$9</c:f>
              <c:strCache>
                <c:ptCount val="8"/>
                <c:pt idx="0">
                  <c:v>ТиПП</c:v>
                </c:pt>
                <c:pt idx="1">
                  <c:v>ХТОВ</c:v>
                </c:pt>
                <c:pt idx="2">
                  <c:v>ППРС</c:v>
                </c:pt>
                <c:pt idx="3">
                  <c:v>МАХП</c:v>
                </c:pt>
                <c:pt idx="4">
                  <c:v>ИВТ</c:v>
                </c:pt>
                <c:pt idx="5">
                  <c:v>ЭС</c:v>
                </c:pt>
                <c:pt idx="6">
                  <c:v>ГМУ</c:v>
                </c:pt>
                <c:pt idx="7">
                  <c:v>ЭУ</c:v>
                </c:pt>
              </c:strCache>
            </c:strRef>
          </c:cat>
          <c:val>
            <c:numRef>
              <c:f>'Лист1'!$C$2:$C$9</c:f>
              <c:numCache>
                <c:formatCode>General</c:formatCode>
                <c:ptCount val="8"/>
                <c:pt idx="0">
                  <c:v>63</c:v>
                </c:pt>
                <c:pt idx="1">
                  <c:v>67</c:v>
                </c:pt>
                <c:pt idx="2">
                  <c:v>68</c:v>
                </c:pt>
                <c:pt idx="3">
                  <c:v>52</c:v>
                </c:pt>
                <c:pt idx="4">
                  <c:v>58</c:v>
                </c:pt>
                <c:pt idx="5">
                  <c:v>45</c:v>
                </c:pt>
                <c:pt idx="6">
                  <c:v>70</c:v>
                </c:pt>
                <c:pt idx="7">
                  <c:v>67</c:v>
                </c:pt>
              </c:numCache>
            </c:numRef>
          </c:val>
        </c:ser>
        <c:axId val="46239744"/>
        <c:axId val="46241280"/>
      </c:barChart>
      <c:catAx>
        <c:axId val="46239744"/>
        <c:scaling>
          <c:orientation val="minMax"/>
        </c:scaling>
        <c:axPos val="l"/>
        <c:numFmt formatCode="General" sourceLinked="1"/>
        <c:tickLblPos val="nextTo"/>
        <c:crossAx val="46241280"/>
        <c:crosses val="autoZero"/>
        <c:auto val="1"/>
        <c:lblAlgn val="ctr"/>
        <c:lblOffset val="100"/>
      </c:catAx>
      <c:valAx>
        <c:axId val="46241280"/>
        <c:scaling>
          <c:orientation val="minMax"/>
        </c:scaling>
        <c:axPos val="b"/>
        <c:majorGridlines/>
        <c:numFmt formatCode="General" sourceLinked="1"/>
        <c:tickLblPos val="nextTo"/>
        <c:crossAx val="4623974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'Лист1'!$A$2:$A$9</c:f>
              <c:strCache>
                <c:ptCount val="8"/>
                <c:pt idx="0">
                  <c:v>ТиПП</c:v>
                </c:pt>
                <c:pt idx="1">
                  <c:v>ХТОВ</c:v>
                </c:pt>
                <c:pt idx="2">
                  <c:v>ППРС</c:v>
                </c:pt>
                <c:pt idx="3">
                  <c:v>МАХП</c:v>
                </c:pt>
                <c:pt idx="4">
                  <c:v>ИВТ</c:v>
                </c:pt>
                <c:pt idx="5">
                  <c:v>ЭС</c:v>
                </c:pt>
                <c:pt idx="6">
                  <c:v>ЭУ</c:v>
                </c:pt>
                <c:pt idx="7">
                  <c:v>ГМУ</c:v>
                </c:pt>
              </c:strCache>
            </c:strRef>
          </c:cat>
          <c:val>
            <c:numRef>
              <c:f>'Лист1'!$B$2:$B$9</c:f>
              <c:numCache>
                <c:formatCode>General</c:formatCode>
                <c:ptCount val="8"/>
                <c:pt idx="0">
                  <c:v>60</c:v>
                </c:pt>
                <c:pt idx="1">
                  <c:v>46</c:v>
                </c:pt>
                <c:pt idx="2">
                  <c:v>75</c:v>
                </c:pt>
                <c:pt idx="3">
                  <c:v>56</c:v>
                </c:pt>
                <c:pt idx="4">
                  <c:v>55</c:v>
                </c:pt>
                <c:pt idx="5">
                  <c:v>71</c:v>
                </c:pt>
                <c:pt idx="6">
                  <c:v>43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'Лист1'!$A$2:$A$9</c:f>
              <c:strCache>
                <c:ptCount val="8"/>
                <c:pt idx="0">
                  <c:v>ТиПП</c:v>
                </c:pt>
                <c:pt idx="1">
                  <c:v>ХТОВ</c:v>
                </c:pt>
                <c:pt idx="2">
                  <c:v>ППРС</c:v>
                </c:pt>
                <c:pt idx="3">
                  <c:v>МАХП</c:v>
                </c:pt>
                <c:pt idx="4">
                  <c:v>ИВТ</c:v>
                </c:pt>
                <c:pt idx="5">
                  <c:v>ЭС</c:v>
                </c:pt>
                <c:pt idx="6">
                  <c:v>ЭУ</c:v>
                </c:pt>
                <c:pt idx="7">
                  <c:v>ГМУ</c:v>
                </c:pt>
              </c:strCache>
            </c:strRef>
          </c:cat>
          <c:val>
            <c:numRef>
              <c:f>'Лист1'!$C$2:$C$9</c:f>
              <c:numCache>
                <c:formatCode>General</c:formatCode>
                <c:ptCount val="8"/>
                <c:pt idx="0">
                  <c:v>61</c:v>
                </c:pt>
                <c:pt idx="1">
                  <c:v>53</c:v>
                </c:pt>
                <c:pt idx="2">
                  <c:v>40</c:v>
                </c:pt>
                <c:pt idx="3">
                  <c:v>50</c:v>
                </c:pt>
                <c:pt idx="4">
                  <c:v>69</c:v>
                </c:pt>
                <c:pt idx="5">
                  <c:v>51</c:v>
                </c:pt>
                <c:pt idx="6">
                  <c:v>44</c:v>
                </c:pt>
                <c:pt idx="7">
                  <c:v>45</c:v>
                </c:pt>
              </c:numCache>
            </c:numRef>
          </c:val>
        </c:ser>
        <c:axId val="46336640"/>
        <c:axId val="46342528"/>
      </c:barChart>
      <c:catAx>
        <c:axId val="46336640"/>
        <c:scaling>
          <c:orientation val="minMax"/>
        </c:scaling>
        <c:axPos val="l"/>
        <c:numFmt formatCode="General" sourceLinked="1"/>
        <c:tickLblPos val="nextTo"/>
        <c:crossAx val="46342528"/>
        <c:crosses val="autoZero"/>
        <c:auto val="1"/>
        <c:lblAlgn val="ctr"/>
        <c:lblOffset val="100"/>
      </c:catAx>
      <c:valAx>
        <c:axId val="46342528"/>
        <c:scaling>
          <c:orientation val="minMax"/>
        </c:scaling>
        <c:axPos val="b"/>
        <c:majorGridlines/>
        <c:numFmt formatCode="General" sourceLinked="1"/>
        <c:tickLblPos val="nextTo"/>
        <c:crossAx val="4633664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ТПП</c:v>
                </c:pt>
              </c:strCache>
            </c:strRef>
          </c:tx>
          <c:dLbls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showVal val="1"/>
          </c:dLbls>
          <c:cat>
            <c:strRef>
              <c:f>'Лист1'!$A$2:$A$14</c:f>
              <c:strCache>
                <c:ptCount val="13"/>
                <c:pt idx="0">
                  <c:v>История</c:v>
                </c:pt>
                <c:pt idx="1">
                  <c:v>Математика</c:v>
                </c:pt>
                <c:pt idx="2">
                  <c:v>Информатика</c:v>
                </c:pt>
                <c:pt idx="3">
                  <c:v>Русский язык</c:v>
                </c:pt>
                <c:pt idx="4">
                  <c:v>Органическая химия</c:v>
                </c:pt>
                <c:pt idx="5">
                  <c:v>Физика</c:v>
                </c:pt>
                <c:pt idx="6">
                  <c:v>Инженерная графика</c:v>
                </c:pt>
                <c:pt idx="7">
                  <c:v>Электротехника и электроника</c:v>
                </c:pt>
                <c:pt idx="8">
                  <c:v>Правоведение</c:v>
                </c:pt>
                <c:pt idx="9">
                  <c:v>БЖД</c:v>
                </c:pt>
                <c:pt idx="10">
                  <c:v>Прикладная механика</c:v>
                </c:pt>
                <c:pt idx="11">
                  <c:v>Общая и неорганическая химия</c:v>
                </c:pt>
                <c:pt idx="12">
                  <c:v>Английский язык</c:v>
                </c:pt>
              </c:strCache>
            </c:strRef>
          </c:cat>
          <c:val>
            <c:numRef>
              <c:f>'Лист1'!$B$2:$B$14</c:f>
              <c:numCache>
                <c:formatCode>General</c:formatCode>
                <c:ptCount val="13"/>
                <c:pt idx="0">
                  <c:v>70</c:v>
                </c:pt>
                <c:pt idx="1">
                  <c:v>79</c:v>
                </c:pt>
                <c:pt idx="2">
                  <c:v>61</c:v>
                </c:pt>
                <c:pt idx="3">
                  <c:v>71</c:v>
                </c:pt>
                <c:pt idx="4">
                  <c:v>78</c:v>
                </c:pt>
                <c:pt idx="5">
                  <c:v>69</c:v>
                </c:pt>
                <c:pt idx="6">
                  <c:v>82</c:v>
                </c:pt>
                <c:pt idx="7">
                  <c:v>66</c:v>
                </c:pt>
                <c:pt idx="8">
                  <c:v>77</c:v>
                </c:pt>
                <c:pt idx="9">
                  <c:v>91</c:v>
                </c:pt>
                <c:pt idx="10">
                  <c:v>96</c:v>
                </c:pt>
                <c:pt idx="11">
                  <c:v>66</c:v>
                </c:pt>
                <c:pt idx="12">
                  <c:v>77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ХТОВ</c:v>
                </c:pt>
              </c:strCache>
            </c:strRef>
          </c:tx>
          <c:dLbls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showVal val="1"/>
          </c:dLbls>
          <c:cat>
            <c:strRef>
              <c:f>'Лист1'!$A$2:$A$14</c:f>
              <c:strCache>
                <c:ptCount val="13"/>
                <c:pt idx="0">
                  <c:v>История</c:v>
                </c:pt>
                <c:pt idx="1">
                  <c:v>Математика</c:v>
                </c:pt>
                <c:pt idx="2">
                  <c:v>Информатика</c:v>
                </c:pt>
                <c:pt idx="3">
                  <c:v>Русский язык</c:v>
                </c:pt>
                <c:pt idx="4">
                  <c:v>Органическая химия</c:v>
                </c:pt>
                <c:pt idx="5">
                  <c:v>Физика</c:v>
                </c:pt>
                <c:pt idx="6">
                  <c:v>Инженерная графика</c:v>
                </c:pt>
                <c:pt idx="7">
                  <c:v>Электротехника и электроника</c:v>
                </c:pt>
                <c:pt idx="8">
                  <c:v>Правоведение</c:v>
                </c:pt>
                <c:pt idx="9">
                  <c:v>БЖД</c:v>
                </c:pt>
                <c:pt idx="10">
                  <c:v>Прикладная механика</c:v>
                </c:pt>
                <c:pt idx="11">
                  <c:v>Общая и неорганическая химия</c:v>
                </c:pt>
                <c:pt idx="12">
                  <c:v>Английский язык</c:v>
                </c:pt>
              </c:strCache>
            </c:strRef>
          </c:cat>
          <c:val>
            <c:numRef>
              <c:f>'Лист1'!$C$2:$C$14</c:f>
              <c:numCache>
                <c:formatCode>General</c:formatCode>
                <c:ptCount val="13"/>
                <c:pt idx="0">
                  <c:v>66</c:v>
                </c:pt>
                <c:pt idx="1">
                  <c:v>81</c:v>
                </c:pt>
                <c:pt idx="2">
                  <c:v>60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89</c:v>
                </c:pt>
                <c:pt idx="7">
                  <c:v>51</c:v>
                </c:pt>
                <c:pt idx="8">
                  <c:v>83</c:v>
                </c:pt>
                <c:pt idx="9">
                  <c:v>93</c:v>
                </c:pt>
                <c:pt idx="10">
                  <c:v>100</c:v>
                </c:pt>
                <c:pt idx="11">
                  <c:v>74</c:v>
                </c:pt>
                <c:pt idx="12">
                  <c:v>81</c:v>
                </c:pt>
              </c:numCache>
            </c:numRef>
          </c:val>
        </c:ser>
        <c:ser>
          <c:idx val="2"/>
          <c:order val="2"/>
          <c:tx>
            <c:strRef>
              <c:f>'Лист1'!$D$1</c:f>
              <c:strCache>
                <c:ptCount val="1"/>
                <c:pt idx="0">
                  <c:v>ППРС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showVal val="1"/>
          </c:dLbls>
          <c:cat>
            <c:strRef>
              <c:f>'Лист1'!$A$2:$A$14</c:f>
              <c:strCache>
                <c:ptCount val="13"/>
                <c:pt idx="0">
                  <c:v>История</c:v>
                </c:pt>
                <c:pt idx="1">
                  <c:v>Математика</c:v>
                </c:pt>
                <c:pt idx="2">
                  <c:v>Информатика</c:v>
                </c:pt>
                <c:pt idx="3">
                  <c:v>Русский язык</c:v>
                </c:pt>
                <c:pt idx="4">
                  <c:v>Органическая химия</c:v>
                </c:pt>
                <c:pt idx="5">
                  <c:v>Физика</c:v>
                </c:pt>
                <c:pt idx="6">
                  <c:v>Инженерная графика</c:v>
                </c:pt>
                <c:pt idx="7">
                  <c:v>Электротехника и электроника</c:v>
                </c:pt>
                <c:pt idx="8">
                  <c:v>Правоведение</c:v>
                </c:pt>
                <c:pt idx="9">
                  <c:v>БЖД</c:v>
                </c:pt>
                <c:pt idx="10">
                  <c:v>Прикладная механика</c:v>
                </c:pt>
                <c:pt idx="11">
                  <c:v>Общая и неорганическая химия</c:v>
                </c:pt>
                <c:pt idx="12">
                  <c:v>Английский язык</c:v>
                </c:pt>
              </c:strCache>
            </c:strRef>
          </c:cat>
          <c:val>
            <c:numRef>
              <c:f>'Лист1'!$D$2:$D$14</c:f>
              <c:numCache>
                <c:formatCode>General</c:formatCode>
                <c:ptCount val="13"/>
                <c:pt idx="0">
                  <c:v>49</c:v>
                </c:pt>
                <c:pt idx="1">
                  <c:v>88</c:v>
                </c:pt>
                <c:pt idx="2">
                  <c:v>51</c:v>
                </c:pt>
                <c:pt idx="3">
                  <c:v>66</c:v>
                </c:pt>
                <c:pt idx="5">
                  <c:v>82</c:v>
                </c:pt>
                <c:pt idx="7">
                  <c:v>58</c:v>
                </c:pt>
                <c:pt idx="10">
                  <c:v>87</c:v>
                </c:pt>
                <c:pt idx="11">
                  <c:v>83</c:v>
                </c:pt>
                <c:pt idx="12">
                  <c:v>85</c:v>
                </c:pt>
              </c:numCache>
            </c:numRef>
          </c:val>
        </c:ser>
        <c:axId val="46377600"/>
        <c:axId val="46387584"/>
      </c:barChart>
      <c:catAx>
        <c:axId val="463776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46387584"/>
        <c:crosses val="autoZero"/>
        <c:auto val="1"/>
        <c:lblAlgn val="ctr"/>
        <c:lblOffset val="100"/>
      </c:catAx>
      <c:valAx>
        <c:axId val="46387584"/>
        <c:scaling>
          <c:orientation val="minMax"/>
        </c:scaling>
        <c:axPos val="l"/>
        <c:majorGridlines/>
        <c:numFmt formatCode="General" sourceLinked="1"/>
        <c:tickLblPos val="nextTo"/>
        <c:crossAx val="4637760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ТПП</c:v>
                </c:pt>
              </c:strCache>
            </c:strRef>
          </c:tx>
          <c:dLbls>
            <c:showVal val="1"/>
          </c:dLbls>
          <c:cat>
            <c:strRef>
              <c:f>'Лист1'!$A$2:$A$11</c:f>
              <c:strCache>
                <c:ptCount val="10"/>
                <c:pt idx="0">
                  <c:v>История</c:v>
                </c:pt>
                <c:pt idx="1">
                  <c:v>Математика</c:v>
                </c:pt>
                <c:pt idx="2">
                  <c:v>Философия</c:v>
                </c:pt>
                <c:pt idx="3">
                  <c:v>Органическая химия</c:v>
                </c:pt>
                <c:pt idx="4">
                  <c:v>Физика</c:v>
                </c:pt>
                <c:pt idx="5">
                  <c:v>Инженерная графика</c:v>
                </c:pt>
                <c:pt idx="6">
                  <c:v>Электротехника и электроника</c:v>
                </c:pt>
                <c:pt idx="7">
                  <c:v>Правоведение</c:v>
                </c:pt>
                <c:pt idx="8">
                  <c:v>БЖД</c:v>
                </c:pt>
                <c:pt idx="9">
                  <c:v>Общая и неорганическая химия</c:v>
                </c:pt>
              </c:strCache>
            </c:strRef>
          </c:cat>
          <c:val>
            <c:numRef>
              <c:f>'Лист1'!$B$2:$B$11</c:f>
              <c:numCache>
                <c:formatCode>General</c:formatCode>
                <c:ptCount val="10"/>
                <c:pt idx="0">
                  <c:v>83</c:v>
                </c:pt>
                <c:pt idx="1">
                  <c:v>76</c:v>
                </c:pt>
                <c:pt idx="2">
                  <c:v>57</c:v>
                </c:pt>
                <c:pt idx="3">
                  <c:v>71</c:v>
                </c:pt>
                <c:pt idx="4">
                  <c:v>83</c:v>
                </c:pt>
                <c:pt idx="5">
                  <c:v>86</c:v>
                </c:pt>
                <c:pt idx="6">
                  <c:v>66</c:v>
                </c:pt>
                <c:pt idx="7">
                  <c:v>76</c:v>
                </c:pt>
                <c:pt idx="8">
                  <c:v>93</c:v>
                </c:pt>
                <c:pt idx="9">
                  <c:v>79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ХТОВ</c:v>
                </c:pt>
              </c:strCache>
            </c:strRef>
          </c:tx>
          <c:dLbls>
            <c:showVal val="1"/>
          </c:dLbls>
          <c:cat>
            <c:strRef>
              <c:f>'Лист1'!$A$2:$A$11</c:f>
              <c:strCache>
                <c:ptCount val="10"/>
                <c:pt idx="0">
                  <c:v>История</c:v>
                </c:pt>
                <c:pt idx="1">
                  <c:v>Математика</c:v>
                </c:pt>
                <c:pt idx="2">
                  <c:v>Философия</c:v>
                </c:pt>
                <c:pt idx="3">
                  <c:v>Органическая химия</c:v>
                </c:pt>
                <c:pt idx="4">
                  <c:v>Физика</c:v>
                </c:pt>
                <c:pt idx="5">
                  <c:v>Инженерная графика</c:v>
                </c:pt>
                <c:pt idx="6">
                  <c:v>Электротехника и электроника</c:v>
                </c:pt>
                <c:pt idx="7">
                  <c:v>Правоведение</c:v>
                </c:pt>
                <c:pt idx="8">
                  <c:v>БЖД</c:v>
                </c:pt>
                <c:pt idx="9">
                  <c:v>Общая и неорганическая химия</c:v>
                </c:pt>
              </c:strCache>
            </c:strRef>
          </c:cat>
          <c:val>
            <c:numRef>
              <c:f>'Лист1'!$C$2:$C$11</c:f>
              <c:numCache>
                <c:formatCode>General</c:formatCode>
                <c:ptCount val="10"/>
                <c:pt idx="0">
                  <c:v>68</c:v>
                </c:pt>
                <c:pt idx="1">
                  <c:v>86</c:v>
                </c:pt>
                <c:pt idx="2">
                  <c:v>81</c:v>
                </c:pt>
                <c:pt idx="3">
                  <c:v>84</c:v>
                </c:pt>
                <c:pt idx="4">
                  <c:v>86</c:v>
                </c:pt>
                <c:pt idx="5">
                  <c:v>96</c:v>
                </c:pt>
                <c:pt idx="6">
                  <c:v>71</c:v>
                </c:pt>
                <c:pt idx="7">
                  <c:v>80</c:v>
                </c:pt>
                <c:pt idx="8">
                  <c:v>84</c:v>
                </c:pt>
                <c:pt idx="9">
                  <c:v>94</c:v>
                </c:pt>
              </c:numCache>
            </c:numRef>
          </c:val>
        </c:ser>
        <c:axId val="46573056"/>
        <c:axId val="46574592"/>
      </c:barChart>
      <c:catAx>
        <c:axId val="465730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>
                <a:effectLst/>
              </a:defRPr>
            </a:pPr>
            <a:endParaRPr lang="ru-RU"/>
          </a:p>
        </c:txPr>
        <c:crossAx val="46574592"/>
        <c:crosses val="autoZero"/>
        <c:auto val="1"/>
        <c:lblAlgn val="ctr"/>
        <c:lblOffset val="100"/>
        <c:tickLblSkip val="1"/>
      </c:catAx>
      <c:valAx>
        <c:axId val="46574592"/>
        <c:scaling>
          <c:orientation val="minMax"/>
        </c:scaling>
        <c:axPos val="l"/>
        <c:majorGridlines/>
        <c:numFmt formatCode="General" sourceLinked="1"/>
        <c:tickLblPos val="nextTo"/>
        <c:crossAx val="4657305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453391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КАЧЕСТВА ЗНАНИЙ СТУДЕНТОВ ИНСТИТУТА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effectLst/>
                <a:latin typeface="Times New Roman" pitchFamily="18" charset="0"/>
                <a:cs typeface="Times New Roman" pitchFamily="18" charset="0"/>
              </a:rPr>
              <a:t>12.03.2018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543956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543956" cy="5234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управления и автоматизации,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57256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управления и автоматизации,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543956" cy="5234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управления и автоматизации,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управления и автоматизации,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54395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экономики и управления,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29666" cy="5240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экономики и управления,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54395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экономики и управления,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54395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математике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642910" y="1071546"/>
          <a:ext cx="835824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непрерывного образования,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СПО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472518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отделение), %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142984"/>
          <a:ext cx="821537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(заочное отделение), %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472518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Выборочная совокупность  -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215 студентов очного и очно-заочного отделения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Оценка качества организации образовательного процесса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71472" y="2000240"/>
          <a:ext cx="828680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Оценка студентами качества организации образовательного процесса в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2016/2017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2017/2018 </a:t>
            </a:r>
            <a:r>
              <a:rPr lang="ru-RU" sz="24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543956" cy="5857916"/>
          </a:xfrm>
        </p:spPr>
        <p:txBody>
          <a:bodyPr>
            <a:noAutofit/>
          </a:bodyPr>
          <a:lstStyle/>
          <a:p>
            <a:pPr marL="85725" indent="457200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Желательно чтобы буфет в институте открывался с первой пары 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Побольше семинаров и научно-исследовательских конференций (как «Фестиваль науки») 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Осовременить обучение 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Все хорошо, ничего менять не надо. 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Побольше индивидуальных занятий, чтобы проверять знания на практике 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Давать информацию по темам, которые пригодятся по специальности 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7.Установите WIFI  в институте, думаю большая часть студентов это поддержат. 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Более доступно излагать материал, устраивать экскурсии и практику 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Сделать расписание более понятным и удобным 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10. Желательно расписание без "окон" 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11. Больше практических занятий, доступное объяснение домашних заданий.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Пожелания студентов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186766" cy="5143536"/>
          </a:xfrm>
        </p:spPr>
        <p:txBody>
          <a:bodyPr>
            <a:normAutofit/>
          </a:bodyPr>
          <a:lstStyle/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	Принять информацию о качестве знаний студентов к сведению с последующим обсуждением на заседаниях кафедр.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Продолжить участие в федеральном интернет - экзамене в сфере профессионального образования.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	Проводить диагностическое интернет - тестирование студентов 1 курса.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Проект решения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физике (школьный курс), %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химии (школьный курс), %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информатике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русскому языку (школьный курс), %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истории (школьный курс), %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472518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английскому языку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54395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1971</TotalTime>
  <Words>259</Words>
  <Application>Microsoft Office PowerPoint</Application>
  <PresentationFormat>Экран (4:3)</PresentationFormat>
  <Paragraphs>54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Открытая</vt:lpstr>
      <vt:lpstr>АНАЛИЗ КАЧЕСТВА ЗНАНИЙ СТУДЕНТОВ ИНСТИТУТА     12.03.2018</vt:lpstr>
      <vt:lpstr>Диагностика знаний студентов 1 курса  по математике (школьный курс), %</vt:lpstr>
      <vt:lpstr>Диагностика знаний студентов 1 курса  по физике (школьный курс), %</vt:lpstr>
      <vt:lpstr>Диагностика знаний студентов 1 курса  по химии (школьный курс), %</vt:lpstr>
      <vt:lpstr>Диагностика знаний студентов 1 курса  по информатике (школьный курс), %</vt:lpstr>
      <vt:lpstr>Диагностика знаний студентов 1 курса  по русскому языку (школьный курс), %</vt:lpstr>
      <vt:lpstr>Диагностика знаний студентов 1 курса  по истории (школьный курс), %</vt:lpstr>
      <vt:lpstr>Диагностика знаний студентов 1 курса  по английскому языку (школьный курс), %</vt:lpstr>
      <vt:lpstr>Результаты контроля знаний студентов  технологического факультета, % (очное отделение)</vt:lpstr>
      <vt:lpstr>Результаты контроля знаний студентов  технологического факультета, % (очно-заочное отделение)</vt:lpstr>
      <vt:lpstr>Результаты контроля знаний студентов  механического факультета, % (очное отделение)</vt:lpstr>
      <vt:lpstr>Результаты контроля знаний студентов  механического факультета, % (очно-заочное отделение)</vt:lpstr>
      <vt:lpstr>Результаты контроля знаний студентов  факультета управления и автоматизации, % (очное отделение)</vt:lpstr>
      <vt:lpstr>Результаты контроля знаний студентов  факультета управления и автоматизации, % (очное отделение)</vt:lpstr>
      <vt:lpstr>Результаты контроля знаний студентов  факультета управления и автоматизации, % (очное отделение)</vt:lpstr>
      <vt:lpstr>Результаты контроля знаний студентов  факультета управления и автоматизации, % (очно-заочное отделение)</vt:lpstr>
      <vt:lpstr>Результаты контроля знаний студентов  факультета экономики и управления, % (очное отделение)</vt:lpstr>
      <vt:lpstr>Результаты контроля знаний студентов  факультета экономики и управления, % (очное отделение)</vt:lpstr>
      <vt:lpstr>Результаты контроля знаний студентов  факультета экономики и управления, % (очное отделение)</vt:lpstr>
      <vt:lpstr>Результаты контроля знаний студентов  факультета непрерывного образования, % СПО</vt:lpstr>
      <vt:lpstr>Итоги зимней основной экзаменационной сессии  (очное отделение), %</vt:lpstr>
      <vt:lpstr>Итоги зимней основной экзаменационной сессии  (очно-заочное отделение), %</vt:lpstr>
      <vt:lpstr>Итоги зимней основной экзаменационной сессии  (заочное отделение), %</vt:lpstr>
      <vt:lpstr>Оценка качества организации образовательного процесса</vt:lpstr>
      <vt:lpstr>Оценка студентами качества организации образовательного процесса в 2016/2017 уч.г. и 2017/2018 уч.г.</vt:lpstr>
      <vt:lpstr>Пожелания студентов</vt:lpstr>
      <vt:lpstr>Проект решения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ОБРАЗОВАНИЯ</dc:title>
  <dc:creator>НХТИ</dc:creator>
  <cp:lastModifiedBy>НХТИ</cp:lastModifiedBy>
  <cp:revision>277</cp:revision>
  <dcterms:created xsi:type="dcterms:W3CDTF">2013-02-20T11:27:36Z</dcterms:created>
  <dcterms:modified xsi:type="dcterms:W3CDTF">2018-03-12T05:18:56Z</dcterms:modified>
</cp:coreProperties>
</file>