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85" r:id="rId5"/>
    <p:sldId id="291" r:id="rId6"/>
    <p:sldId id="279" r:id="rId7"/>
    <p:sldId id="305" r:id="rId8"/>
    <p:sldId id="281" r:id="rId9"/>
    <p:sldId id="293" r:id="rId10"/>
    <p:sldId id="294" r:id="rId11"/>
    <p:sldId id="295" r:id="rId12"/>
    <p:sldId id="296" r:id="rId13"/>
    <p:sldId id="297" r:id="rId14"/>
    <p:sldId id="300" r:id="rId15"/>
    <p:sldId id="301" r:id="rId16"/>
    <p:sldId id="288" r:id="rId17"/>
    <p:sldId id="289" r:id="rId18"/>
    <p:sldId id="290" r:id="rId19"/>
    <p:sldId id="275" r:id="rId20"/>
    <p:sldId id="284" r:id="rId21"/>
    <p:sldId id="292" r:id="rId22"/>
    <p:sldId id="28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7" autoAdjust="0"/>
  </p:normalViewPr>
  <p:slideViewPr>
    <p:cSldViewPr>
      <p:cViewPr varScale="1">
        <p:scale>
          <a:sx n="72" d="100"/>
          <a:sy n="72" d="100"/>
        </p:scale>
        <p:origin x="-27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ИВТ</c:v>
                </c:pt>
                <c:pt idx="1">
                  <c:v>ЭС</c:v>
                </c:pt>
                <c:pt idx="2">
                  <c:v>ЭУ</c:v>
                </c:pt>
                <c:pt idx="3">
                  <c:v>ППРС</c:v>
                </c:pt>
                <c:pt idx="4">
                  <c:v>ХТОВ</c:v>
                </c:pt>
                <c:pt idx="5">
                  <c:v>МАХП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52</c:v>
                </c:pt>
                <c:pt idx="3">
                  <c:v>60</c:v>
                </c:pt>
                <c:pt idx="4">
                  <c:v>67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ИВТ</c:v>
                </c:pt>
                <c:pt idx="1">
                  <c:v>ЭС</c:v>
                </c:pt>
                <c:pt idx="2">
                  <c:v>ЭУ</c:v>
                </c:pt>
                <c:pt idx="3">
                  <c:v>ППРС</c:v>
                </c:pt>
                <c:pt idx="4">
                  <c:v>ХТОВ</c:v>
                </c:pt>
                <c:pt idx="5">
                  <c:v>МАХП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74</c:v>
                </c:pt>
                <c:pt idx="1">
                  <c:v>100</c:v>
                </c:pt>
                <c:pt idx="2">
                  <c:v>81</c:v>
                </c:pt>
                <c:pt idx="3">
                  <c:v>70</c:v>
                </c:pt>
                <c:pt idx="4">
                  <c:v>76</c:v>
                </c:pt>
                <c:pt idx="5">
                  <c:v>70</c:v>
                </c:pt>
              </c:numCache>
            </c:numRef>
          </c:val>
        </c:ser>
        <c:axId val="78931840"/>
        <c:axId val="78933376"/>
      </c:barChart>
      <c:catAx>
        <c:axId val="78931840"/>
        <c:scaling>
          <c:orientation val="minMax"/>
        </c:scaling>
        <c:axPos val="l"/>
        <c:tickLblPos val="nextTo"/>
        <c:crossAx val="78933376"/>
        <c:crosses val="autoZero"/>
        <c:auto val="1"/>
        <c:lblAlgn val="ctr"/>
        <c:lblOffset val="100"/>
      </c:catAx>
      <c:valAx>
        <c:axId val="78933376"/>
        <c:scaling>
          <c:orientation val="minMax"/>
        </c:scaling>
        <c:axPos val="b"/>
        <c:majorGridlines/>
        <c:numFmt formatCode="General" sourceLinked="1"/>
        <c:tickLblPos val="nextTo"/>
        <c:crossAx val="7893184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Социология</c:v>
                </c:pt>
                <c:pt idx="1">
                  <c:v>Математика</c:v>
                </c:pt>
                <c:pt idx="2">
                  <c:v>Экология</c:v>
                </c:pt>
                <c:pt idx="3">
                  <c:v>История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73</c:v>
                </c:pt>
                <c:pt idx="2">
                  <c:v>84</c:v>
                </c:pt>
                <c:pt idx="3">
                  <c:v>77</c:v>
                </c:pt>
              </c:numCache>
            </c:numRef>
          </c:val>
        </c:ser>
        <c:axId val="80218368"/>
        <c:axId val="80220160"/>
      </c:barChart>
      <c:catAx>
        <c:axId val="802183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80220160"/>
        <c:crosses val="autoZero"/>
        <c:auto val="1"/>
        <c:lblAlgn val="ctr"/>
        <c:lblOffset val="100"/>
      </c:catAx>
      <c:valAx>
        <c:axId val="80220160"/>
        <c:scaling>
          <c:orientation val="minMax"/>
        </c:scaling>
        <c:axPos val="l"/>
        <c:majorGridlines/>
        <c:numFmt formatCode="General" sourceLinked="1"/>
        <c:tickLblPos val="nextTo"/>
        <c:crossAx val="802183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Философия</c:v>
                </c:pt>
                <c:pt idx="2">
                  <c:v>Информатика</c:v>
                </c:pt>
                <c:pt idx="3">
                  <c:v>Электротехника и электроника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</c:v>
                </c:pt>
                <c:pt idx="1">
                  <c:v>61</c:v>
                </c:pt>
                <c:pt idx="2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ТФНТ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Философия</c:v>
                </c:pt>
                <c:pt idx="2">
                  <c:v>Информатика</c:v>
                </c:pt>
                <c:pt idx="3">
                  <c:v>Электротехника и электроника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83</c:v>
                </c:pt>
                <c:pt idx="1">
                  <c:v>82</c:v>
                </c:pt>
                <c:pt idx="2">
                  <c:v>60</c:v>
                </c:pt>
                <c:pt idx="3">
                  <c:v>80</c:v>
                </c:pt>
              </c:numCache>
            </c:numRef>
          </c:val>
        </c:ser>
        <c:axId val="80266368"/>
        <c:axId val="80267904"/>
      </c:barChart>
      <c:catAx>
        <c:axId val="802663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0267904"/>
        <c:crosses val="autoZero"/>
        <c:auto val="1"/>
        <c:lblAlgn val="ctr"/>
        <c:lblOffset val="100"/>
      </c:catAx>
      <c:valAx>
        <c:axId val="80267904"/>
        <c:scaling>
          <c:orientation val="minMax"/>
        </c:scaling>
        <c:axPos val="l"/>
        <c:majorGridlines/>
        <c:numFmt formatCode="General" sourceLinked="1"/>
        <c:tickLblPos val="nextTo"/>
        <c:crossAx val="802663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ИВТ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Программирование и алгоритмизация </c:v>
                </c:pt>
                <c:pt idx="5">
                  <c:v>Электрические машины</c:v>
                </c:pt>
                <c:pt idx="6">
                  <c:v>ТОЭ</c:v>
                </c:pt>
                <c:pt idx="7">
                  <c:v>Экология</c:v>
                </c:pt>
                <c:pt idx="8">
                  <c:v>Электротехника и электроника</c:v>
                </c:pt>
                <c:pt idx="9">
                  <c:v>Физика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81</c:v>
                </c:pt>
                <c:pt idx="1">
                  <c:v>77</c:v>
                </c:pt>
                <c:pt idx="2">
                  <c:v>81</c:v>
                </c:pt>
                <c:pt idx="3">
                  <c:v>78</c:v>
                </c:pt>
                <c:pt idx="4">
                  <c:v>27</c:v>
                </c:pt>
                <c:pt idx="9">
                  <c:v>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ЭС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Программирование и алгоритмизация </c:v>
                </c:pt>
                <c:pt idx="5">
                  <c:v>Электрические машины</c:v>
                </c:pt>
                <c:pt idx="6">
                  <c:v>ТОЭ</c:v>
                </c:pt>
                <c:pt idx="7">
                  <c:v>Экология</c:v>
                </c:pt>
                <c:pt idx="8">
                  <c:v>Электротехника и электроника</c:v>
                </c:pt>
                <c:pt idx="9">
                  <c:v>Физика 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93</c:v>
                </c:pt>
                <c:pt idx="3">
                  <c:v>67</c:v>
                </c:pt>
                <c:pt idx="5">
                  <c:v>76</c:v>
                </c:pt>
                <c:pt idx="6">
                  <c:v>67</c:v>
                </c:pt>
                <c:pt idx="7">
                  <c:v>92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УТС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Программирование и алгоритмизация </c:v>
                </c:pt>
                <c:pt idx="5">
                  <c:v>Электрические машины</c:v>
                </c:pt>
                <c:pt idx="6">
                  <c:v>ТОЭ</c:v>
                </c:pt>
                <c:pt idx="7">
                  <c:v>Экология</c:v>
                </c:pt>
                <c:pt idx="8">
                  <c:v>Электротехника и электроника</c:v>
                </c:pt>
                <c:pt idx="9">
                  <c:v>Физика 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60</c:v>
                </c:pt>
                <c:pt idx="2">
                  <c:v>68</c:v>
                </c:pt>
                <c:pt idx="7">
                  <c:v>81</c:v>
                </c:pt>
                <c:pt idx="8">
                  <c:v>70</c:v>
                </c:pt>
              </c:numCache>
            </c:numRef>
          </c:val>
        </c:ser>
        <c:axId val="80299136"/>
        <c:axId val="80300672"/>
      </c:barChart>
      <c:catAx>
        <c:axId val="80299136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80300672"/>
        <c:crosses val="autoZero"/>
        <c:auto val="1"/>
        <c:lblAlgn val="ctr"/>
        <c:lblOffset val="100"/>
      </c:catAx>
      <c:valAx>
        <c:axId val="80300672"/>
        <c:scaling>
          <c:orientation val="minMax"/>
        </c:scaling>
        <c:axPos val="l"/>
        <c:majorGridlines/>
        <c:numFmt formatCode="General" sourceLinked="1"/>
        <c:tickLblPos val="nextTo"/>
        <c:crossAx val="802991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АТПП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Математика</c:v>
                </c:pt>
                <c:pt idx="2">
                  <c:v>Электротехника и электроника</c:v>
                </c:pt>
                <c:pt idx="3">
                  <c:v>Политология</c:v>
                </c:pt>
                <c:pt idx="4">
                  <c:v>Программирование и алгоритмизация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75</c:v>
                </c:pt>
                <c:pt idx="2">
                  <c:v>47</c:v>
                </c:pt>
                <c:pt idx="3">
                  <c:v>62</c:v>
                </c:pt>
                <c:pt idx="4">
                  <c:v>81</c:v>
                </c:pt>
              </c:numCache>
            </c:numRef>
          </c:val>
        </c:ser>
        <c:axId val="80706176"/>
        <c:axId val="80716160"/>
      </c:barChart>
      <c:catAx>
        <c:axId val="807061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0716160"/>
        <c:crosses val="autoZero"/>
        <c:auto val="1"/>
        <c:lblAlgn val="ctr"/>
        <c:lblOffset val="100"/>
      </c:catAx>
      <c:valAx>
        <c:axId val="80716160"/>
        <c:scaling>
          <c:orientation val="minMax"/>
        </c:scaling>
        <c:axPos val="l"/>
        <c:majorGridlines/>
        <c:numFmt formatCode="General" sourceLinked="1"/>
        <c:tickLblPos val="nextTo"/>
        <c:crossAx val="8070617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Философия</c:v>
                </c:pt>
                <c:pt idx="1">
                  <c:v>Стратегический менеджмент</c:v>
                </c:pt>
                <c:pt idx="2">
                  <c:v>Менеджмент</c:v>
                </c:pt>
                <c:pt idx="3">
                  <c:v>Экономика организаций</c:v>
                </c:pt>
                <c:pt idx="4">
                  <c:v>Мировая экономика</c:v>
                </c:pt>
                <c:pt idx="5">
                  <c:v>История</c:v>
                </c:pt>
                <c:pt idx="6">
                  <c:v>Маркетинг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77</c:v>
                </c:pt>
                <c:pt idx="1">
                  <c:v>78</c:v>
                </c:pt>
                <c:pt idx="2">
                  <c:v>84</c:v>
                </c:pt>
                <c:pt idx="3">
                  <c:v>88</c:v>
                </c:pt>
                <c:pt idx="4">
                  <c:v>80</c:v>
                </c:pt>
                <c:pt idx="5">
                  <c:v>86</c:v>
                </c:pt>
                <c:pt idx="6">
                  <c:v>89</c:v>
                </c:pt>
              </c:numCache>
            </c:numRef>
          </c:val>
        </c:ser>
        <c:axId val="80728448"/>
        <c:axId val="80729984"/>
      </c:barChart>
      <c:catAx>
        <c:axId val="80728448"/>
        <c:scaling>
          <c:orientation val="minMax"/>
        </c:scaling>
        <c:axPos val="b"/>
        <c:numFmt formatCode="General" sourceLinked="1"/>
        <c:tickLblPos val="nextTo"/>
        <c:crossAx val="80729984"/>
        <c:crosses val="autoZero"/>
        <c:auto val="1"/>
        <c:lblAlgn val="ctr"/>
        <c:lblOffset val="100"/>
      </c:catAx>
      <c:valAx>
        <c:axId val="80729984"/>
        <c:scaling>
          <c:orientation val="minMax"/>
        </c:scaling>
        <c:axPos val="l"/>
        <c:majorGridlines/>
        <c:numFmt formatCode="General" sourceLinked="1"/>
        <c:tickLblPos val="nextTo"/>
        <c:crossAx val="8072844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4</a:t>
                    </a:r>
                    <a:r>
                      <a:rPr lang="ru-RU" sz="1600" smtClean="0"/>
                      <a:t>5</a:t>
                    </a:r>
                    <a:endParaRPr lang="en-US" sz="160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5</a:t>
                    </a:r>
                    <a:r>
                      <a:rPr lang="ru-RU" sz="1600" smtClean="0"/>
                      <a:t>5</a:t>
                    </a:r>
                    <a:endParaRPr lang="en-US" sz="16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43</c:v>
                </c:pt>
                <c:pt idx="1">
                  <c:v>11</c:v>
                </c:pt>
                <c:pt idx="2">
                  <c:v>30</c:v>
                </c:pt>
                <c:pt idx="3">
                  <c:v>16</c:v>
                </c:pt>
                <c:pt idx="4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36</c:v>
                </c:pt>
                <c:pt idx="1">
                  <c:v>11</c:v>
                </c:pt>
                <c:pt idx="2">
                  <c:v>33</c:v>
                </c:pt>
                <c:pt idx="3">
                  <c:v>21</c:v>
                </c:pt>
                <c:pt idx="4">
                  <c:v>64</c:v>
                </c:pt>
              </c:numCache>
            </c:numRef>
          </c:val>
        </c:ser>
        <c:axId val="80395264"/>
        <c:axId val="80409344"/>
      </c:barChart>
      <c:catAx>
        <c:axId val="80395264"/>
        <c:scaling>
          <c:orientation val="minMax"/>
        </c:scaling>
        <c:axPos val="b"/>
        <c:tickLblPos val="nextTo"/>
        <c:crossAx val="80409344"/>
        <c:crosses val="autoZero"/>
        <c:auto val="1"/>
        <c:lblAlgn val="ctr"/>
        <c:lblOffset val="100"/>
      </c:catAx>
      <c:valAx>
        <c:axId val="80409344"/>
        <c:scaling>
          <c:orientation val="minMax"/>
        </c:scaling>
        <c:axPos val="l"/>
        <c:majorGridlines/>
        <c:numFmt formatCode="General" sourceLinked="1"/>
        <c:tickLblPos val="nextTo"/>
        <c:crossAx val="80395264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ru-RU"/>
          </a:p>
        </c:txPr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2017/18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</c:v>
                </c:pt>
                <c:pt idx="1">
                  <c:v>14</c:v>
                </c:pt>
                <c:pt idx="2">
                  <c:v>14</c:v>
                </c:pt>
                <c:pt idx="3">
                  <c:v>2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61</c:v>
                </c:pt>
                <c:pt idx="1">
                  <c:v>24</c:v>
                </c:pt>
                <c:pt idx="2">
                  <c:v>12</c:v>
                </c:pt>
                <c:pt idx="3">
                  <c:v>3</c:v>
                </c:pt>
                <c:pt idx="4">
                  <c:v>39</c:v>
                </c:pt>
              </c:numCache>
            </c:numRef>
          </c:val>
        </c:ser>
        <c:axId val="80804480"/>
        <c:axId val="80818560"/>
      </c:barChart>
      <c:catAx>
        <c:axId val="80804480"/>
        <c:scaling>
          <c:orientation val="minMax"/>
        </c:scaling>
        <c:axPos val="b"/>
        <c:tickLblPos val="nextTo"/>
        <c:crossAx val="80818560"/>
        <c:crosses val="autoZero"/>
        <c:auto val="1"/>
        <c:lblAlgn val="ctr"/>
        <c:lblOffset val="100"/>
      </c:catAx>
      <c:valAx>
        <c:axId val="80818560"/>
        <c:scaling>
          <c:orientation val="minMax"/>
        </c:scaling>
        <c:axPos val="l"/>
        <c:majorGridlines/>
        <c:numFmt formatCode="General" sourceLinked="1"/>
        <c:tickLblPos val="nextTo"/>
        <c:crossAx val="808044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2017/18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</c:v>
                </c:pt>
                <c:pt idx="1">
                  <c:v>27</c:v>
                </c:pt>
                <c:pt idx="2">
                  <c:v>18</c:v>
                </c:pt>
                <c:pt idx="3">
                  <c:v>4</c:v>
                </c:pt>
                <c:pt idx="4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45</c:v>
                </c:pt>
                <c:pt idx="1">
                  <c:v>38</c:v>
                </c:pt>
                <c:pt idx="2">
                  <c:v>15</c:v>
                </c:pt>
                <c:pt idx="3">
                  <c:v>3</c:v>
                </c:pt>
                <c:pt idx="4">
                  <c:v>55</c:v>
                </c:pt>
              </c:numCache>
            </c:numRef>
          </c:val>
        </c:ser>
        <c:axId val="80848384"/>
        <c:axId val="80849920"/>
      </c:barChart>
      <c:catAx>
        <c:axId val="80848384"/>
        <c:scaling>
          <c:orientation val="minMax"/>
        </c:scaling>
        <c:axPos val="b"/>
        <c:tickLblPos val="nextTo"/>
        <c:crossAx val="80849920"/>
        <c:crosses val="autoZero"/>
        <c:auto val="1"/>
        <c:lblAlgn val="ctr"/>
        <c:lblOffset val="100"/>
      </c:catAx>
      <c:valAx>
        <c:axId val="80849920"/>
        <c:scaling>
          <c:orientation val="minMax"/>
        </c:scaling>
        <c:axPos val="l"/>
        <c:majorGridlines/>
        <c:numFmt formatCode="General" sourceLinked="1"/>
        <c:tickLblPos val="nextTo"/>
        <c:crossAx val="808483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4.3933683512397143E-3"/>
                  <c:y val="2.7972184594710441E-2"/>
                </c:manualLayout>
              </c:layout>
              <c:showVal val="1"/>
            </c:dLbl>
            <c:dLbl>
              <c:idx val="1"/>
              <c:layout>
                <c:manualLayout>
                  <c:x val="-8.2417741547770717E-3"/>
                  <c:y val="-6.0896269384749045E-3"/>
                </c:manualLayout>
              </c:layout>
              <c:showVal val="1"/>
            </c:dLbl>
            <c:dLbl>
              <c:idx val="2"/>
              <c:layout>
                <c:manualLayout>
                  <c:x val="1.4518014656548095E-2"/>
                  <c:y val="-1.0805496751351798E-2"/>
                </c:manualLayout>
              </c:layout>
              <c:showVal val="1"/>
            </c:dLbl>
            <c:dLbl>
              <c:idx val="3"/>
              <c:layout>
                <c:manualLayout>
                  <c:x val="1.7153415718868515E-2"/>
                  <c:y val="-1.1168291463567091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21</c:v>
                </c:pt>
                <c:pt idx="2">
                  <c:v>46</c:v>
                </c:pt>
                <c:pt idx="3">
                  <c:v>20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удовлетворен(а)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3.6</c:v>
                </c:pt>
                <c:pt idx="1">
                  <c:v>3.9</c:v>
                </c:pt>
                <c:pt idx="2">
                  <c:v>3.8</c:v>
                </c:pt>
                <c:pt idx="3">
                  <c:v>4.2</c:v>
                </c:pt>
                <c:pt idx="4">
                  <c:v>4.2</c:v>
                </c:pt>
                <c:pt idx="5">
                  <c:v>3.9</c:v>
                </c:pt>
                <c:pt idx="6">
                  <c:v>4.3</c:v>
                </c:pt>
                <c:pt idx="7">
                  <c:v>4.4000000000000004</c:v>
                </c:pt>
                <c:pt idx="8">
                  <c:v>4</c:v>
                </c:pt>
                <c:pt idx="9">
                  <c:v>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удовлетворен(а)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3.8</c:v>
                </c:pt>
                <c:pt idx="1">
                  <c:v>4.3</c:v>
                </c:pt>
                <c:pt idx="2">
                  <c:v>3.8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  <c:pt idx="6">
                  <c:v>4.2</c:v>
                </c:pt>
                <c:pt idx="7">
                  <c:v>4.5</c:v>
                </c:pt>
                <c:pt idx="8">
                  <c:v>4.5</c:v>
                </c:pt>
                <c:pt idx="9">
                  <c:v>4</c:v>
                </c:pt>
              </c:numCache>
            </c:numRef>
          </c:val>
        </c:ser>
        <c:axId val="82397440"/>
        <c:axId val="82403328"/>
      </c:barChart>
      <c:catAx>
        <c:axId val="82397440"/>
        <c:scaling>
          <c:orientation val="minMax"/>
        </c:scaling>
        <c:axPos val="l"/>
        <c:tickLblPos val="nextTo"/>
        <c:crossAx val="82403328"/>
        <c:crosses val="autoZero"/>
        <c:auto val="1"/>
        <c:lblAlgn val="ctr"/>
        <c:lblOffset val="100"/>
      </c:catAx>
      <c:valAx>
        <c:axId val="82403328"/>
        <c:scaling>
          <c:orientation val="minMax"/>
        </c:scaling>
        <c:axPos val="b"/>
        <c:majorGridlines/>
        <c:numFmt formatCode="General" sourceLinked="1"/>
        <c:tickLblPos val="nextTo"/>
        <c:crossAx val="82397440"/>
        <c:crosses val="autoZero"/>
        <c:crossBetween val="between"/>
      </c:valAx>
    </c:plotArea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ХТОВ</c:v>
                </c:pt>
                <c:pt idx="4">
                  <c:v>ППРС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</c:v>
                </c:pt>
                <c:pt idx="1">
                  <c:v>49</c:v>
                </c:pt>
                <c:pt idx="2">
                  <c:v>34</c:v>
                </c:pt>
                <c:pt idx="3">
                  <c:v>44</c:v>
                </c:pt>
                <c:pt idx="4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ХТОВ</c:v>
                </c:pt>
                <c:pt idx="4">
                  <c:v>ППРС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48</c:v>
                </c:pt>
                <c:pt idx="1">
                  <c:v>57</c:v>
                </c:pt>
                <c:pt idx="2">
                  <c:v>49</c:v>
                </c:pt>
                <c:pt idx="3">
                  <c:v>55</c:v>
                </c:pt>
                <c:pt idx="4">
                  <c:v>46</c:v>
                </c:pt>
              </c:numCache>
            </c:numRef>
          </c:val>
        </c:ser>
        <c:axId val="97438336"/>
        <c:axId val="80191872"/>
      </c:barChart>
      <c:catAx>
        <c:axId val="97438336"/>
        <c:scaling>
          <c:orientation val="minMax"/>
        </c:scaling>
        <c:axPos val="l"/>
        <c:tickLblPos val="nextTo"/>
        <c:crossAx val="80191872"/>
        <c:crosses val="autoZero"/>
        <c:auto val="1"/>
        <c:lblAlgn val="ctr"/>
        <c:lblOffset val="100"/>
      </c:catAx>
      <c:valAx>
        <c:axId val="80191872"/>
        <c:scaling>
          <c:orientation val="minMax"/>
        </c:scaling>
        <c:axPos val="b"/>
        <c:majorGridlines/>
        <c:numFmt formatCode="General" sourceLinked="1"/>
        <c:tickLblPos val="nextTo"/>
        <c:crossAx val="9743833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ППРС</c:v>
                </c:pt>
                <c:pt idx="1">
                  <c:v>МАХП</c:v>
                </c:pt>
                <c:pt idx="2">
                  <c:v>ХТОВ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</c:v>
                </c:pt>
                <c:pt idx="1">
                  <c:v>41</c:v>
                </c:pt>
                <c:pt idx="2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ППРС</c:v>
                </c:pt>
                <c:pt idx="1">
                  <c:v>МАХП</c:v>
                </c:pt>
                <c:pt idx="2">
                  <c:v>ХТОВ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55</c:v>
                </c:pt>
                <c:pt idx="1">
                  <c:v>19</c:v>
                </c:pt>
                <c:pt idx="2">
                  <c:v>77</c:v>
                </c:pt>
              </c:numCache>
            </c:numRef>
          </c:val>
        </c:ser>
        <c:axId val="80152064"/>
        <c:axId val="80153600"/>
      </c:barChart>
      <c:catAx>
        <c:axId val="80152064"/>
        <c:scaling>
          <c:orientation val="minMax"/>
        </c:scaling>
        <c:axPos val="l"/>
        <c:numFmt formatCode="General" sourceLinked="1"/>
        <c:tickLblPos val="nextTo"/>
        <c:crossAx val="80153600"/>
        <c:crosses val="autoZero"/>
        <c:auto val="1"/>
        <c:lblAlgn val="ctr"/>
        <c:lblOffset val="100"/>
      </c:catAx>
      <c:valAx>
        <c:axId val="80153600"/>
        <c:scaling>
          <c:orientation val="minMax"/>
        </c:scaling>
        <c:axPos val="b"/>
        <c:majorGridlines/>
        <c:numFmt formatCode="General" sourceLinked="1"/>
        <c:tickLblPos val="nextTo"/>
        <c:crossAx val="8015206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7.432154379072189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</c:v>
                </c:pt>
                <c:pt idx="1">
                  <c:v>33</c:v>
                </c:pt>
                <c:pt idx="2">
                  <c:v>44</c:v>
                </c:pt>
                <c:pt idx="3">
                  <c:v>57</c:v>
                </c:pt>
                <c:pt idx="4">
                  <c:v>46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50</c:v>
                </c:pt>
                <c:pt idx="1">
                  <c:v>24</c:v>
                </c:pt>
                <c:pt idx="2">
                  <c:v>40</c:v>
                </c:pt>
                <c:pt idx="3">
                  <c:v>56</c:v>
                </c:pt>
                <c:pt idx="4">
                  <c:v>38</c:v>
                </c:pt>
                <c:pt idx="5">
                  <c:v>41</c:v>
                </c:pt>
              </c:numCache>
            </c:numRef>
          </c:val>
        </c:ser>
        <c:axId val="70965888"/>
        <c:axId val="71520640"/>
      </c:barChart>
      <c:catAx>
        <c:axId val="70965888"/>
        <c:scaling>
          <c:orientation val="minMax"/>
        </c:scaling>
        <c:axPos val="l"/>
        <c:numFmt formatCode="General" sourceLinked="1"/>
        <c:tickLblPos val="nextTo"/>
        <c:crossAx val="71520640"/>
        <c:crosses val="autoZero"/>
        <c:auto val="1"/>
        <c:lblAlgn val="ctr"/>
        <c:lblOffset val="100"/>
      </c:catAx>
      <c:valAx>
        <c:axId val="71520640"/>
        <c:scaling>
          <c:orientation val="minMax"/>
        </c:scaling>
        <c:axPos val="b"/>
        <c:majorGridlines/>
        <c:numFmt formatCode="General" sourceLinked="1"/>
        <c:tickLblPos val="nextTo"/>
        <c:crossAx val="709658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73</c:v>
                </c:pt>
                <c:pt idx="1">
                  <c:v>51</c:v>
                </c:pt>
                <c:pt idx="2">
                  <c:v>65</c:v>
                </c:pt>
                <c:pt idx="3">
                  <c:v>68</c:v>
                </c:pt>
                <c:pt idx="4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71</c:v>
                </c:pt>
                <c:pt idx="1">
                  <c:v>64</c:v>
                </c:pt>
                <c:pt idx="2">
                  <c:v>19</c:v>
                </c:pt>
                <c:pt idx="3">
                  <c:v>62</c:v>
                </c:pt>
                <c:pt idx="4">
                  <c:v>53</c:v>
                </c:pt>
              </c:numCache>
            </c:numRef>
          </c:val>
        </c:ser>
        <c:axId val="73539968"/>
        <c:axId val="73541504"/>
      </c:barChart>
      <c:catAx>
        <c:axId val="73539968"/>
        <c:scaling>
          <c:orientation val="minMax"/>
        </c:scaling>
        <c:axPos val="l"/>
        <c:numFmt formatCode="General" sourceLinked="1"/>
        <c:tickLblPos val="nextTo"/>
        <c:crossAx val="73541504"/>
        <c:crosses val="autoZero"/>
        <c:auto val="1"/>
        <c:lblAlgn val="ctr"/>
        <c:lblOffset val="100"/>
      </c:catAx>
      <c:valAx>
        <c:axId val="73541504"/>
        <c:scaling>
          <c:orientation val="minMax"/>
        </c:scaling>
        <c:axPos val="b"/>
        <c:majorGridlines/>
        <c:numFmt formatCode="General" sourceLinked="1"/>
        <c:tickLblPos val="nextTo"/>
        <c:crossAx val="7353996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67</c:v>
                </c:pt>
                <c:pt idx="1">
                  <c:v>68</c:v>
                </c:pt>
                <c:pt idx="2">
                  <c:v>52</c:v>
                </c:pt>
                <c:pt idx="3">
                  <c:v>58</c:v>
                </c:pt>
                <c:pt idx="4">
                  <c:v>45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37</c:v>
                </c:pt>
                <c:pt idx="1">
                  <c:v>39</c:v>
                </c:pt>
                <c:pt idx="2">
                  <c:v>28</c:v>
                </c:pt>
                <c:pt idx="3">
                  <c:v>41</c:v>
                </c:pt>
                <c:pt idx="4">
                  <c:v>19</c:v>
                </c:pt>
                <c:pt idx="5">
                  <c:v>38</c:v>
                </c:pt>
              </c:numCache>
            </c:numRef>
          </c:val>
        </c:ser>
        <c:axId val="73573888"/>
        <c:axId val="73575424"/>
      </c:barChart>
      <c:catAx>
        <c:axId val="73573888"/>
        <c:scaling>
          <c:orientation val="minMax"/>
        </c:scaling>
        <c:axPos val="l"/>
        <c:tickLblPos val="nextTo"/>
        <c:crossAx val="73575424"/>
        <c:crosses val="autoZero"/>
        <c:auto val="1"/>
        <c:lblAlgn val="ctr"/>
        <c:lblOffset val="100"/>
      </c:catAx>
      <c:valAx>
        <c:axId val="73575424"/>
        <c:scaling>
          <c:orientation val="minMax"/>
        </c:scaling>
        <c:axPos val="b"/>
        <c:majorGridlines/>
        <c:numFmt formatCode="General" sourceLinked="1"/>
        <c:tickLblPos val="nextTo"/>
        <c:crossAx val="735738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53</c:v>
                </c:pt>
                <c:pt idx="1">
                  <c:v>40</c:v>
                </c:pt>
                <c:pt idx="2">
                  <c:v>50</c:v>
                </c:pt>
                <c:pt idx="3">
                  <c:v>69</c:v>
                </c:pt>
                <c:pt idx="4">
                  <c:v>51</c:v>
                </c:pt>
                <c:pt idx="5">
                  <c:v>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58</c:v>
                </c:pt>
                <c:pt idx="1">
                  <c:v>64</c:v>
                </c:pt>
                <c:pt idx="2">
                  <c:v>52</c:v>
                </c:pt>
                <c:pt idx="3">
                  <c:v>60</c:v>
                </c:pt>
                <c:pt idx="4">
                  <c:v>53</c:v>
                </c:pt>
                <c:pt idx="5">
                  <c:v>64</c:v>
                </c:pt>
              </c:numCache>
            </c:numRef>
          </c:val>
        </c:ser>
        <c:axId val="78784384"/>
        <c:axId val="78785920"/>
      </c:barChart>
      <c:catAx>
        <c:axId val="78784384"/>
        <c:scaling>
          <c:orientation val="minMax"/>
        </c:scaling>
        <c:axPos val="l"/>
        <c:numFmt formatCode="General" sourceLinked="1"/>
        <c:tickLblPos val="nextTo"/>
        <c:crossAx val="78785920"/>
        <c:crosses val="autoZero"/>
        <c:auto val="1"/>
        <c:lblAlgn val="ctr"/>
        <c:lblOffset val="100"/>
      </c:catAx>
      <c:valAx>
        <c:axId val="78785920"/>
        <c:scaling>
          <c:orientation val="minMax"/>
        </c:scaling>
        <c:axPos val="b"/>
        <c:majorGridlines/>
        <c:numFmt formatCode="General" sourceLinked="1"/>
        <c:tickLblPos val="nextTo"/>
        <c:crossAx val="7878438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ТПП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Политология</c:v>
                </c:pt>
                <c:pt idx="4">
                  <c:v>История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</c:v>
                </c:pt>
                <c:pt idx="1">
                  <c:v>85</c:v>
                </c:pt>
                <c:pt idx="2">
                  <c:v>88</c:v>
                </c:pt>
                <c:pt idx="3">
                  <c:v>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ХТОВ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Политология</c:v>
                </c:pt>
                <c:pt idx="4">
                  <c:v>История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56</c:v>
                </c:pt>
                <c:pt idx="1">
                  <c:v>82</c:v>
                </c:pt>
                <c:pt idx="2">
                  <c:v>83</c:v>
                </c:pt>
                <c:pt idx="3">
                  <c:v>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ППРС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Политология</c:v>
                </c:pt>
                <c:pt idx="4">
                  <c:v>История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42</c:v>
                </c:pt>
                <c:pt idx="2">
                  <c:v>78</c:v>
                </c:pt>
                <c:pt idx="3">
                  <c:v>66</c:v>
                </c:pt>
                <c:pt idx="4">
                  <c:v>73</c:v>
                </c:pt>
              </c:numCache>
            </c:numRef>
          </c:val>
        </c:ser>
        <c:axId val="80041856"/>
        <c:axId val="80043392"/>
      </c:barChart>
      <c:catAx>
        <c:axId val="80041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80043392"/>
        <c:crosses val="autoZero"/>
        <c:auto val="1"/>
        <c:lblAlgn val="ctr"/>
        <c:lblOffset val="100"/>
      </c:catAx>
      <c:valAx>
        <c:axId val="80043392"/>
        <c:scaling>
          <c:orientation val="minMax"/>
        </c:scaling>
        <c:axPos val="l"/>
        <c:majorGridlines/>
        <c:numFmt formatCode="General" sourceLinked="1"/>
        <c:tickLblPos val="nextTo"/>
        <c:crossAx val="800418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ТПП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Философия</c:v>
                </c:pt>
                <c:pt idx="1">
                  <c:v>Политология</c:v>
                </c:pt>
                <c:pt idx="2">
                  <c:v>Экология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53</c:v>
                </c:pt>
                <c:pt idx="2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ХТОВ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Философия</c:v>
                </c:pt>
                <c:pt idx="1">
                  <c:v>Политология</c:v>
                </c:pt>
                <c:pt idx="2">
                  <c:v>Экология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</c:v>
                </c:pt>
                <c:pt idx="1">
                  <c:v>60</c:v>
                </c:pt>
                <c:pt idx="2">
                  <c:v>83</c:v>
                </c:pt>
              </c:numCache>
            </c:numRef>
          </c:val>
        </c:ser>
        <c:axId val="80077568"/>
        <c:axId val="80079104"/>
      </c:barChart>
      <c:catAx>
        <c:axId val="800775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effectLst/>
              </a:defRPr>
            </a:pPr>
            <a:endParaRPr lang="ru-RU"/>
          </a:p>
        </c:txPr>
        <c:crossAx val="80079104"/>
        <c:crosses val="autoZero"/>
        <c:auto val="1"/>
        <c:lblAlgn val="ctr"/>
        <c:lblOffset val="100"/>
        <c:tickLblSkip val="1"/>
      </c:catAx>
      <c:valAx>
        <c:axId val="80079104"/>
        <c:scaling>
          <c:orientation val="minMax"/>
        </c:scaling>
        <c:axPos val="l"/>
        <c:majorGridlines/>
        <c:numFmt formatCode="General" sourceLinked="1"/>
        <c:tickLblPos val="nextTo"/>
        <c:crossAx val="800775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339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 СОВЕРШЕНСТВОВАНИЕ УЧЕБНОГО ПРОЦЕССА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effectLst/>
                <a:latin typeface="Times New Roman" pitchFamily="18" charset="0"/>
                <a:cs typeface="Times New Roman" pitchFamily="18" charset="0"/>
              </a:rPr>
              <a:t>28.03.2019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Галина\Downloads\Эмблема института 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42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5439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543956" cy="4733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57256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54395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29666" cy="524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142984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130 студентов очного и очно-заочного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2000240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42910" y="1071546"/>
          <a:ext cx="835824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2017/2018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2018/2019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543956" cy="5857916"/>
          </a:xfrm>
        </p:spPr>
        <p:txBody>
          <a:bodyPr>
            <a:noAutofit/>
          </a:bodyPr>
          <a:lstStyle/>
          <a:p>
            <a:pPr marL="85725" indent="45720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Больше практики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Холодно в лекционных аудиториях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Нет буфета в корпусе Б (кофейного автомата)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Пожелания студентов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43536"/>
          </a:xfrm>
        </p:spPr>
        <p:txBody>
          <a:bodyPr>
            <a:normAutofit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	Принять информацию о качестве знаний студентов к сведению с последующим обсуждением на заседаниях кафедр.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интернет - экзамене в сфере профессионального образования.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	Проводить диагностическое интернет - тестирование студентов 1 курса.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Принять участие в проекте «Независимая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оценка качества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высшего образования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» НОКВО.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химии (школьный курс), %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информатике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47251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курс), %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</TotalTime>
  <Words>153</Words>
  <Application>Microsoft Office PowerPoint</Application>
  <PresentationFormat>Экран (4:3)</PresentationFormat>
  <Paragraphs>42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АНАЛИЗ КАЧЕСТВА ЗНАНИЙ СТУДЕНТОВ И СОВЕРШЕНСТВОВАНИЕ УЧЕБНОГО ПРОЦЕССА     28.03.2019</vt:lpstr>
      <vt:lpstr>Диагностика знаний студентов 1 курса  по математике (школьный курс), %</vt:lpstr>
      <vt:lpstr>Диагностика знаний студентов 1 курса  по физике (школьный курс), %</vt:lpstr>
      <vt:lpstr>Диагностика знаний студентов 1 курса  по химии (школьный курс), %</vt:lpstr>
      <vt:lpstr>Диагностика знаний студентов 1 курса  по информатике (школьный курс), %</vt:lpstr>
      <vt:lpstr>Диагностика знаний студентов 1 курса  по русскому языку (школьный курс), %</vt:lpstr>
      <vt:lpstr>Диагностика знаний студентов 1 курса  по истории (школьный курс), %</vt:lpstr>
      <vt:lpstr>Диагностика знаний студентов 1 курса  по английскому языку (школьный курс), %</vt:lpstr>
      <vt:lpstr>Результаты контроля знаний студентов  технологического факультета, % (очное отделение)</vt:lpstr>
      <vt:lpstr>Результаты контроля знаний студентов  технологического факультета, % (очно-заочное отделение)</vt:lpstr>
      <vt:lpstr>Результаты контроля знаний студентов  механического факультета, % (очное отделение)</vt:lpstr>
      <vt:lpstr>Результаты контроля знаний студентов  механического факультета, % (очно-заочное отделение)</vt:lpstr>
      <vt:lpstr>Результаты контроля знаний студентов  факультета управления и автоматизации, % (очное отделение)</vt:lpstr>
      <vt:lpstr>Результаты контроля знаний студентов  факультета управления и автоматизации, % (очно-заочное отделение)</vt:lpstr>
      <vt:lpstr>Результаты контроля знаний студентов  факультета экономики и управления, % (очное отделение)</vt:lpstr>
      <vt:lpstr>Итоги зимней основной экзаменационной сессии  (очное отделение), %</vt:lpstr>
      <vt:lpstr>Итоги зимней основной экзаменационной сессии  (очно-заочное отделение), %</vt:lpstr>
      <vt:lpstr>Итоги зимней основной экзаменационной сессии  (заочное отделение), %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2017/2018 уч.г. и 2018/2019 уч.г.</vt:lpstr>
      <vt:lpstr>Пожелания студентов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Admin</cp:lastModifiedBy>
  <cp:revision>307</cp:revision>
  <dcterms:created xsi:type="dcterms:W3CDTF">2013-02-20T11:27:36Z</dcterms:created>
  <dcterms:modified xsi:type="dcterms:W3CDTF">2019-04-01T06:59:22Z</dcterms:modified>
</cp:coreProperties>
</file>