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296" r:id="rId2"/>
    <p:sldId id="298" r:id="rId3"/>
    <p:sldId id="310" r:id="rId4"/>
    <p:sldId id="277" r:id="rId5"/>
    <p:sldId id="311" r:id="rId6"/>
    <p:sldId id="279" r:id="rId7"/>
    <p:sldId id="312" r:id="rId8"/>
    <p:sldId id="280" r:id="rId9"/>
    <p:sldId id="301" r:id="rId10"/>
    <p:sldId id="302" r:id="rId11"/>
    <p:sldId id="308" r:id="rId12"/>
    <p:sldId id="307" r:id="rId13"/>
    <p:sldId id="289" r:id="rId14"/>
    <p:sldId id="299" r:id="rId15"/>
    <p:sldId id="313" r:id="rId16"/>
    <p:sldId id="284" r:id="rId17"/>
    <p:sldId id="314" r:id="rId18"/>
    <p:sldId id="285" r:id="rId19"/>
    <p:sldId id="305" r:id="rId20"/>
    <p:sldId id="303" r:id="rId21"/>
    <p:sldId id="304" r:id="rId22"/>
    <p:sldId id="315" r:id="rId23"/>
    <p:sldId id="316" r:id="rId24"/>
    <p:sldId id="287" r:id="rId25"/>
    <p:sldId id="300" r:id="rId26"/>
    <p:sldId id="290" r:id="rId27"/>
    <p:sldId id="291" r:id="rId28"/>
    <p:sldId id="293" r:id="rId29"/>
    <p:sldId id="295" r:id="rId30"/>
    <p:sldId id="306" r:id="rId31"/>
    <p:sldId id="309" r:id="rId32"/>
    <p:sldId id="288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  <p:sldId id="336" r:id="rId53"/>
    <p:sldId id="337" r:id="rId54"/>
    <p:sldId id="338" r:id="rId55"/>
    <p:sldId id="339" r:id="rId56"/>
    <p:sldId id="340" r:id="rId57"/>
    <p:sldId id="341" r:id="rId58"/>
    <p:sldId id="342" r:id="rId59"/>
    <p:sldId id="343" r:id="rId60"/>
    <p:sldId id="344" r:id="rId61"/>
    <p:sldId id="345" r:id="rId62"/>
    <p:sldId id="346" r:id="rId63"/>
    <p:sldId id="347" r:id="rId64"/>
    <p:sldId id="348" r:id="rId6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304" autoAdjust="0"/>
    <p:restoredTop sz="85121" autoAdjust="0"/>
  </p:normalViewPr>
  <p:slideViewPr>
    <p:cSldViewPr>
      <p:cViewPr varScale="1">
        <p:scale>
          <a:sx n="75" d="100"/>
          <a:sy n="75" d="100"/>
        </p:scale>
        <p:origin x="-11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3259A7B-13AB-43A4-825B-CBC717907490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96B6E5D-A7B1-4182-928A-B7C8F8094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AC7FFF-FB26-4A1F-B1CA-5415A6EE1257}" type="slidenum">
              <a:rPr lang="ru-RU" smtClean="0">
                <a:latin typeface="Arial" charset="0"/>
              </a:rPr>
              <a:pPr/>
              <a:t>25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AC7FFF-FB26-4A1F-B1CA-5415A6EE1257}" type="slidenum">
              <a:rPr lang="ru-RU" smtClean="0">
                <a:latin typeface="Arial" charset="0"/>
              </a:rPr>
              <a:pPr/>
              <a:t>57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02E96FD-B6F1-4866-8F38-D8760577D0BF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50BBA10-35F0-445A-BAD6-C92BAA724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80AF4-7045-4729-8D05-24E8A83BCF74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EE7D7-5D2A-4343-A4EF-62894FAFD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AC65E-631D-4513-8F06-263828E9B62E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0B7AE-4610-4690-8373-A45A8F6B4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85BCB-392F-4E1E-A7EB-568C3CA77FE3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BF6A3-7A84-4E9E-9D33-F5E065CB2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1138"/>
            <a:ext cx="40386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819525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E7D05-33A7-41D4-8F89-505B84DE769B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C6373-248E-413C-BFF4-28B6617D1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828C7-EE90-4B36-871E-6B455823286F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A2BFF-2080-42D5-8079-3135D1661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929415-A10E-4197-AB1D-CEBD09F03C0B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A8E544-FB18-44EE-BB31-A2F1B7196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4EFA1E-8B97-404F-8033-814A509AAC1F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BB3BBA-832F-4931-A188-3D0384D35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AB7DF1-BC4A-4253-8AE1-F4CF5987781A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8B46D8-5F1B-4189-9798-824A6D4A4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C1776D-7403-48CE-87E1-5A9F3EA70D06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A079C9-824A-41E6-9F80-D942BF2B8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D16BC-C871-4709-9B00-F0DC36BF32B6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18D8F-8FB9-4E78-B023-5C9F7A9A3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733464-E360-4105-AF93-240AC2CE7404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283659-7FC1-4200-96AA-3A00368BB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B0048B8-D3E5-4F9B-AC00-C6A7669E67AD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480780B-B100-4FDC-AE5A-1B10B219E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36085D0-7EB2-4D52-9300-22520424E026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1377F2F-EA7D-45D3-9A58-B17172762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64" r:id="rId2"/>
    <p:sldLayoutId id="2147484371" r:id="rId3"/>
    <p:sldLayoutId id="2147484372" r:id="rId4"/>
    <p:sldLayoutId id="2147484373" r:id="rId5"/>
    <p:sldLayoutId id="2147484374" r:id="rId6"/>
    <p:sldLayoutId id="2147484365" r:id="rId7"/>
    <p:sldLayoutId id="2147484375" r:id="rId8"/>
    <p:sldLayoutId id="2147484376" r:id="rId9"/>
    <p:sldLayoutId id="2147484366" r:id="rId10"/>
    <p:sldLayoutId id="2147484367" r:id="rId11"/>
    <p:sldLayoutId id="2147484368" r:id="rId12"/>
    <p:sldLayoutId id="214748436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79388" y="620713"/>
            <a:ext cx="8748712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i="1" cap="small" dirty="0">
                <a:latin typeface="Californian FB" pitchFamily="18" charset="0"/>
              </a:rPr>
              <a:t>Факультет информационных технологий</a:t>
            </a:r>
          </a:p>
          <a:p>
            <a:pPr algn="ctr">
              <a:spcBef>
                <a:spcPct val="50000"/>
              </a:spcBef>
              <a:defRPr/>
            </a:pPr>
            <a:endParaRPr lang="ru-RU" sz="2000" b="1" dirty="0">
              <a:latin typeface="Californian FB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atin typeface="Californian FB" pitchFamily="18" charset="0"/>
              </a:rPr>
              <a:t>Итоги зимней </a:t>
            </a:r>
            <a:r>
              <a:rPr lang="ru-RU" sz="4000" b="1" dirty="0" err="1">
                <a:latin typeface="Times New Roman" pitchFamily="18" charset="0"/>
              </a:rPr>
              <a:t>зачетно-экзаменационной</a:t>
            </a:r>
            <a:r>
              <a:rPr lang="ru-RU" sz="4000" b="1" dirty="0">
                <a:latin typeface="Californian FB" pitchFamily="18" charset="0"/>
              </a:rPr>
              <a:t> сессии </a:t>
            </a:r>
            <a:r>
              <a:rPr lang="ru-RU" sz="4000" b="1" dirty="0" smtClean="0">
                <a:latin typeface="Californian FB" pitchFamily="18" charset="0"/>
              </a:rPr>
              <a:t>2022/2023 </a:t>
            </a:r>
            <a:r>
              <a:rPr lang="ru-RU" sz="4000" b="1" dirty="0">
                <a:latin typeface="Californian FB" pitchFamily="18" charset="0"/>
              </a:rPr>
              <a:t>учебного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3"/>
          <p:cNvSpPr>
            <a:spLocks noChangeArrowheads="1"/>
          </p:cNvSpPr>
          <p:nvPr/>
        </p:nvSpPr>
        <p:spPr bwMode="auto">
          <a:xfrm>
            <a:off x="755650" y="0"/>
            <a:ext cx="77041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Итоги зимней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сессии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год по очному отделению по направлению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«Наукоемкие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технолгии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экономика инноваций»  (программа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УИиОНП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), магистратура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42910" y="1293798"/>
          <a:ext cx="5643602" cy="1881184"/>
        </p:xfrm>
        <a:graphic>
          <a:graphicData uri="http://schemas.openxmlformats.org/drawingml/2006/table">
            <a:tbl>
              <a:tblPr/>
              <a:tblGrid>
                <a:gridCol w="3714776"/>
                <a:gridCol w="1000132"/>
                <a:gridCol w="928694"/>
              </a:tblGrid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  <a:tr h="3048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3048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61,54%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61,54%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3809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61,54%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61,54%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320563"/>
            <a:ext cx="5145346" cy="329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3"/>
          <p:cNvSpPr>
            <a:spLocks noChangeArrowheads="1"/>
          </p:cNvSpPr>
          <p:nvPr/>
        </p:nvSpPr>
        <p:spPr bwMode="auto">
          <a:xfrm>
            <a:off x="755650" y="0"/>
            <a:ext cx="77041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Итоги зимней зачетно-экзаменационной сессии </a:t>
            </a:r>
          </a:p>
          <a:p>
            <a:pPr algn="ctr"/>
            <a:r>
              <a:rPr lang="ru-RU" b="1">
                <a:latin typeface="Times New Roman" pitchFamily="18" charset="0"/>
              </a:rPr>
              <a:t>2021-2022 уч. год по очному отделению по направлению </a:t>
            </a:r>
          </a:p>
          <a:p>
            <a:pPr algn="ctr"/>
            <a:r>
              <a:rPr lang="ru-RU" b="1">
                <a:latin typeface="Times New Roman" pitchFamily="18" charset="0"/>
              </a:rPr>
              <a:t>«Информационные системы и технологии»  (профиль СИБ)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857250" y="990600"/>
          <a:ext cx="5572138" cy="2094710"/>
        </p:xfrm>
        <a:graphic>
          <a:graphicData uri="http://schemas.openxmlformats.org/drawingml/2006/table">
            <a:tbl>
              <a:tblPr/>
              <a:tblGrid>
                <a:gridCol w="3130421"/>
                <a:gridCol w="792087"/>
                <a:gridCol w="792087"/>
                <a:gridCol w="857543"/>
              </a:tblGrid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  <a:tr h="3040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3762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36,84%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41,38%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13,79%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192454"/>
            <a:ext cx="5204260" cy="34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3"/>
          <p:cNvSpPr>
            <a:spLocks noChangeArrowheads="1"/>
          </p:cNvSpPr>
          <p:nvPr/>
        </p:nvSpPr>
        <p:spPr bwMode="auto">
          <a:xfrm>
            <a:off x="755650" y="0"/>
            <a:ext cx="77041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Итоги зимней зачетно-экзаменационной сессии </a:t>
            </a:r>
          </a:p>
          <a:p>
            <a:pPr algn="ctr"/>
            <a:r>
              <a:rPr lang="ru-RU" b="1">
                <a:latin typeface="Times New Roman" pitchFamily="18" charset="0"/>
              </a:rPr>
              <a:t>2021-2022 уч. год по очному отделению по направлению </a:t>
            </a:r>
          </a:p>
          <a:p>
            <a:pPr algn="ctr"/>
            <a:r>
              <a:rPr lang="ru-RU" b="1">
                <a:latin typeface="Times New Roman" pitchFamily="18" charset="0"/>
              </a:rPr>
              <a:t>«Теплоэнергетика и теплотехника»  (профиль ЭОП)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857250" y="1000125"/>
          <a:ext cx="5929354" cy="2127267"/>
        </p:xfrm>
        <a:graphic>
          <a:graphicData uri="http://schemas.openxmlformats.org/drawingml/2006/table">
            <a:tbl>
              <a:tblPr/>
              <a:tblGrid>
                <a:gridCol w="3233341"/>
                <a:gridCol w="949331"/>
                <a:gridCol w="949331"/>
                <a:gridCol w="797351"/>
              </a:tblGrid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  <a:tr h="3206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244008"/>
            <a:ext cx="5895907" cy="347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Дневное отделение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КУРСАМ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900113" y="5876925"/>
            <a:ext cx="741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3200">
              <a:latin typeface="Calibri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592" y="1428736"/>
            <a:ext cx="738218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 bwMode="auto">
          <a:xfrm>
            <a:off x="457200" y="84138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sz="25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Итоги зимней экзаменационной сессии 202</a:t>
            </a:r>
            <a:r>
              <a:rPr lang="en-US" sz="25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lang="ru-RU" sz="25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/202</a:t>
            </a:r>
            <a:r>
              <a:rPr lang="en-US" sz="25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  <a:r>
              <a:rPr lang="ru-RU" sz="25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уч</a:t>
            </a:r>
            <a:r>
              <a:rPr lang="ru-RU" sz="25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. года по </a:t>
            </a:r>
            <a:r>
              <a:rPr lang="ru-RU" sz="2500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очно-заочному</a:t>
            </a:r>
            <a:r>
              <a:rPr lang="ru-RU" sz="25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отделению</a:t>
            </a:r>
            <a:r>
              <a:rPr lang="en-US" sz="25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(</a:t>
            </a:r>
            <a:r>
              <a:rPr lang="ru-RU" sz="2500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бакалавриат</a:t>
            </a:r>
            <a:r>
              <a:rPr lang="en-US" sz="25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endParaRPr lang="ru-RU" sz="2500" dirty="0" smtClean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143000"/>
          <a:ext cx="8401086" cy="2438092"/>
        </p:xfrm>
        <a:graphic>
          <a:graphicData uri="http://schemas.openxmlformats.org/drawingml/2006/table">
            <a:tbl>
              <a:tblPr/>
              <a:tblGrid>
                <a:gridCol w="2828916"/>
                <a:gridCol w="928695"/>
                <a:gridCol w="928695"/>
                <a:gridCol w="928695"/>
                <a:gridCol w="928695"/>
                <a:gridCol w="928695"/>
                <a:gridCol w="928695"/>
              </a:tblGrid>
              <a:tr h="249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4132" marR="4132" marT="41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132" marR="4132" marT="41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132" marR="4132" marT="41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132" marR="4132" marT="41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4132" marR="4132" marT="41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132" marR="4132" marT="41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4132" marR="4132" marT="41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экзамены, чел</a:t>
                      </a:r>
                    </a:p>
                  </a:txBody>
                  <a:tcPr marL="4132" marR="4132" marT="41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экзамены, чел</a:t>
                      </a:r>
                    </a:p>
                  </a:txBody>
                  <a:tcPr marL="4132" marR="4132" marT="41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успеваемость, %</a:t>
                      </a:r>
                    </a:p>
                  </a:txBody>
                  <a:tcPr marL="4132" marR="4132" marT="41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44,16%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29,27%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31,82%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72,22%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38,51%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«5», чел</a:t>
                      </a:r>
                    </a:p>
                  </a:txBody>
                  <a:tcPr marL="4132" marR="4132" marT="41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успеваемость, %</a:t>
                      </a:r>
                    </a:p>
                  </a:txBody>
                  <a:tcPr marL="4132" marR="4132" marT="41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31,82%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16,09%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714752"/>
            <a:ext cx="5874767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 bwMode="auto">
          <a:xfrm>
            <a:off x="457200" y="84138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9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Итоги зимней экзаменационной сессии </a:t>
            </a:r>
            <a:r>
              <a:rPr lang="ru-RU" sz="25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2022/2023</a:t>
            </a:r>
            <a:r>
              <a:rPr lang="ru-RU" sz="29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уч</a:t>
            </a:r>
            <a:r>
              <a:rPr lang="ru-RU" sz="29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. года по </a:t>
            </a:r>
            <a:r>
              <a:rPr lang="ru-RU" sz="2900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очно-заочному</a:t>
            </a:r>
            <a:r>
              <a:rPr lang="ru-RU" sz="29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отделению (магистратура)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143000"/>
          <a:ext cx="6758006" cy="2311077"/>
        </p:xfrm>
        <a:graphic>
          <a:graphicData uri="http://schemas.openxmlformats.org/drawingml/2006/table">
            <a:tbl>
              <a:tblPr/>
              <a:tblGrid>
                <a:gridCol w="3043230"/>
                <a:gridCol w="928694"/>
                <a:gridCol w="928694"/>
                <a:gridCol w="928694"/>
                <a:gridCol w="928694"/>
              </a:tblGrid>
              <a:tr h="249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4132" marR="4132" marT="41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экзамены, чел</a:t>
                      </a:r>
                    </a:p>
                  </a:txBody>
                  <a:tcPr marL="4132" marR="4132" marT="41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экзамены, чел</a:t>
                      </a:r>
                    </a:p>
                  </a:txBody>
                  <a:tcPr marL="4132" marR="4132" marT="41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успеваемость, %</a:t>
                      </a:r>
                    </a:p>
                  </a:txBody>
                  <a:tcPr marL="4132" marR="4132" marT="41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58,82%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57,14%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62,96%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«5», чел</a:t>
                      </a:r>
                    </a:p>
                  </a:txBody>
                  <a:tcPr marL="4132" marR="4132" marT="41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успеваемость, %</a:t>
                      </a:r>
                    </a:p>
                  </a:txBody>
                  <a:tcPr marL="4132" marR="4132" marT="41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52,94%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57,14%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59,26%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5074" y="3562587"/>
            <a:ext cx="6043625" cy="321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62"/>
          <p:cNvSpPr txBox="1">
            <a:spLocks noChangeArrowheads="1"/>
          </p:cNvSpPr>
          <p:nvPr/>
        </p:nvSpPr>
        <p:spPr bwMode="auto">
          <a:xfrm>
            <a:off x="357158" y="57150"/>
            <a:ext cx="8501122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latin typeface="Times New Roman" pitchFamily="18" charset="0"/>
              </a:rPr>
              <a:t>Итоги зимней </a:t>
            </a:r>
            <a:r>
              <a:rPr lang="ru-RU" b="1" dirty="0" err="1">
                <a:latin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</a:rPr>
              <a:t> сессии 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</a:rPr>
              <a:t>2022-2023 </a:t>
            </a:r>
            <a:r>
              <a:rPr lang="ru-RU" b="1" dirty="0" err="1">
                <a:latin typeface="Times New Roman" pitchFamily="18" charset="0"/>
              </a:rPr>
              <a:t>уч</a:t>
            </a:r>
            <a:r>
              <a:rPr lang="ru-RU" b="1" dirty="0">
                <a:latin typeface="Times New Roman" pitchFamily="18" charset="0"/>
              </a:rPr>
              <a:t>. г. по </a:t>
            </a:r>
            <a:r>
              <a:rPr lang="ru-RU" b="1" dirty="0" err="1">
                <a:latin typeface="Times New Roman" pitchFamily="18" charset="0"/>
              </a:rPr>
              <a:t>очно-заочному</a:t>
            </a:r>
            <a:r>
              <a:rPr lang="ru-RU" b="1" dirty="0">
                <a:latin typeface="Times New Roman" pitchFamily="18" charset="0"/>
              </a:rPr>
              <a:t> отделению по направлению «Информатика и вычислительная техника» (профиль АСОИУ</a:t>
            </a:r>
            <a:r>
              <a:rPr lang="ru-RU" b="1" dirty="0" smtClean="0">
                <a:latin typeface="Times New Roman" pitchFamily="18" charset="0"/>
              </a:rPr>
              <a:t>), </a:t>
            </a:r>
            <a:r>
              <a:rPr lang="ru-RU" b="1" dirty="0" err="1" smtClean="0">
                <a:latin typeface="Times New Roman" pitchFamily="18" charset="0"/>
              </a:rPr>
              <a:t>бакалавриат</a:t>
            </a:r>
            <a:endParaRPr lang="ru-RU" b="1" dirty="0">
              <a:latin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61950" y="915988"/>
          <a:ext cx="7786740" cy="2254482"/>
        </p:xfrm>
        <a:graphic>
          <a:graphicData uri="http://schemas.openxmlformats.org/drawingml/2006/table">
            <a:tbl>
              <a:tblPr/>
              <a:tblGrid>
                <a:gridCol w="3138510"/>
                <a:gridCol w="857256"/>
                <a:gridCol w="857256"/>
                <a:gridCol w="785818"/>
                <a:gridCol w="719122"/>
                <a:gridCol w="728485"/>
                <a:gridCol w="700293"/>
              </a:tblGrid>
              <a:tr h="2627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  <a:tr h="3960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61,29%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31,58%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54,55%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45,35%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5161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21,05%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9,09%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18,60%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9036" y="3259124"/>
            <a:ext cx="5970786" cy="34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62"/>
          <p:cNvSpPr txBox="1">
            <a:spLocks noChangeArrowheads="1"/>
          </p:cNvSpPr>
          <p:nvPr/>
        </p:nvSpPr>
        <p:spPr bwMode="auto">
          <a:xfrm>
            <a:off x="357158" y="57150"/>
            <a:ext cx="8501122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latin typeface="Times New Roman" pitchFamily="18" charset="0"/>
              </a:rPr>
              <a:t>Итоги зимней </a:t>
            </a:r>
            <a:r>
              <a:rPr lang="ru-RU" b="1" dirty="0" err="1">
                <a:latin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</a:rPr>
              <a:t> сессии 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</a:rPr>
              <a:t>2022-2023 </a:t>
            </a:r>
            <a:r>
              <a:rPr lang="ru-RU" b="1" dirty="0" err="1">
                <a:latin typeface="Times New Roman" pitchFamily="18" charset="0"/>
              </a:rPr>
              <a:t>уч</a:t>
            </a:r>
            <a:r>
              <a:rPr lang="ru-RU" b="1" dirty="0">
                <a:latin typeface="Times New Roman" pitchFamily="18" charset="0"/>
              </a:rPr>
              <a:t>. г. по </a:t>
            </a:r>
            <a:r>
              <a:rPr lang="ru-RU" b="1" dirty="0" err="1">
                <a:latin typeface="Times New Roman" pitchFamily="18" charset="0"/>
              </a:rPr>
              <a:t>очно-заочному</a:t>
            </a:r>
            <a:r>
              <a:rPr lang="ru-RU" b="1" dirty="0">
                <a:latin typeface="Times New Roman" pitchFamily="18" charset="0"/>
              </a:rPr>
              <a:t> отделению по направлению «Информатика и вычислительная техника» (</a:t>
            </a:r>
            <a:r>
              <a:rPr lang="ru-RU" b="1" dirty="0" smtClean="0">
                <a:latin typeface="Times New Roman" pitchFamily="18" charset="0"/>
              </a:rPr>
              <a:t>программа </a:t>
            </a:r>
            <a:r>
              <a:rPr lang="ru-RU" b="1" dirty="0">
                <a:latin typeface="Times New Roman" pitchFamily="18" charset="0"/>
              </a:rPr>
              <a:t>АСОИУ</a:t>
            </a:r>
            <a:r>
              <a:rPr lang="ru-RU" b="1" dirty="0" smtClean="0">
                <a:latin typeface="Times New Roman" pitchFamily="18" charset="0"/>
              </a:rPr>
              <a:t>), магистратура</a:t>
            </a:r>
            <a:endParaRPr lang="ru-RU" b="1" dirty="0">
              <a:latin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855766" y="936608"/>
          <a:ext cx="5481877" cy="2254482"/>
        </p:xfrm>
        <a:graphic>
          <a:graphicData uri="http://schemas.openxmlformats.org/drawingml/2006/table">
            <a:tbl>
              <a:tblPr/>
              <a:tblGrid>
                <a:gridCol w="3138510"/>
                <a:gridCol w="857256"/>
                <a:gridCol w="785818"/>
                <a:gridCol w="700293"/>
              </a:tblGrid>
              <a:tr h="2627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  <a:tr h="3960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42,31%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5161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38,46%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314914"/>
            <a:ext cx="5638813" cy="338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3"/>
          <p:cNvSpPr>
            <a:spLocks noChangeArrowheads="1"/>
          </p:cNvSpPr>
          <p:nvPr/>
        </p:nvSpPr>
        <p:spPr bwMode="auto">
          <a:xfrm>
            <a:off x="428625" y="0"/>
            <a:ext cx="8429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Итоги зимней </a:t>
            </a:r>
            <a:r>
              <a:rPr lang="ru-RU" b="1" dirty="0" err="1">
                <a:latin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</a:rPr>
              <a:t> сессии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2022-2023 </a:t>
            </a:r>
            <a:r>
              <a:rPr lang="ru-RU" b="1" dirty="0" err="1">
                <a:latin typeface="Times New Roman" pitchFamily="18" charset="0"/>
              </a:rPr>
              <a:t>уч</a:t>
            </a:r>
            <a:r>
              <a:rPr lang="ru-RU" b="1" dirty="0">
                <a:latin typeface="Times New Roman" pitchFamily="18" charset="0"/>
              </a:rPr>
              <a:t>. год по </a:t>
            </a:r>
            <a:r>
              <a:rPr lang="ru-RU" b="1" dirty="0" err="1">
                <a:latin typeface="Times New Roman" pitchFamily="18" charset="0"/>
              </a:rPr>
              <a:t>очно-заочному</a:t>
            </a:r>
            <a:r>
              <a:rPr lang="ru-RU" b="1" dirty="0">
                <a:latin typeface="Times New Roman" pitchFamily="18" charset="0"/>
              </a:rPr>
              <a:t> отделению по направлению 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«Автоматизация технологических процессов и производств» (профиль АТПП)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39775" y="995363"/>
          <a:ext cx="6786610" cy="1997125"/>
        </p:xfrm>
        <a:graphic>
          <a:graphicData uri="http://schemas.openxmlformats.org/drawingml/2006/table">
            <a:tbl>
              <a:tblPr/>
              <a:tblGrid>
                <a:gridCol w="3357586"/>
                <a:gridCol w="1143008"/>
                <a:gridCol w="1143008"/>
                <a:gridCol w="1143008"/>
              </a:tblGrid>
              <a:tr h="2306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  <a:tr h="3829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306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575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53,85%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981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4530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094275"/>
            <a:ext cx="5196497" cy="362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3"/>
          <p:cNvSpPr>
            <a:spLocks noChangeArrowheads="1"/>
          </p:cNvSpPr>
          <p:nvPr/>
        </p:nvSpPr>
        <p:spPr bwMode="auto">
          <a:xfrm>
            <a:off x="755650" y="0"/>
            <a:ext cx="77041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Итоги зимней </a:t>
            </a:r>
            <a:r>
              <a:rPr lang="ru-RU" b="1" dirty="0" err="1">
                <a:latin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</a:rPr>
              <a:t> сессии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2022-2023 </a:t>
            </a:r>
            <a:r>
              <a:rPr lang="ru-RU" b="1" dirty="0" err="1">
                <a:latin typeface="Times New Roman" pitchFamily="18" charset="0"/>
              </a:rPr>
              <a:t>уч</a:t>
            </a:r>
            <a:r>
              <a:rPr lang="ru-RU" b="1" dirty="0">
                <a:latin typeface="Times New Roman" pitchFamily="18" charset="0"/>
              </a:rPr>
              <a:t>. год по </a:t>
            </a:r>
            <a:r>
              <a:rPr lang="ru-RU" b="1" dirty="0" err="1">
                <a:latin typeface="Times New Roman" pitchFamily="18" charset="0"/>
              </a:rPr>
              <a:t>очно-заочному</a:t>
            </a:r>
            <a:r>
              <a:rPr lang="ru-RU" b="1" dirty="0">
                <a:latin typeface="Times New Roman" pitchFamily="18" charset="0"/>
              </a:rPr>
              <a:t> отделению по направлению 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«Управление в технических системах» (профиль ССАТП)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28688" y="1047750"/>
          <a:ext cx="7429553" cy="2238387"/>
        </p:xfrm>
        <a:graphic>
          <a:graphicData uri="http://schemas.openxmlformats.org/drawingml/2006/table">
            <a:tbl>
              <a:tblPr/>
              <a:tblGrid>
                <a:gridCol w="2971821"/>
                <a:gridCol w="950983"/>
                <a:gridCol w="1248165"/>
                <a:gridCol w="1248165"/>
                <a:gridCol w="1010419"/>
              </a:tblGrid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  <a:tr h="4476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3762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29,41%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17,65%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4216" y="3401195"/>
            <a:ext cx="4810477" cy="332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" name="Group 61"/>
          <p:cNvGraphicFramePr>
            <a:graphicFrameLocks noGrp="1"/>
          </p:cNvGraphicFramePr>
          <p:nvPr>
            <p:ph sz="quarter" idx="1"/>
          </p:nvPr>
        </p:nvGraphicFramePr>
        <p:xfrm>
          <a:off x="739775" y="1211263"/>
          <a:ext cx="7475538" cy="2145031"/>
        </p:xfrm>
        <a:graphic>
          <a:graphicData uri="http://schemas.openxmlformats.org/drawingml/2006/table">
            <a:tbl>
              <a:tblPr/>
              <a:tblGrid>
                <a:gridCol w="3062288"/>
                <a:gridCol w="881062"/>
                <a:gridCol w="882650"/>
                <a:gridCol w="884238"/>
                <a:gridCol w="882650"/>
                <a:gridCol w="882650"/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160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успеваемость,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57,14%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53,19%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51,61%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57,89%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55,00%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успеваемость,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26,98%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40,43%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45,16%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26,32%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34,38%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93" name="Text Box 5"/>
          <p:cNvSpPr txBox="1">
            <a:spLocks noChangeArrowheads="1"/>
          </p:cNvSpPr>
          <p:nvPr/>
        </p:nvSpPr>
        <p:spPr bwMode="auto">
          <a:xfrm>
            <a:off x="827088" y="260350"/>
            <a:ext cx="75549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500" b="1" dirty="0">
                <a:latin typeface="Times New Roman" pitchFamily="18" charset="0"/>
              </a:rPr>
              <a:t>Итоги зимней экзаменационной сессии </a:t>
            </a:r>
            <a:r>
              <a:rPr lang="ru-RU" sz="2500" b="1" dirty="0" smtClean="0">
                <a:latin typeface="Times New Roman" pitchFamily="18" charset="0"/>
              </a:rPr>
              <a:t>2022/2023 </a:t>
            </a:r>
            <a:r>
              <a:rPr lang="ru-RU" sz="2500" b="1" dirty="0">
                <a:latin typeface="Times New Roman" pitchFamily="18" charset="0"/>
              </a:rPr>
              <a:t>учебного года</a:t>
            </a:r>
            <a:r>
              <a:rPr lang="en-US" sz="2500" b="1" dirty="0">
                <a:latin typeface="Times New Roman" pitchFamily="18" charset="0"/>
              </a:rPr>
              <a:t> </a:t>
            </a:r>
            <a:r>
              <a:rPr lang="ru-RU" sz="2500" b="1" dirty="0">
                <a:latin typeface="Times New Roman" pitchFamily="18" charset="0"/>
              </a:rPr>
              <a:t>по очному </a:t>
            </a:r>
            <a:r>
              <a:rPr lang="ru-RU" sz="2500" b="1" dirty="0" smtClean="0">
                <a:latin typeface="Times New Roman" pitchFamily="18" charset="0"/>
              </a:rPr>
              <a:t>отделению (</a:t>
            </a:r>
            <a:r>
              <a:rPr lang="ru-RU" sz="2500" b="1" dirty="0" err="1" smtClean="0">
                <a:latin typeface="Times New Roman" pitchFamily="18" charset="0"/>
              </a:rPr>
              <a:t>бакалавриат</a:t>
            </a:r>
            <a:r>
              <a:rPr lang="ru-RU" sz="2500" b="1" dirty="0" smtClean="0">
                <a:latin typeface="Times New Roman" pitchFamily="18" charset="0"/>
              </a:rPr>
              <a:t>)</a:t>
            </a:r>
            <a:endParaRPr lang="ru-RU" sz="2500" b="1" dirty="0"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6" y="3508610"/>
            <a:ext cx="6853256" cy="327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3"/>
          <p:cNvSpPr>
            <a:spLocks noChangeArrowheads="1"/>
          </p:cNvSpPr>
          <p:nvPr/>
        </p:nvSpPr>
        <p:spPr bwMode="auto">
          <a:xfrm>
            <a:off x="755650" y="0"/>
            <a:ext cx="77041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Итоги зимней </a:t>
            </a:r>
            <a:r>
              <a:rPr lang="ru-RU" b="1" dirty="0" err="1">
                <a:latin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</a:rPr>
              <a:t> сессии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2022-2023 </a:t>
            </a:r>
            <a:r>
              <a:rPr lang="ru-RU" b="1" dirty="0" err="1">
                <a:latin typeface="Times New Roman" pitchFamily="18" charset="0"/>
              </a:rPr>
              <a:t>уч</a:t>
            </a:r>
            <a:r>
              <a:rPr lang="ru-RU" b="1" dirty="0">
                <a:latin typeface="Times New Roman" pitchFamily="18" charset="0"/>
              </a:rPr>
              <a:t>. год по </a:t>
            </a:r>
            <a:r>
              <a:rPr lang="ru-RU" b="1" dirty="0" err="1">
                <a:latin typeface="Times New Roman" pitchFamily="18" charset="0"/>
              </a:rPr>
              <a:t>очно-заочному</a:t>
            </a:r>
            <a:r>
              <a:rPr lang="ru-RU" b="1" dirty="0">
                <a:latin typeface="Times New Roman" pitchFamily="18" charset="0"/>
              </a:rPr>
              <a:t> отделению по направлению 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«Наукоемкие технологии и экономика инноваций</a:t>
            </a:r>
            <a:r>
              <a:rPr lang="ru-RU" b="1" dirty="0" smtClean="0">
                <a:latin typeface="Times New Roman" pitchFamily="18" charset="0"/>
              </a:rPr>
              <a:t>», магистратура</a:t>
            </a:r>
            <a:endParaRPr lang="ru-RU" b="1" dirty="0">
              <a:latin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49313" y="1008063"/>
          <a:ext cx="7643866" cy="2027291"/>
        </p:xfrm>
        <a:graphic>
          <a:graphicData uri="http://schemas.openxmlformats.org/drawingml/2006/table">
            <a:tbl>
              <a:tblPr/>
              <a:tblGrid>
                <a:gridCol w="3357586"/>
                <a:gridCol w="928694"/>
                <a:gridCol w="928694"/>
                <a:gridCol w="1143008"/>
                <a:gridCol w="1285884"/>
              </a:tblGrid>
              <a:tr h="2306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  <a:tr h="3194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306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3908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4530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148010"/>
            <a:ext cx="5248289" cy="35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14414" y="928670"/>
          <a:ext cx="6643735" cy="2144729"/>
        </p:xfrm>
        <a:graphic>
          <a:graphicData uri="http://schemas.openxmlformats.org/drawingml/2006/table">
            <a:tbl>
              <a:tblPr/>
              <a:tblGrid>
                <a:gridCol w="3998544"/>
                <a:gridCol w="922741"/>
                <a:gridCol w="922741"/>
                <a:gridCol w="799709"/>
              </a:tblGrid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  <a:tr h="3635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sp>
        <p:nvSpPr>
          <p:cNvPr id="24608" name="Rectangle 43"/>
          <p:cNvSpPr>
            <a:spLocks noChangeArrowheads="1"/>
          </p:cNvSpPr>
          <p:nvPr/>
        </p:nvSpPr>
        <p:spPr bwMode="auto">
          <a:xfrm>
            <a:off x="755650" y="0"/>
            <a:ext cx="77041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Итоги зимней </a:t>
            </a:r>
            <a:r>
              <a:rPr lang="ru-RU" b="1" dirty="0" err="1">
                <a:latin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</a:rPr>
              <a:t> сессии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2022-2023 </a:t>
            </a:r>
            <a:r>
              <a:rPr lang="ru-RU" b="1" dirty="0" err="1">
                <a:latin typeface="Times New Roman" pitchFamily="18" charset="0"/>
              </a:rPr>
              <a:t>уч</a:t>
            </a:r>
            <a:r>
              <a:rPr lang="ru-RU" b="1" dirty="0">
                <a:latin typeface="Times New Roman" pitchFamily="18" charset="0"/>
              </a:rPr>
              <a:t>. год по </a:t>
            </a:r>
            <a:r>
              <a:rPr lang="ru-RU" b="1" dirty="0" err="1">
                <a:latin typeface="Times New Roman" pitchFamily="18" charset="0"/>
              </a:rPr>
              <a:t>очно-заочному</a:t>
            </a:r>
            <a:r>
              <a:rPr lang="ru-RU" b="1" dirty="0">
                <a:latin typeface="Times New Roman" pitchFamily="18" charset="0"/>
              </a:rPr>
              <a:t> отделению по направлению 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«Экономика»  (профиль </a:t>
            </a:r>
            <a:r>
              <a:rPr lang="ru-RU" b="1" dirty="0" err="1">
                <a:latin typeface="Times New Roman" pitchFamily="18" charset="0"/>
              </a:rPr>
              <a:t>ЭПиО</a:t>
            </a:r>
            <a:r>
              <a:rPr lang="ru-RU" b="1" dirty="0">
                <a:latin typeface="Times New Roman" pitchFamily="18" charset="0"/>
              </a:rPr>
              <a:t>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5597" y="3307984"/>
            <a:ext cx="5133989" cy="347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32350" y="985819"/>
          <a:ext cx="5720994" cy="2144729"/>
        </p:xfrm>
        <a:graphic>
          <a:graphicData uri="http://schemas.openxmlformats.org/drawingml/2006/table">
            <a:tbl>
              <a:tblPr/>
              <a:tblGrid>
                <a:gridCol w="3998544"/>
                <a:gridCol w="922741"/>
                <a:gridCol w="799709"/>
              </a:tblGrid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  <a:tr h="3635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42,86%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42,86%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sp>
        <p:nvSpPr>
          <p:cNvPr id="24608" name="Rectangle 43"/>
          <p:cNvSpPr>
            <a:spLocks noChangeArrowheads="1"/>
          </p:cNvSpPr>
          <p:nvPr/>
        </p:nvSpPr>
        <p:spPr bwMode="auto">
          <a:xfrm>
            <a:off x="755650" y="0"/>
            <a:ext cx="77041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Итоги зимней </a:t>
            </a:r>
            <a:r>
              <a:rPr lang="ru-RU" b="1" dirty="0" err="1">
                <a:latin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</a:rPr>
              <a:t> сессии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2022-2023 </a:t>
            </a:r>
            <a:r>
              <a:rPr lang="ru-RU" b="1" dirty="0" err="1">
                <a:latin typeface="Times New Roman" pitchFamily="18" charset="0"/>
              </a:rPr>
              <a:t>уч</a:t>
            </a:r>
            <a:r>
              <a:rPr lang="ru-RU" b="1" dirty="0">
                <a:latin typeface="Times New Roman" pitchFamily="18" charset="0"/>
              </a:rPr>
              <a:t>. год по </a:t>
            </a:r>
            <a:r>
              <a:rPr lang="ru-RU" b="1" dirty="0" err="1">
                <a:latin typeface="Times New Roman" pitchFamily="18" charset="0"/>
              </a:rPr>
              <a:t>очно-заочному</a:t>
            </a:r>
            <a:r>
              <a:rPr lang="ru-RU" b="1" dirty="0">
                <a:latin typeface="Times New Roman" pitchFamily="18" charset="0"/>
              </a:rPr>
              <a:t> отделению по направлению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«Электроэнергетика и электротехника»  </a:t>
            </a:r>
            <a:r>
              <a:rPr lang="ru-RU" b="1" dirty="0">
                <a:latin typeface="Times New Roman" pitchFamily="18" charset="0"/>
              </a:rPr>
              <a:t>(профиль </a:t>
            </a:r>
            <a:r>
              <a:rPr lang="ru-RU" b="1" dirty="0" smtClean="0">
                <a:latin typeface="Times New Roman" pitchFamily="18" charset="0"/>
              </a:rPr>
              <a:t>ЭС), </a:t>
            </a:r>
            <a:r>
              <a:rPr lang="ru-RU" b="1" dirty="0" err="1" smtClean="0">
                <a:latin typeface="Times New Roman" pitchFamily="18" charset="0"/>
              </a:rPr>
              <a:t>бакалавриат</a:t>
            </a:r>
            <a:endParaRPr lang="ru-RU" b="1" dirty="0">
              <a:latin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48" y="3209350"/>
            <a:ext cx="4739307" cy="351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32350" y="985819"/>
          <a:ext cx="5720994" cy="2144729"/>
        </p:xfrm>
        <a:graphic>
          <a:graphicData uri="http://schemas.openxmlformats.org/drawingml/2006/table">
            <a:tbl>
              <a:tblPr/>
              <a:tblGrid>
                <a:gridCol w="3998544"/>
                <a:gridCol w="922741"/>
                <a:gridCol w="799709"/>
              </a:tblGrid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  <a:tr h="3635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sp>
        <p:nvSpPr>
          <p:cNvPr id="24608" name="Rectangle 43"/>
          <p:cNvSpPr>
            <a:spLocks noChangeArrowheads="1"/>
          </p:cNvSpPr>
          <p:nvPr/>
        </p:nvSpPr>
        <p:spPr bwMode="auto">
          <a:xfrm>
            <a:off x="755650" y="0"/>
            <a:ext cx="77041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Итоги зимней </a:t>
            </a:r>
            <a:r>
              <a:rPr lang="ru-RU" b="1" dirty="0" err="1">
                <a:latin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</a:rPr>
              <a:t> сессии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2022-2023 </a:t>
            </a:r>
            <a:r>
              <a:rPr lang="ru-RU" b="1" dirty="0" err="1">
                <a:latin typeface="Times New Roman" pitchFamily="18" charset="0"/>
              </a:rPr>
              <a:t>уч</a:t>
            </a:r>
            <a:r>
              <a:rPr lang="ru-RU" b="1" dirty="0">
                <a:latin typeface="Times New Roman" pitchFamily="18" charset="0"/>
              </a:rPr>
              <a:t>. год по </a:t>
            </a:r>
            <a:r>
              <a:rPr lang="ru-RU" b="1" dirty="0" err="1">
                <a:latin typeface="Times New Roman" pitchFamily="18" charset="0"/>
              </a:rPr>
              <a:t>очно-заочному</a:t>
            </a:r>
            <a:r>
              <a:rPr lang="ru-RU" b="1" dirty="0">
                <a:latin typeface="Times New Roman" pitchFamily="18" charset="0"/>
              </a:rPr>
              <a:t> отделению по направлению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«Электроэнергетика и электротехника», магистратура</a:t>
            </a:r>
            <a:endParaRPr lang="ru-RU" b="1" dirty="0">
              <a:latin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200774"/>
            <a:ext cx="4286280" cy="352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Вечернее отделение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КУРСАМ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900113" y="5876925"/>
            <a:ext cx="741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ru-RU" sz="2700">
              <a:latin typeface="Lucida Sans Unicode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7452" y="1535098"/>
            <a:ext cx="626745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 bwMode="auto">
          <a:xfrm>
            <a:off x="495300" y="-24"/>
            <a:ext cx="8229600" cy="949348"/>
          </a:xfrm>
          <a:prstGeom prst="rect">
            <a:avLst/>
          </a:prstGeom>
        </p:spPr>
        <p:txBody>
          <a:bodyPr anchor="ctr"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0" hangingPunct="0">
              <a:defRPr/>
            </a:pPr>
            <a:r>
              <a:rPr lang="ru-RU" sz="2900" b="1" dirty="0">
                <a:latin typeface="Times New Roman" pitchFamily="18" charset="0"/>
                <a:ea typeface="+mj-ea"/>
                <a:cs typeface="+mj-cs"/>
              </a:rPr>
              <a:t>Итоги зимней экзаменационной сессии 2021/2022 </a:t>
            </a:r>
            <a:r>
              <a:rPr lang="ru-RU" sz="2900" b="1" dirty="0" err="1">
                <a:latin typeface="Times New Roman" pitchFamily="18" charset="0"/>
                <a:ea typeface="+mj-ea"/>
                <a:cs typeface="+mj-cs"/>
              </a:rPr>
              <a:t>уч</a:t>
            </a:r>
            <a:r>
              <a:rPr lang="ru-RU" sz="2900" b="1" dirty="0">
                <a:latin typeface="Times New Roman" pitchFamily="18" charset="0"/>
                <a:ea typeface="+mj-ea"/>
                <a:cs typeface="+mj-cs"/>
              </a:rPr>
              <a:t>. года по заочному отделению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77875" y="928688"/>
          <a:ext cx="7534347" cy="1888114"/>
        </p:xfrm>
        <a:graphic>
          <a:graphicData uri="http://schemas.openxmlformats.org/drawingml/2006/table">
            <a:tbl>
              <a:tblPr/>
              <a:tblGrid>
                <a:gridCol w="3321205"/>
                <a:gridCol w="690337"/>
                <a:gridCol w="690337"/>
                <a:gridCol w="690337"/>
                <a:gridCol w="690337"/>
                <a:gridCol w="690337"/>
                <a:gridCol w="761457"/>
              </a:tblGrid>
              <a:tr h="243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6237" marR="6237" marT="62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37" marR="6237" marT="6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37" marR="6237" marT="6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237" marR="6237" marT="6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237" marR="6237" marT="6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237" marR="6237" marT="6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6237" marR="6237" marT="6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экзамены, чел</a:t>
                      </a:r>
                    </a:p>
                  </a:txBody>
                  <a:tcPr marL="6237" marR="6237" marT="62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экзамены, чел</a:t>
                      </a:r>
                    </a:p>
                  </a:txBody>
                  <a:tcPr marL="6237" marR="6237" marT="62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успеваемость, %</a:t>
                      </a:r>
                    </a:p>
                  </a:txBody>
                  <a:tcPr marL="6237" marR="6237" marT="62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61,29%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48,48%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67,57%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61,65%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«5», чел</a:t>
                      </a:r>
                    </a:p>
                  </a:txBody>
                  <a:tcPr marL="6237" marR="6237" marT="62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успеваемость, %</a:t>
                      </a:r>
                    </a:p>
                  </a:txBody>
                  <a:tcPr marL="6237" marR="6237" marT="62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3,03%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16,92%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928934"/>
            <a:ext cx="7403231" cy="367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3"/>
          <p:cNvSpPr>
            <a:spLocks noChangeArrowheads="1"/>
          </p:cNvSpPr>
          <p:nvPr/>
        </p:nvSpPr>
        <p:spPr bwMode="auto">
          <a:xfrm>
            <a:off x="428625" y="0"/>
            <a:ext cx="8429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Итоги зимней </a:t>
            </a:r>
            <a:r>
              <a:rPr lang="ru-RU" b="1" dirty="0" err="1">
                <a:latin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</a:rPr>
              <a:t> сессии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2022-2023 </a:t>
            </a:r>
            <a:r>
              <a:rPr lang="ru-RU" b="1" dirty="0" err="1">
                <a:latin typeface="Times New Roman" pitchFamily="18" charset="0"/>
              </a:rPr>
              <a:t>уч</a:t>
            </a:r>
            <a:r>
              <a:rPr lang="ru-RU" b="1" dirty="0">
                <a:latin typeface="Times New Roman" pitchFamily="18" charset="0"/>
              </a:rPr>
              <a:t>. год по заочному отделению по направлению 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«Автоматизация технологических процессов и производств» (профиль АТПП)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928670"/>
          <a:ext cx="8001057" cy="1953490"/>
        </p:xfrm>
        <a:graphic>
          <a:graphicData uri="http://schemas.openxmlformats.org/drawingml/2006/table">
            <a:tbl>
              <a:tblPr/>
              <a:tblGrid>
                <a:gridCol w="2643206"/>
                <a:gridCol w="785818"/>
                <a:gridCol w="928694"/>
                <a:gridCol w="928694"/>
                <a:gridCol w="1071570"/>
                <a:gridCol w="800428"/>
                <a:gridCol w="842647"/>
              </a:tblGrid>
              <a:tr h="1884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37" marR="6237" marT="6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37" marR="6237" marT="6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37" marR="6237" marT="6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237" marR="6237" marT="6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237" marR="6237" marT="6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237" marR="6237" marT="6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6237" marR="6237" marT="6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3701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6237" marR="6237" marT="6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884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6237" marR="6237" marT="6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701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6237" marR="6237" marT="6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69,44%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62,96%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59,29%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701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6237" marR="6237" marT="6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701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6237" marR="6237" marT="6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13,27%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2404" y="2975224"/>
            <a:ext cx="6124587" cy="376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2"/>
          <p:cNvSpPr txBox="1">
            <a:spLocks noChangeArrowheads="1"/>
          </p:cNvSpPr>
          <p:nvPr/>
        </p:nvSpPr>
        <p:spPr bwMode="auto">
          <a:xfrm>
            <a:off x="1033463" y="57150"/>
            <a:ext cx="7345362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latin typeface="Times New Roman" pitchFamily="18" charset="0"/>
              </a:rPr>
              <a:t>Итоги зимней </a:t>
            </a:r>
            <a:r>
              <a:rPr lang="ru-RU" b="1" dirty="0" err="1">
                <a:latin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</a:rPr>
              <a:t> сессии 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</a:rPr>
              <a:t>2022-2023 </a:t>
            </a:r>
            <a:r>
              <a:rPr lang="ru-RU" b="1" dirty="0" err="1">
                <a:latin typeface="Times New Roman" pitchFamily="18" charset="0"/>
              </a:rPr>
              <a:t>уч</a:t>
            </a:r>
            <a:r>
              <a:rPr lang="ru-RU" b="1" dirty="0">
                <a:latin typeface="Times New Roman" pitchFamily="18" charset="0"/>
              </a:rPr>
              <a:t>. г. по заочному отделению по направлению «Информатика и вычислительная техника» (профиль АСОИУ)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14500" y="928688"/>
          <a:ext cx="5286392" cy="1737216"/>
        </p:xfrm>
        <a:graphic>
          <a:graphicData uri="http://schemas.openxmlformats.org/drawingml/2006/table">
            <a:tbl>
              <a:tblPr/>
              <a:tblGrid>
                <a:gridCol w="2714624"/>
                <a:gridCol w="857256"/>
                <a:gridCol w="857256"/>
                <a:gridCol w="857256"/>
              </a:tblGrid>
              <a:tr h="2895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  <a:tr h="2895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895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895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77,78%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62,50%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73,08%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895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895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23,08%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6394" y="2854320"/>
            <a:ext cx="5949242" cy="378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3"/>
          <p:cNvSpPr>
            <a:spLocks noChangeArrowheads="1"/>
          </p:cNvSpPr>
          <p:nvPr/>
        </p:nvSpPr>
        <p:spPr bwMode="auto">
          <a:xfrm>
            <a:off x="755650" y="0"/>
            <a:ext cx="77041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Итоги зимней </a:t>
            </a:r>
            <a:r>
              <a:rPr lang="ru-RU" b="1" dirty="0" err="1">
                <a:latin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</a:rPr>
              <a:t> сессии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2022-2023 </a:t>
            </a:r>
            <a:r>
              <a:rPr lang="ru-RU" b="1" dirty="0" err="1">
                <a:latin typeface="Times New Roman" pitchFamily="18" charset="0"/>
              </a:rPr>
              <a:t>уч</a:t>
            </a:r>
            <a:r>
              <a:rPr lang="ru-RU" b="1" dirty="0">
                <a:latin typeface="Times New Roman" pitchFamily="18" charset="0"/>
              </a:rPr>
              <a:t>. год по заочному отделению по направлению 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«Теплоэнергетика и теплотехника»  (профиль ЭОП)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04973" y="987425"/>
          <a:ext cx="5724546" cy="1799937"/>
        </p:xfrm>
        <a:graphic>
          <a:graphicData uri="http://schemas.openxmlformats.org/drawingml/2006/table">
            <a:tbl>
              <a:tblPr/>
              <a:tblGrid>
                <a:gridCol w="3345837"/>
                <a:gridCol w="792903"/>
                <a:gridCol w="792903"/>
                <a:gridCol w="792903"/>
              </a:tblGrid>
              <a:tr h="2306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  <a:tr h="3321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306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908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44,44%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904708"/>
            <a:ext cx="6249999" cy="387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75" y="1000125"/>
          <a:ext cx="7060828" cy="1763386"/>
        </p:xfrm>
        <a:graphic>
          <a:graphicData uri="http://schemas.openxmlformats.org/drawingml/2006/table">
            <a:tbl>
              <a:tblPr/>
              <a:tblGrid>
                <a:gridCol w="2924902"/>
                <a:gridCol w="689321"/>
                <a:gridCol w="689321"/>
                <a:gridCol w="689321"/>
                <a:gridCol w="689321"/>
                <a:gridCol w="689321"/>
                <a:gridCol w="689321"/>
              </a:tblGrid>
              <a:tr h="160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3151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604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151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58,62%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80,77%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85,71%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62,26%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151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151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24,14%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26,92%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57,14%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17,92%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  <p:sp>
        <p:nvSpPr>
          <p:cNvPr id="30787" name="Rectangle 65"/>
          <p:cNvSpPr>
            <a:spLocks noChangeArrowheads="1"/>
          </p:cNvSpPr>
          <p:nvPr/>
        </p:nvSpPr>
        <p:spPr bwMode="auto">
          <a:xfrm>
            <a:off x="900113" y="0"/>
            <a:ext cx="76327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Итоги зимней </a:t>
            </a:r>
            <a:r>
              <a:rPr lang="ru-RU" b="1" dirty="0" err="1">
                <a:latin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</a:rPr>
              <a:t> сессии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2022-2023 </a:t>
            </a:r>
            <a:r>
              <a:rPr lang="ru-RU" b="1" dirty="0" err="1">
                <a:latin typeface="Times New Roman" pitchFamily="18" charset="0"/>
              </a:rPr>
              <a:t>уч</a:t>
            </a:r>
            <a:r>
              <a:rPr lang="ru-RU" b="1" dirty="0">
                <a:latin typeface="Times New Roman" pitchFamily="18" charset="0"/>
              </a:rPr>
              <a:t>. год по заочному отделению по направлению «Электроэнергетика и электротехника» (профиль ЭС)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190" y="2895596"/>
            <a:ext cx="6884626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" name="Group 61"/>
          <p:cNvGraphicFramePr>
            <a:graphicFrameLocks noGrp="1"/>
          </p:cNvGraphicFramePr>
          <p:nvPr>
            <p:ph sz="quarter" idx="1"/>
          </p:nvPr>
        </p:nvGraphicFramePr>
        <p:xfrm>
          <a:off x="1720870" y="1214422"/>
          <a:ext cx="5708650" cy="2145031"/>
        </p:xfrm>
        <a:graphic>
          <a:graphicData uri="http://schemas.openxmlformats.org/drawingml/2006/table">
            <a:tbl>
              <a:tblPr/>
              <a:tblGrid>
                <a:gridCol w="3062288"/>
                <a:gridCol w="881062"/>
                <a:gridCol w="882650"/>
                <a:gridCol w="882650"/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успеваемость,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53,97%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успеваемость,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47,17%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49,21%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93" name="Text Box 5"/>
          <p:cNvSpPr txBox="1">
            <a:spLocks noChangeArrowheads="1"/>
          </p:cNvSpPr>
          <p:nvPr/>
        </p:nvSpPr>
        <p:spPr bwMode="auto">
          <a:xfrm>
            <a:off x="827088" y="260350"/>
            <a:ext cx="77454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500" b="1" dirty="0">
                <a:latin typeface="Times New Roman" pitchFamily="18" charset="0"/>
              </a:rPr>
              <a:t>Итоги зимней экзаменационной сессии </a:t>
            </a:r>
            <a:r>
              <a:rPr lang="ru-RU" sz="2500" b="1" dirty="0" smtClean="0">
                <a:latin typeface="Times New Roman" pitchFamily="18" charset="0"/>
              </a:rPr>
              <a:t>2022/2023 </a:t>
            </a:r>
            <a:r>
              <a:rPr lang="ru-RU" sz="2500" b="1" dirty="0">
                <a:latin typeface="Times New Roman" pitchFamily="18" charset="0"/>
              </a:rPr>
              <a:t>учебного года</a:t>
            </a:r>
            <a:r>
              <a:rPr lang="en-US" sz="2500" b="1" dirty="0">
                <a:latin typeface="Times New Roman" pitchFamily="18" charset="0"/>
              </a:rPr>
              <a:t> </a:t>
            </a:r>
            <a:r>
              <a:rPr lang="ru-RU" sz="2500" b="1" dirty="0">
                <a:latin typeface="Times New Roman" pitchFamily="18" charset="0"/>
              </a:rPr>
              <a:t>по очному </a:t>
            </a:r>
            <a:r>
              <a:rPr lang="ru-RU" sz="2500" b="1" dirty="0" smtClean="0">
                <a:latin typeface="Times New Roman" pitchFamily="18" charset="0"/>
              </a:rPr>
              <a:t>отделению (магистратура)</a:t>
            </a:r>
            <a:endParaRPr lang="ru-RU" sz="2500" b="1" dirty="0"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8329" y="3500438"/>
            <a:ext cx="5327009" cy="316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5"/>
          <p:cNvSpPr>
            <a:spLocks noChangeArrowheads="1"/>
          </p:cNvSpPr>
          <p:nvPr/>
        </p:nvSpPr>
        <p:spPr bwMode="auto">
          <a:xfrm>
            <a:off x="928688" y="150813"/>
            <a:ext cx="76327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Итоги зимней зачетно-экзаменационной сессии </a:t>
            </a:r>
          </a:p>
          <a:p>
            <a:pPr algn="ctr"/>
            <a:r>
              <a:rPr lang="ru-RU" b="1">
                <a:latin typeface="Times New Roman" pitchFamily="18" charset="0"/>
              </a:rPr>
              <a:t>2021-2022 уч. год по заочному отделению по направлению «Экономика» (профиль Экономика предприятий и организаций)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93863" y="1117600"/>
          <a:ext cx="4703818" cy="2166948"/>
        </p:xfrm>
        <a:graphic>
          <a:graphicData uri="http://schemas.openxmlformats.org/drawingml/2006/table">
            <a:tbl>
              <a:tblPr/>
              <a:tblGrid>
                <a:gridCol w="2949575"/>
                <a:gridCol w="857256"/>
                <a:gridCol w="896987"/>
              </a:tblGrid>
              <a:tr h="3611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  <a:tr h="3611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611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611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611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611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368444"/>
            <a:ext cx="4805082" cy="332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000" b="1" dirty="0">
                <a:latin typeface="Times New Roman" pitchFamily="18" charset="0"/>
                <a:ea typeface="+mj-ea"/>
                <a:cs typeface="Times New Roman" pitchFamily="18" charset="0"/>
              </a:rPr>
              <a:t>Заочное отделение по курсам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91940"/>
            <a:ext cx="7215238" cy="532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 bwMode="auto">
          <a:xfrm>
            <a:off x="395288" y="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3300" dirty="0" smtClean="0">
                <a:effectLst/>
                <a:latin typeface="Times New Roman" pitchFamily="18" charset="0"/>
              </a:rPr>
              <a:t>Успеваемость по факультету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900113" y="5876925"/>
            <a:ext cx="72009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ru-RU" sz="2700">
              <a:latin typeface="Lucida Sans Unicode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88" y="1095375"/>
            <a:ext cx="690562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79388" y="620713"/>
            <a:ext cx="8748712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i="1" cap="small" dirty="0">
                <a:latin typeface="Californian FB" pitchFamily="18" charset="0"/>
              </a:rPr>
              <a:t>Факультет информационных технологий</a:t>
            </a:r>
          </a:p>
          <a:p>
            <a:pPr algn="ctr">
              <a:spcBef>
                <a:spcPct val="50000"/>
              </a:spcBef>
              <a:defRPr/>
            </a:pPr>
            <a:endParaRPr lang="ru-RU" sz="2000" b="1" dirty="0">
              <a:latin typeface="Californian FB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atin typeface="Californian FB" pitchFamily="18" charset="0"/>
              </a:rPr>
              <a:t>Итоги </a:t>
            </a:r>
            <a:r>
              <a:rPr lang="ru-RU" sz="4000" b="1" dirty="0" smtClean="0">
                <a:latin typeface="Californian FB" pitchFamily="18" charset="0"/>
              </a:rPr>
              <a:t>летней </a:t>
            </a:r>
            <a:r>
              <a:rPr lang="ru-RU" sz="4000" b="1" dirty="0" err="1">
                <a:latin typeface="Times New Roman" pitchFamily="18" charset="0"/>
              </a:rPr>
              <a:t>зачетно-экзаменационной</a:t>
            </a:r>
            <a:r>
              <a:rPr lang="ru-RU" sz="4000" b="1" dirty="0">
                <a:latin typeface="Californian FB" pitchFamily="18" charset="0"/>
              </a:rPr>
              <a:t> сессии </a:t>
            </a:r>
            <a:r>
              <a:rPr lang="ru-RU" sz="4000" b="1" dirty="0" smtClean="0">
                <a:latin typeface="Californian FB" pitchFamily="18" charset="0"/>
              </a:rPr>
              <a:t>2022/2023 </a:t>
            </a:r>
            <a:r>
              <a:rPr lang="ru-RU" sz="4000" b="1" dirty="0">
                <a:latin typeface="Californian FB" pitchFamily="18" charset="0"/>
              </a:rPr>
              <a:t>учебного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" name="Group 61"/>
          <p:cNvGraphicFramePr>
            <a:graphicFrameLocks noGrp="1"/>
          </p:cNvGraphicFramePr>
          <p:nvPr>
            <p:ph sz="quarter" idx="1"/>
          </p:nvPr>
        </p:nvGraphicFramePr>
        <p:xfrm>
          <a:off x="739775" y="1211263"/>
          <a:ext cx="7475538" cy="2145031"/>
        </p:xfrm>
        <a:graphic>
          <a:graphicData uri="http://schemas.openxmlformats.org/drawingml/2006/table">
            <a:tbl>
              <a:tblPr/>
              <a:tblGrid>
                <a:gridCol w="3062288"/>
                <a:gridCol w="881062"/>
                <a:gridCol w="882650"/>
                <a:gridCol w="884238"/>
                <a:gridCol w="882650"/>
                <a:gridCol w="882650"/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успеваемость,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43,75%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56,25%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успеваемость,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34,92%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31,25%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46,88%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70,59%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93" name="Text Box 5"/>
          <p:cNvSpPr txBox="1">
            <a:spLocks noChangeArrowheads="1"/>
          </p:cNvSpPr>
          <p:nvPr/>
        </p:nvSpPr>
        <p:spPr bwMode="auto">
          <a:xfrm>
            <a:off x="827088" y="260350"/>
            <a:ext cx="75549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500" b="1" dirty="0">
                <a:latin typeface="Times New Roman" pitchFamily="18" charset="0"/>
              </a:rPr>
              <a:t>Итоги </a:t>
            </a:r>
            <a:r>
              <a:rPr lang="ru-RU" sz="2500" b="1" dirty="0" smtClean="0">
                <a:latin typeface="Times New Roman" pitchFamily="18" charset="0"/>
              </a:rPr>
              <a:t>летней </a:t>
            </a:r>
            <a:r>
              <a:rPr lang="ru-RU" sz="2500" b="1" dirty="0">
                <a:latin typeface="Times New Roman" pitchFamily="18" charset="0"/>
              </a:rPr>
              <a:t>экзаменационной сессии </a:t>
            </a:r>
            <a:r>
              <a:rPr lang="ru-RU" sz="2500" b="1" dirty="0" smtClean="0">
                <a:latin typeface="Times New Roman" pitchFamily="18" charset="0"/>
              </a:rPr>
              <a:t>2022/2023 </a:t>
            </a:r>
            <a:r>
              <a:rPr lang="ru-RU" sz="2500" b="1" dirty="0">
                <a:latin typeface="Times New Roman" pitchFamily="18" charset="0"/>
              </a:rPr>
              <a:t>учебного года</a:t>
            </a:r>
            <a:r>
              <a:rPr lang="en-US" sz="2500" b="1" dirty="0">
                <a:latin typeface="Times New Roman" pitchFamily="18" charset="0"/>
              </a:rPr>
              <a:t> </a:t>
            </a:r>
            <a:r>
              <a:rPr lang="ru-RU" sz="2500" b="1" dirty="0">
                <a:latin typeface="Times New Roman" pitchFamily="18" charset="0"/>
              </a:rPr>
              <a:t>по очному </a:t>
            </a:r>
            <a:r>
              <a:rPr lang="ru-RU" sz="2500" b="1" dirty="0" smtClean="0">
                <a:latin typeface="Times New Roman" pitchFamily="18" charset="0"/>
              </a:rPr>
              <a:t>отделению (</a:t>
            </a:r>
            <a:r>
              <a:rPr lang="ru-RU" sz="2500" b="1" dirty="0" err="1" smtClean="0">
                <a:latin typeface="Times New Roman" pitchFamily="18" charset="0"/>
              </a:rPr>
              <a:t>бакалавриат</a:t>
            </a:r>
            <a:r>
              <a:rPr lang="ru-RU" sz="2500" b="1" dirty="0" smtClean="0">
                <a:latin typeface="Times New Roman" pitchFamily="18" charset="0"/>
              </a:rPr>
              <a:t>)</a:t>
            </a:r>
            <a:endParaRPr lang="ru-RU" sz="2500" b="1" dirty="0">
              <a:latin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2800" y="3441700"/>
            <a:ext cx="6958031" cy="330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" name="Group 61"/>
          <p:cNvGraphicFramePr>
            <a:graphicFrameLocks noGrp="1"/>
          </p:cNvGraphicFramePr>
          <p:nvPr>
            <p:ph sz="quarter" idx="1"/>
          </p:nvPr>
        </p:nvGraphicFramePr>
        <p:xfrm>
          <a:off x="1720870" y="1214422"/>
          <a:ext cx="5708650" cy="2145031"/>
        </p:xfrm>
        <a:graphic>
          <a:graphicData uri="http://schemas.openxmlformats.org/drawingml/2006/table">
            <a:tbl>
              <a:tblPr/>
              <a:tblGrid>
                <a:gridCol w="3062288"/>
                <a:gridCol w="881062"/>
                <a:gridCol w="882650"/>
                <a:gridCol w="882650"/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успеваемость,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54,72%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58,62%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«5», чел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успеваемость, 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52,83%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56,90%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93" name="Text Box 5"/>
          <p:cNvSpPr txBox="1">
            <a:spLocks noChangeArrowheads="1"/>
          </p:cNvSpPr>
          <p:nvPr/>
        </p:nvSpPr>
        <p:spPr bwMode="auto">
          <a:xfrm>
            <a:off x="827088" y="260350"/>
            <a:ext cx="77454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500" b="1" dirty="0">
                <a:latin typeface="Times New Roman" pitchFamily="18" charset="0"/>
              </a:rPr>
              <a:t>Итоги </a:t>
            </a:r>
            <a:r>
              <a:rPr lang="ru-RU" sz="2500" b="1" dirty="0" smtClean="0">
                <a:latin typeface="Times New Roman" pitchFamily="18" charset="0"/>
              </a:rPr>
              <a:t>летней </a:t>
            </a:r>
            <a:r>
              <a:rPr lang="ru-RU" sz="2500" b="1" dirty="0">
                <a:latin typeface="Times New Roman" pitchFamily="18" charset="0"/>
              </a:rPr>
              <a:t>экзаменационной сессии </a:t>
            </a:r>
            <a:r>
              <a:rPr lang="ru-RU" sz="2500" b="1" dirty="0" smtClean="0">
                <a:latin typeface="Times New Roman" pitchFamily="18" charset="0"/>
              </a:rPr>
              <a:t>2022/2023 </a:t>
            </a:r>
            <a:r>
              <a:rPr lang="ru-RU" sz="2500" b="1" dirty="0">
                <a:latin typeface="Times New Roman" pitchFamily="18" charset="0"/>
              </a:rPr>
              <a:t>учебного года</a:t>
            </a:r>
            <a:r>
              <a:rPr lang="en-US" sz="2500" b="1" dirty="0">
                <a:latin typeface="Times New Roman" pitchFamily="18" charset="0"/>
              </a:rPr>
              <a:t> </a:t>
            </a:r>
            <a:r>
              <a:rPr lang="ru-RU" sz="2500" b="1" dirty="0">
                <a:latin typeface="Times New Roman" pitchFamily="18" charset="0"/>
              </a:rPr>
              <a:t>по очному </a:t>
            </a:r>
            <a:r>
              <a:rPr lang="ru-RU" sz="2500" b="1" dirty="0" smtClean="0">
                <a:latin typeface="Times New Roman" pitchFamily="18" charset="0"/>
              </a:rPr>
              <a:t>отделению (магистратура)</a:t>
            </a:r>
            <a:endParaRPr lang="ru-RU" sz="2500" b="1" dirty="0">
              <a:latin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1246" y="3454059"/>
            <a:ext cx="5491173" cy="32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0" name="Group 72"/>
          <p:cNvGraphicFramePr>
            <a:graphicFrameLocks noGrp="1"/>
          </p:cNvGraphicFramePr>
          <p:nvPr>
            <p:ph idx="1"/>
          </p:nvPr>
        </p:nvGraphicFramePr>
        <p:xfrm>
          <a:off x="714375" y="928688"/>
          <a:ext cx="6677045" cy="1985964"/>
        </p:xfrm>
        <a:graphic>
          <a:graphicData uri="http://schemas.openxmlformats.org/drawingml/2006/table">
            <a:tbl>
              <a:tblPr/>
              <a:tblGrid>
                <a:gridCol w="2890832"/>
                <a:gridCol w="642942"/>
                <a:gridCol w="785818"/>
                <a:gridCol w="784118"/>
                <a:gridCol w="754179"/>
                <a:gridCol w="819156"/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63,64%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81,82%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55,56%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63,64%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sp>
        <p:nvSpPr>
          <p:cNvPr id="11331" name="Text Box 62"/>
          <p:cNvSpPr txBox="1">
            <a:spLocks noChangeArrowheads="1"/>
          </p:cNvSpPr>
          <p:nvPr/>
        </p:nvSpPr>
        <p:spPr bwMode="auto">
          <a:xfrm>
            <a:off x="1033463" y="57150"/>
            <a:ext cx="7345362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latin typeface="Times New Roman" pitchFamily="18" charset="0"/>
              </a:rPr>
              <a:t>Итоги </a:t>
            </a:r>
            <a:r>
              <a:rPr lang="ru-RU" b="1" dirty="0" smtClean="0">
                <a:latin typeface="Times New Roman" pitchFamily="18" charset="0"/>
              </a:rPr>
              <a:t>летней </a:t>
            </a:r>
            <a:r>
              <a:rPr lang="ru-RU" b="1" dirty="0" err="1">
                <a:latin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</a:rPr>
              <a:t> сессии 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</a:rPr>
              <a:t>2022-2023 </a:t>
            </a:r>
            <a:r>
              <a:rPr lang="ru-RU" b="1" dirty="0" err="1">
                <a:latin typeface="Times New Roman" pitchFamily="18" charset="0"/>
              </a:rPr>
              <a:t>уч.г</a:t>
            </a:r>
            <a:r>
              <a:rPr lang="ru-RU" b="1" dirty="0">
                <a:latin typeface="Times New Roman" pitchFamily="18" charset="0"/>
              </a:rPr>
              <a:t>. по очному отделению по направлению «Информатика и вычислительная техника» (профиль АСОИУ</a:t>
            </a:r>
            <a:r>
              <a:rPr lang="ru-RU" b="1" dirty="0" smtClean="0">
                <a:latin typeface="Times New Roman" pitchFamily="18" charset="0"/>
              </a:rPr>
              <a:t>), </a:t>
            </a:r>
            <a:r>
              <a:rPr lang="ru-RU" b="1" dirty="0" err="1" smtClean="0">
                <a:latin typeface="Times New Roman" pitchFamily="18" charset="0"/>
              </a:rPr>
              <a:t>бакалавриат</a:t>
            </a:r>
            <a:r>
              <a:rPr lang="ru-RU" b="1" dirty="0" smtClean="0">
                <a:latin typeface="Times New Roman" pitchFamily="18" charset="0"/>
              </a:rPr>
              <a:t> </a:t>
            </a:r>
            <a:endParaRPr lang="ru-RU" b="1" dirty="0">
              <a:latin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077071"/>
            <a:ext cx="618609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0" name="Group 72"/>
          <p:cNvGraphicFramePr>
            <a:graphicFrameLocks noGrp="1"/>
          </p:cNvGraphicFramePr>
          <p:nvPr>
            <p:ph idx="1"/>
          </p:nvPr>
        </p:nvGraphicFramePr>
        <p:xfrm>
          <a:off x="2001818" y="962008"/>
          <a:ext cx="5200791" cy="1985964"/>
        </p:xfrm>
        <a:graphic>
          <a:graphicData uri="http://schemas.openxmlformats.org/drawingml/2006/table">
            <a:tbl>
              <a:tblPr/>
              <a:tblGrid>
                <a:gridCol w="2890832"/>
                <a:gridCol w="642942"/>
                <a:gridCol w="785818"/>
                <a:gridCol w="881199"/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51,43%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48,57%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sp>
        <p:nvSpPr>
          <p:cNvPr id="11331" name="Text Box 62"/>
          <p:cNvSpPr txBox="1">
            <a:spLocks noChangeArrowheads="1"/>
          </p:cNvSpPr>
          <p:nvPr/>
        </p:nvSpPr>
        <p:spPr bwMode="auto">
          <a:xfrm>
            <a:off x="1033463" y="57150"/>
            <a:ext cx="7345362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latin typeface="Times New Roman" pitchFamily="18" charset="0"/>
              </a:rPr>
              <a:t>Итоги </a:t>
            </a:r>
            <a:r>
              <a:rPr lang="ru-RU" b="1" dirty="0" smtClean="0">
                <a:latin typeface="Times New Roman" pitchFamily="18" charset="0"/>
              </a:rPr>
              <a:t>летней </a:t>
            </a:r>
            <a:r>
              <a:rPr lang="ru-RU" b="1" dirty="0" err="1">
                <a:latin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</a:rPr>
              <a:t> сессии 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</a:rPr>
              <a:t>2022-2023 </a:t>
            </a:r>
            <a:r>
              <a:rPr lang="ru-RU" b="1" dirty="0" err="1">
                <a:latin typeface="Times New Roman" pitchFamily="18" charset="0"/>
              </a:rPr>
              <a:t>уч.г</a:t>
            </a:r>
            <a:r>
              <a:rPr lang="ru-RU" b="1" dirty="0">
                <a:latin typeface="Times New Roman" pitchFamily="18" charset="0"/>
              </a:rPr>
              <a:t>. по очному отделению по направлению «Информатика и вычислительная техника» (профиль АСОИУ</a:t>
            </a:r>
            <a:r>
              <a:rPr lang="ru-RU" b="1" dirty="0" smtClean="0">
                <a:latin typeface="Times New Roman" pitchFamily="18" charset="0"/>
              </a:rPr>
              <a:t>), магистратура</a:t>
            </a:r>
            <a:endParaRPr lang="ru-RU" b="1" dirty="0">
              <a:latin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4522" y="3080200"/>
            <a:ext cx="5279079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5"/>
          <p:cNvSpPr>
            <a:spLocks noChangeArrowheads="1"/>
          </p:cNvSpPr>
          <p:nvPr/>
        </p:nvSpPr>
        <p:spPr bwMode="auto">
          <a:xfrm>
            <a:off x="900113" y="0"/>
            <a:ext cx="76327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Итоги </a:t>
            </a:r>
            <a:r>
              <a:rPr lang="ru-RU" b="1" dirty="0" smtClean="0">
                <a:latin typeface="Times New Roman" pitchFamily="18" charset="0"/>
              </a:rPr>
              <a:t>летней </a:t>
            </a:r>
            <a:r>
              <a:rPr lang="ru-RU" b="1" dirty="0" err="1">
                <a:latin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</a:rPr>
              <a:t> сессии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2022-2023 </a:t>
            </a:r>
            <a:r>
              <a:rPr lang="ru-RU" b="1" dirty="0" err="1">
                <a:latin typeface="Times New Roman" pitchFamily="18" charset="0"/>
              </a:rPr>
              <a:t>уч</a:t>
            </a:r>
            <a:r>
              <a:rPr lang="ru-RU" b="1" dirty="0">
                <a:latin typeface="Times New Roman" pitchFamily="18" charset="0"/>
              </a:rPr>
              <a:t>. год по очному отделению по направлению «Электроэнергетика и электротехника» (профиль ЭС</a:t>
            </a:r>
            <a:r>
              <a:rPr lang="ru-RU" b="1" dirty="0" smtClean="0">
                <a:latin typeface="Times New Roman" pitchFamily="18" charset="0"/>
              </a:rPr>
              <a:t>), </a:t>
            </a:r>
            <a:r>
              <a:rPr lang="ru-RU" b="1" dirty="0" err="1" smtClean="0">
                <a:latin typeface="Times New Roman" pitchFamily="18" charset="0"/>
              </a:rPr>
              <a:t>бакалавриат</a:t>
            </a:r>
            <a:endParaRPr lang="ru-RU" b="1" dirty="0">
              <a:latin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41350" y="977900"/>
          <a:ext cx="7229470" cy="2118076"/>
        </p:xfrm>
        <a:graphic>
          <a:graphicData uri="http://schemas.openxmlformats.org/drawingml/2006/table">
            <a:tbl>
              <a:tblPr/>
              <a:tblGrid>
                <a:gridCol w="2928958"/>
                <a:gridCol w="928694"/>
                <a:gridCol w="857256"/>
                <a:gridCol w="833848"/>
                <a:gridCol w="911124"/>
                <a:gridCol w="769590"/>
              </a:tblGrid>
              <a:tr h="2479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  <a:tr h="3997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479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3616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45,45%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4870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36,36%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32" y="3198810"/>
            <a:ext cx="5646181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5"/>
          <p:cNvSpPr>
            <a:spLocks noChangeArrowheads="1"/>
          </p:cNvSpPr>
          <p:nvPr/>
        </p:nvSpPr>
        <p:spPr bwMode="auto">
          <a:xfrm>
            <a:off x="900113" y="0"/>
            <a:ext cx="76327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Итоги </a:t>
            </a:r>
            <a:r>
              <a:rPr lang="ru-RU" b="1" dirty="0" smtClean="0">
                <a:latin typeface="Times New Roman" pitchFamily="18" charset="0"/>
              </a:rPr>
              <a:t>летней </a:t>
            </a:r>
            <a:r>
              <a:rPr lang="ru-RU" b="1" dirty="0" err="1">
                <a:latin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</a:rPr>
              <a:t> сессии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2022-2023 </a:t>
            </a:r>
            <a:r>
              <a:rPr lang="ru-RU" b="1" dirty="0" err="1">
                <a:latin typeface="Times New Roman" pitchFamily="18" charset="0"/>
              </a:rPr>
              <a:t>уч</a:t>
            </a:r>
            <a:r>
              <a:rPr lang="ru-RU" b="1" dirty="0">
                <a:latin typeface="Times New Roman" pitchFamily="18" charset="0"/>
              </a:rPr>
              <a:t>. год по очному отделению по направлению «Электроэнергетика и электротехника» (профиль ЭС</a:t>
            </a:r>
            <a:r>
              <a:rPr lang="ru-RU" b="1" dirty="0" smtClean="0">
                <a:latin typeface="Times New Roman" pitchFamily="18" charset="0"/>
              </a:rPr>
              <a:t>), магистратура</a:t>
            </a:r>
            <a:endParaRPr lang="ru-RU" b="1" dirty="0">
              <a:latin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000232" y="928670"/>
          <a:ext cx="4627242" cy="2118076"/>
        </p:xfrm>
        <a:graphic>
          <a:graphicData uri="http://schemas.openxmlformats.org/drawingml/2006/table">
            <a:tbl>
              <a:tblPr/>
              <a:tblGrid>
                <a:gridCol w="2928958"/>
                <a:gridCol w="928694"/>
                <a:gridCol w="769590"/>
              </a:tblGrid>
              <a:tr h="2479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  <a:tr h="3997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479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3616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4870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143248"/>
            <a:ext cx="4786346" cy="352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0" name="Group 72"/>
          <p:cNvGraphicFramePr>
            <a:graphicFrameLocks noGrp="1"/>
          </p:cNvGraphicFramePr>
          <p:nvPr>
            <p:ph idx="1"/>
          </p:nvPr>
        </p:nvGraphicFramePr>
        <p:xfrm>
          <a:off x="714375" y="928688"/>
          <a:ext cx="6677045" cy="1985964"/>
        </p:xfrm>
        <a:graphic>
          <a:graphicData uri="http://schemas.openxmlformats.org/drawingml/2006/table">
            <a:tbl>
              <a:tblPr/>
              <a:tblGrid>
                <a:gridCol w="2890832"/>
                <a:gridCol w="642942"/>
                <a:gridCol w="785818"/>
                <a:gridCol w="784118"/>
                <a:gridCol w="692136"/>
                <a:gridCol w="881199"/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59,09%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67,16%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55,56%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46,27%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sp>
        <p:nvSpPr>
          <p:cNvPr id="11331" name="Text Box 62"/>
          <p:cNvSpPr txBox="1">
            <a:spLocks noChangeArrowheads="1"/>
          </p:cNvSpPr>
          <p:nvPr/>
        </p:nvSpPr>
        <p:spPr bwMode="auto">
          <a:xfrm>
            <a:off x="1033463" y="57150"/>
            <a:ext cx="7345362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latin typeface="Times New Roman" pitchFamily="18" charset="0"/>
              </a:rPr>
              <a:t>Итоги зимней </a:t>
            </a:r>
            <a:r>
              <a:rPr lang="ru-RU" b="1" dirty="0" err="1">
                <a:latin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</a:rPr>
              <a:t> сессии 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</a:rPr>
              <a:t>2022-2023 </a:t>
            </a:r>
            <a:r>
              <a:rPr lang="ru-RU" b="1" dirty="0" err="1">
                <a:latin typeface="Times New Roman" pitchFamily="18" charset="0"/>
              </a:rPr>
              <a:t>уч.г</a:t>
            </a:r>
            <a:r>
              <a:rPr lang="ru-RU" b="1" dirty="0">
                <a:latin typeface="Times New Roman" pitchFamily="18" charset="0"/>
              </a:rPr>
              <a:t>. по очному отделению по направлению «Информатика и вычислительная техника» (профиль АСОИУ</a:t>
            </a:r>
            <a:r>
              <a:rPr lang="ru-RU" b="1" dirty="0" smtClean="0">
                <a:latin typeface="Times New Roman" pitchFamily="18" charset="0"/>
              </a:rPr>
              <a:t>), </a:t>
            </a:r>
            <a:r>
              <a:rPr lang="ru-RU" b="1" dirty="0" err="1" smtClean="0">
                <a:latin typeface="Times New Roman" pitchFamily="18" charset="0"/>
              </a:rPr>
              <a:t>бакалавриат</a:t>
            </a:r>
            <a:r>
              <a:rPr lang="ru-RU" b="1" dirty="0" smtClean="0">
                <a:latin typeface="Times New Roman" pitchFamily="18" charset="0"/>
              </a:rPr>
              <a:t> </a:t>
            </a:r>
            <a:endParaRPr lang="ru-RU" b="1" dirty="0"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012426"/>
            <a:ext cx="6286512" cy="367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3"/>
          <p:cNvSpPr>
            <a:spLocks noChangeArrowheads="1"/>
          </p:cNvSpPr>
          <p:nvPr/>
        </p:nvSpPr>
        <p:spPr bwMode="auto">
          <a:xfrm>
            <a:off x="755650" y="0"/>
            <a:ext cx="77041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Итоги </a:t>
            </a:r>
            <a:r>
              <a:rPr lang="ru-RU" b="1" dirty="0" smtClean="0">
                <a:latin typeface="Times New Roman" pitchFamily="18" charset="0"/>
              </a:rPr>
              <a:t>летней </a:t>
            </a:r>
            <a:r>
              <a:rPr lang="ru-RU" b="1" dirty="0" err="1">
                <a:latin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</a:rPr>
              <a:t> сессии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2022-2023 </a:t>
            </a:r>
            <a:r>
              <a:rPr lang="ru-RU" b="1" dirty="0" err="1">
                <a:latin typeface="Times New Roman" pitchFamily="18" charset="0"/>
              </a:rPr>
              <a:t>уч</a:t>
            </a:r>
            <a:r>
              <a:rPr lang="ru-RU" b="1" dirty="0">
                <a:latin typeface="Times New Roman" pitchFamily="18" charset="0"/>
              </a:rPr>
              <a:t>. год по очному отделению по направлению 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«Управление в технических системах» (профиль ССАТП)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42938" y="1046163"/>
          <a:ext cx="5765800" cy="2195529"/>
        </p:xfrm>
        <a:graphic>
          <a:graphicData uri="http://schemas.openxmlformats.org/drawingml/2006/table">
            <a:tbl>
              <a:tblPr/>
              <a:tblGrid>
                <a:gridCol w="2967058"/>
                <a:gridCol w="952500"/>
                <a:gridCol w="812800"/>
                <a:gridCol w="1033442"/>
              </a:tblGrid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  <a:tr h="3762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69,23%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43,48%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46,15%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26,09%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0761" y="3285466"/>
            <a:ext cx="4929222" cy="354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3"/>
          <p:cNvSpPr>
            <a:spLocks noChangeArrowheads="1"/>
          </p:cNvSpPr>
          <p:nvPr/>
        </p:nvSpPr>
        <p:spPr bwMode="auto">
          <a:xfrm>
            <a:off x="428625" y="0"/>
            <a:ext cx="8429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Итоги </a:t>
            </a:r>
            <a:r>
              <a:rPr lang="ru-RU" b="1" dirty="0" smtClean="0">
                <a:latin typeface="Times New Roman" pitchFamily="18" charset="0"/>
              </a:rPr>
              <a:t>летней </a:t>
            </a:r>
            <a:r>
              <a:rPr lang="ru-RU" b="1" dirty="0" err="1">
                <a:latin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</a:rPr>
              <a:t> сессии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2022-2023 </a:t>
            </a:r>
            <a:r>
              <a:rPr lang="ru-RU" b="1" dirty="0" err="1">
                <a:latin typeface="Times New Roman" pitchFamily="18" charset="0"/>
              </a:rPr>
              <a:t>уч</a:t>
            </a:r>
            <a:r>
              <a:rPr lang="ru-RU" b="1" dirty="0">
                <a:latin typeface="Times New Roman" pitchFamily="18" charset="0"/>
              </a:rPr>
              <a:t>. год по очному отделению по направлению 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«Автоматизация технологических процессов и производств» (профиль АТПП)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14375" y="1012825"/>
          <a:ext cx="6500858" cy="2133615"/>
        </p:xfrm>
        <a:graphic>
          <a:graphicData uri="http://schemas.openxmlformats.org/drawingml/2006/table">
            <a:tbl>
              <a:tblPr/>
              <a:tblGrid>
                <a:gridCol w="3357586"/>
                <a:gridCol w="1071570"/>
                <a:gridCol w="1000132"/>
                <a:gridCol w="1071570"/>
              </a:tblGrid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  <a:tr h="3651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42,86%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55,56%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42,86%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55,56%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207200"/>
            <a:ext cx="496483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3"/>
          <p:cNvSpPr>
            <a:spLocks noChangeArrowheads="1"/>
          </p:cNvSpPr>
          <p:nvPr/>
        </p:nvSpPr>
        <p:spPr bwMode="auto">
          <a:xfrm>
            <a:off x="755650" y="0"/>
            <a:ext cx="77041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летней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сессии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год по очному отделению по направлению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«Наукоемкие технологии и экономика инноваций»  (программа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УИиОНП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), магистратура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42910" y="1293798"/>
          <a:ext cx="5643602" cy="1881184"/>
        </p:xfrm>
        <a:graphic>
          <a:graphicData uri="http://schemas.openxmlformats.org/drawingml/2006/table">
            <a:tbl>
              <a:tblPr/>
              <a:tblGrid>
                <a:gridCol w="3714776"/>
                <a:gridCol w="1000132"/>
                <a:gridCol w="928694"/>
              </a:tblGrid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  <a:tr h="3048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3048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76,92%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76,92%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3809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76,92%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76,92%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236910"/>
            <a:ext cx="559628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3"/>
          <p:cNvSpPr>
            <a:spLocks noChangeArrowheads="1"/>
          </p:cNvSpPr>
          <p:nvPr/>
        </p:nvSpPr>
        <p:spPr bwMode="auto">
          <a:xfrm>
            <a:off x="755650" y="0"/>
            <a:ext cx="77041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Итоги </a:t>
            </a:r>
            <a:r>
              <a:rPr lang="ru-RU" b="1" dirty="0" smtClean="0">
                <a:latin typeface="Times New Roman" pitchFamily="18" charset="0"/>
              </a:rPr>
              <a:t>летней </a:t>
            </a:r>
            <a:r>
              <a:rPr lang="ru-RU" b="1" dirty="0" err="1">
                <a:latin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</a:rPr>
              <a:t> сессии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2022-2023 </a:t>
            </a:r>
            <a:r>
              <a:rPr lang="ru-RU" b="1" dirty="0" err="1">
                <a:latin typeface="Times New Roman" pitchFamily="18" charset="0"/>
              </a:rPr>
              <a:t>уч</a:t>
            </a:r>
            <a:r>
              <a:rPr lang="ru-RU" b="1" dirty="0">
                <a:latin typeface="Times New Roman" pitchFamily="18" charset="0"/>
              </a:rPr>
              <a:t>. год по очному отделению по направлению 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«Информационные системы и технологии»  (профиль СИБ)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857250" y="990600"/>
          <a:ext cx="5572138" cy="2094710"/>
        </p:xfrm>
        <a:graphic>
          <a:graphicData uri="http://schemas.openxmlformats.org/drawingml/2006/table">
            <a:tbl>
              <a:tblPr/>
              <a:tblGrid>
                <a:gridCol w="3130421"/>
                <a:gridCol w="792087"/>
                <a:gridCol w="792087"/>
                <a:gridCol w="857543"/>
              </a:tblGrid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  <a:tr h="3040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3762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21,05%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34,48%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17,24%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156400"/>
            <a:ext cx="54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3"/>
          <p:cNvSpPr>
            <a:spLocks noChangeArrowheads="1"/>
          </p:cNvSpPr>
          <p:nvPr/>
        </p:nvSpPr>
        <p:spPr bwMode="auto">
          <a:xfrm>
            <a:off x="755650" y="0"/>
            <a:ext cx="77041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Итоги зимней зачетно-экзаменационной сессии </a:t>
            </a:r>
          </a:p>
          <a:p>
            <a:pPr algn="ctr"/>
            <a:r>
              <a:rPr lang="ru-RU" b="1">
                <a:latin typeface="Times New Roman" pitchFamily="18" charset="0"/>
              </a:rPr>
              <a:t>2021-2022 уч. год по очному отделению по направлению </a:t>
            </a:r>
          </a:p>
          <a:p>
            <a:pPr algn="ctr"/>
            <a:r>
              <a:rPr lang="ru-RU" b="1">
                <a:latin typeface="Times New Roman" pitchFamily="18" charset="0"/>
              </a:rPr>
              <a:t>«Теплоэнергетика и теплотехника»  (профиль ЭОП)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857250" y="1000125"/>
          <a:ext cx="5929354" cy="2127267"/>
        </p:xfrm>
        <a:graphic>
          <a:graphicData uri="http://schemas.openxmlformats.org/drawingml/2006/table">
            <a:tbl>
              <a:tblPr/>
              <a:tblGrid>
                <a:gridCol w="3233341"/>
                <a:gridCol w="949331"/>
                <a:gridCol w="949331"/>
                <a:gridCol w="797351"/>
              </a:tblGrid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  <a:tr h="3206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219900"/>
            <a:ext cx="6163393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Дневное отделение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КУРСАМ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900113" y="5876925"/>
            <a:ext cx="741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3200"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24" y="1630350"/>
            <a:ext cx="7281885" cy="472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 bwMode="auto">
          <a:xfrm>
            <a:off x="457200" y="84138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sz="25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Итоги летней экзаменационной сессии 202</a:t>
            </a:r>
            <a:r>
              <a:rPr lang="en-US" sz="25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lang="ru-RU" sz="25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/202</a:t>
            </a:r>
            <a:r>
              <a:rPr lang="en-US" sz="25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  <a:r>
              <a:rPr lang="ru-RU" sz="25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уч</a:t>
            </a:r>
            <a:r>
              <a:rPr lang="ru-RU" sz="25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. года по </a:t>
            </a:r>
            <a:r>
              <a:rPr lang="ru-RU" sz="2500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очно-заочному</a:t>
            </a:r>
            <a:r>
              <a:rPr lang="ru-RU" sz="25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отделению</a:t>
            </a:r>
            <a:r>
              <a:rPr lang="en-US" sz="25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(</a:t>
            </a:r>
            <a:r>
              <a:rPr lang="ru-RU" sz="2500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бакалавриат</a:t>
            </a:r>
            <a:r>
              <a:rPr lang="en-US" sz="25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endParaRPr lang="ru-RU" sz="2500" dirty="0" smtClean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143000"/>
          <a:ext cx="8401086" cy="2438092"/>
        </p:xfrm>
        <a:graphic>
          <a:graphicData uri="http://schemas.openxmlformats.org/drawingml/2006/table">
            <a:tbl>
              <a:tblPr/>
              <a:tblGrid>
                <a:gridCol w="2828916"/>
                <a:gridCol w="928695"/>
                <a:gridCol w="928695"/>
                <a:gridCol w="928695"/>
                <a:gridCol w="928695"/>
                <a:gridCol w="928695"/>
                <a:gridCol w="928695"/>
              </a:tblGrid>
              <a:tr h="249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4132" marR="4132" marT="41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132" marR="4132" marT="41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132" marR="4132" marT="41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132" marR="4132" marT="41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4132" marR="4132" marT="41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132" marR="4132" marT="41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4132" marR="4132" marT="41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экзамены, чел</a:t>
                      </a:r>
                    </a:p>
                  </a:txBody>
                  <a:tcPr marL="4132" marR="4132" marT="41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экзамены, чел</a:t>
                      </a:r>
                    </a:p>
                  </a:txBody>
                  <a:tcPr marL="4132" marR="4132" marT="41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успеваемость, %</a:t>
                      </a:r>
                    </a:p>
                  </a:txBody>
                  <a:tcPr marL="4132" marR="4132" marT="41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31,82%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32,18%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«5», чел</a:t>
                      </a:r>
                    </a:p>
                  </a:txBody>
                  <a:tcPr marL="4132" marR="4132" marT="41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успеваемость, %</a:t>
                      </a:r>
                    </a:p>
                  </a:txBody>
                  <a:tcPr marL="4132" marR="4132" marT="41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18,18%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68,75%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19,54%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21" y="3656014"/>
            <a:ext cx="6715145" cy="312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 bwMode="auto">
          <a:xfrm>
            <a:off x="457200" y="84138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9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Итоги летней экзаменационной сессии </a:t>
            </a:r>
            <a:r>
              <a:rPr lang="ru-RU" sz="25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2022/2023</a:t>
            </a:r>
            <a:r>
              <a:rPr lang="ru-RU" sz="29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уч</a:t>
            </a:r>
            <a:r>
              <a:rPr lang="ru-RU" sz="29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. года по </a:t>
            </a:r>
            <a:r>
              <a:rPr lang="ru-RU" sz="2900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очно-заочному</a:t>
            </a:r>
            <a:r>
              <a:rPr lang="ru-RU" sz="29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отделению (магистратура)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143000"/>
          <a:ext cx="6758007" cy="2311077"/>
        </p:xfrm>
        <a:graphic>
          <a:graphicData uri="http://schemas.openxmlformats.org/drawingml/2006/table">
            <a:tbl>
              <a:tblPr/>
              <a:tblGrid>
                <a:gridCol w="3043230"/>
                <a:gridCol w="1238259"/>
                <a:gridCol w="1238259"/>
                <a:gridCol w="1238259"/>
              </a:tblGrid>
              <a:tr h="249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4132" marR="4132" marT="41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экзамены, чел</a:t>
                      </a:r>
                    </a:p>
                  </a:txBody>
                  <a:tcPr marL="4132" marR="4132" marT="41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экзамены, чел</a:t>
                      </a:r>
                    </a:p>
                  </a:txBody>
                  <a:tcPr marL="4132" marR="4132" marT="41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успеваемость, %</a:t>
                      </a:r>
                    </a:p>
                  </a:txBody>
                  <a:tcPr marL="4132" marR="4132" marT="41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«5», чел</a:t>
                      </a:r>
                    </a:p>
                  </a:txBody>
                  <a:tcPr marL="4132" marR="4132" marT="41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успеваемость, %</a:t>
                      </a:r>
                    </a:p>
                  </a:txBody>
                  <a:tcPr marL="4132" marR="4132" marT="41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657711"/>
            <a:ext cx="6238824" cy="30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62"/>
          <p:cNvSpPr txBox="1">
            <a:spLocks noChangeArrowheads="1"/>
          </p:cNvSpPr>
          <p:nvPr/>
        </p:nvSpPr>
        <p:spPr bwMode="auto">
          <a:xfrm>
            <a:off x="357158" y="57150"/>
            <a:ext cx="8501122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latin typeface="Times New Roman" pitchFamily="18" charset="0"/>
              </a:rPr>
              <a:t>Итоги </a:t>
            </a:r>
            <a:r>
              <a:rPr lang="ru-RU" b="1" dirty="0" smtClean="0">
                <a:latin typeface="Times New Roman" pitchFamily="18" charset="0"/>
              </a:rPr>
              <a:t>летней </a:t>
            </a:r>
            <a:r>
              <a:rPr lang="ru-RU" b="1" dirty="0" err="1">
                <a:latin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</a:rPr>
              <a:t> сессии 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</a:rPr>
              <a:t>2022-2023 </a:t>
            </a:r>
            <a:r>
              <a:rPr lang="ru-RU" b="1" dirty="0" err="1">
                <a:latin typeface="Times New Roman" pitchFamily="18" charset="0"/>
              </a:rPr>
              <a:t>уч</a:t>
            </a:r>
            <a:r>
              <a:rPr lang="ru-RU" b="1" dirty="0">
                <a:latin typeface="Times New Roman" pitchFamily="18" charset="0"/>
              </a:rPr>
              <a:t>. г. по </a:t>
            </a:r>
            <a:r>
              <a:rPr lang="ru-RU" b="1" dirty="0" err="1">
                <a:latin typeface="Times New Roman" pitchFamily="18" charset="0"/>
              </a:rPr>
              <a:t>очно-заочному</a:t>
            </a:r>
            <a:r>
              <a:rPr lang="ru-RU" b="1" dirty="0">
                <a:latin typeface="Times New Roman" pitchFamily="18" charset="0"/>
              </a:rPr>
              <a:t> отделению по направлению «Информатика и вычислительная техника» (профиль АСОИУ</a:t>
            </a:r>
            <a:r>
              <a:rPr lang="ru-RU" b="1" dirty="0" smtClean="0">
                <a:latin typeface="Times New Roman" pitchFamily="18" charset="0"/>
              </a:rPr>
              <a:t>), </a:t>
            </a:r>
            <a:r>
              <a:rPr lang="ru-RU" b="1" dirty="0" err="1" smtClean="0">
                <a:latin typeface="Times New Roman" pitchFamily="18" charset="0"/>
              </a:rPr>
              <a:t>бакалавриат</a:t>
            </a:r>
            <a:endParaRPr lang="ru-RU" b="1" dirty="0">
              <a:latin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61950" y="915988"/>
          <a:ext cx="7924826" cy="2157412"/>
        </p:xfrm>
        <a:graphic>
          <a:graphicData uri="http://schemas.openxmlformats.org/drawingml/2006/table">
            <a:tbl>
              <a:tblPr/>
              <a:tblGrid>
                <a:gridCol w="3138510"/>
                <a:gridCol w="857256"/>
                <a:gridCol w="857256"/>
                <a:gridCol w="785818"/>
                <a:gridCol w="785788"/>
                <a:gridCol w="785818"/>
                <a:gridCol w="714380"/>
              </a:tblGrid>
              <a:tr h="2627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  <a:tr h="3960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39,29%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4190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27,38%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9366" y="3173410"/>
            <a:ext cx="6268583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62"/>
          <p:cNvSpPr txBox="1">
            <a:spLocks noChangeArrowheads="1"/>
          </p:cNvSpPr>
          <p:nvPr/>
        </p:nvSpPr>
        <p:spPr bwMode="auto">
          <a:xfrm>
            <a:off x="357158" y="57150"/>
            <a:ext cx="8501122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latin typeface="Times New Roman" pitchFamily="18" charset="0"/>
              </a:rPr>
              <a:t>Итоги </a:t>
            </a:r>
            <a:r>
              <a:rPr lang="ru-RU" b="1" dirty="0" smtClean="0">
                <a:latin typeface="Times New Roman" pitchFamily="18" charset="0"/>
              </a:rPr>
              <a:t>летней </a:t>
            </a:r>
            <a:r>
              <a:rPr lang="ru-RU" b="1" dirty="0" err="1">
                <a:latin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</a:rPr>
              <a:t> сессии 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</a:rPr>
              <a:t>2022-2023 </a:t>
            </a:r>
            <a:r>
              <a:rPr lang="ru-RU" b="1" dirty="0" err="1">
                <a:latin typeface="Times New Roman" pitchFamily="18" charset="0"/>
              </a:rPr>
              <a:t>уч</a:t>
            </a:r>
            <a:r>
              <a:rPr lang="ru-RU" b="1" dirty="0">
                <a:latin typeface="Times New Roman" pitchFamily="18" charset="0"/>
              </a:rPr>
              <a:t>. г. по </a:t>
            </a:r>
            <a:r>
              <a:rPr lang="ru-RU" b="1" dirty="0" err="1">
                <a:latin typeface="Times New Roman" pitchFamily="18" charset="0"/>
              </a:rPr>
              <a:t>очно-заочному</a:t>
            </a:r>
            <a:r>
              <a:rPr lang="ru-RU" b="1" dirty="0">
                <a:latin typeface="Times New Roman" pitchFamily="18" charset="0"/>
              </a:rPr>
              <a:t> отделению по направлению «Информатика и вычислительная техника» (</a:t>
            </a:r>
            <a:r>
              <a:rPr lang="ru-RU" b="1" dirty="0" smtClean="0">
                <a:latin typeface="Times New Roman" pitchFamily="18" charset="0"/>
              </a:rPr>
              <a:t>программа </a:t>
            </a:r>
            <a:r>
              <a:rPr lang="ru-RU" b="1" dirty="0">
                <a:latin typeface="Times New Roman" pitchFamily="18" charset="0"/>
              </a:rPr>
              <a:t>АСОИУ</a:t>
            </a:r>
            <a:r>
              <a:rPr lang="ru-RU" b="1" dirty="0" smtClean="0">
                <a:latin typeface="Times New Roman" pitchFamily="18" charset="0"/>
              </a:rPr>
              <a:t>), магистратура</a:t>
            </a:r>
            <a:endParaRPr lang="ru-RU" b="1" dirty="0">
              <a:latin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855766" y="936608"/>
          <a:ext cx="5481878" cy="2149492"/>
        </p:xfrm>
        <a:graphic>
          <a:graphicData uri="http://schemas.openxmlformats.org/drawingml/2006/table">
            <a:tbl>
              <a:tblPr/>
              <a:tblGrid>
                <a:gridCol w="3138510"/>
                <a:gridCol w="1171684"/>
                <a:gridCol w="1171684"/>
              </a:tblGrid>
              <a:tr h="2627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  <a:tr h="3960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41116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642" y="3181800"/>
            <a:ext cx="5466667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0" name="Group 72"/>
          <p:cNvGraphicFramePr>
            <a:graphicFrameLocks noGrp="1"/>
          </p:cNvGraphicFramePr>
          <p:nvPr>
            <p:ph idx="1"/>
          </p:nvPr>
        </p:nvGraphicFramePr>
        <p:xfrm>
          <a:off x="2001818" y="962008"/>
          <a:ext cx="5200791" cy="1985964"/>
        </p:xfrm>
        <a:graphic>
          <a:graphicData uri="http://schemas.openxmlformats.org/drawingml/2006/table">
            <a:tbl>
              <a:tblPr/>
              <a:tblGrid>
                <a:gridCol w="2890832"/>
                <a:gridCol w="642942"/>
                <a:gridCol w="785818"/>
                <a:gridCol w="881199"/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sp>
        <p:nvSpPr>
          <p:cNvPr id="11331" name="Text Box 62"/>
          <p:cNvSpPr txBox="1">
            <a:spLocks noChangeArrowheads="1"/>
          </p:cNvSpPr>
          <p:nvPr/>
        </p:nvSpPr>
        <p:spPr bwMode="auto">
          <a:xfrm>
            <a:off x="1033463" y="57150"/>
            <a:ext cx="7345362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latin typeface="Times New Roman" pitchFamily="18" charset="0"/>
              </a:rPr>
              <a:t>Итоги зимней </a:t>
            </a:r>
            <a:r>
              <a:rPr lang="ru-RU" b="1" dirty="0" err="1">
                <a:latin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</a:rPr>
              <a:t> сессии 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</a:rPr>
              <a:t>2022-2023 </a:t>
            </a:r>
            <a:r>
              <a:rPr lang="ru-RU" b="1" dirty="0" err="1">
                <a:latin typeface="Times New Roman" pitchFamily="18" charset="0"/>
              </a:rPr>
              <a:t>уч.г</a:t>
            </a:r>
            <a:r>
              <a:rPr lang="ru-RU" b="1" dirty="0">
                <a:latin typeface="Times New Roman" pitchFamily="18" charset="0"/>
              </a:rPr>
              <a:t>. по очному отделению по направлению «Информатика и вычислительная техника» (профиль АСОИУ</a:t>
            </a:r>
            <a:r>
              <a:rPr lang="ru-RU" b="1" dirty="0" smtClean="0">
                <a:latin typeface="Times New Roman" pitchFamily="18" charset="0"/>
              </a:rPr>
              <a:t>), магистратура</a:t>
            </a:r>
            <a:endParaRPr lang="ru-RU" b="1" dirty="0">
              <a:latin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143248"/>
            <a:ext cx="5129223" cy="349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3"/>
          <p:cNvSpPr>
            <a:spLocks noChangeArrowheads="1"/>
          </p:cNvSpPr>
          <p:nvPr/>
        </p:nvSpPr>
        <p:spPr bwMode="auto">
          <a:xfrm>
            <a:off x="428625" y="0"/>
            <a:ext cx="8429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Итоги </a:t>
            </a:r>
            <a:r>
              <a:rPr lang="ru-RU" b="1" dirty="0" smtClean="0">
                <a:latin typeface="Times New Roman" pitchFamily="18" charset="0"/>
              </a:rPr>
              <a:t>летней </a:t>
            </a:r>
            <a:r>
              <a:rPr lang="ru-RU" b="1" dirty="0" err="1">
                <a:latin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</a:rPr>
              <a:t> сессии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2022-2023 </a:t>
            </a:r>
            <a:r>
              <a:rPr lang="ru-RU" b="1" dirty="0" err="1">
                <a:latin typeface="Times New Roman" pitchFamily="18" charset="0"/>
              </a:rPr>
              <a:t>уч</a:t>
            </a:r>
            <a:r>
              <a:rPr lang="ru-RU" b="1" dirty="0">
                <a:latin typeface="Times New Roman" pitchFamily="18" charset="0"/>
              </a:rPr>
              <a:t>. год по </a:t>
            </a:r>
            <a:r>
              <a:rPr lang="ru-RU" b="1" dirty="0" err="1">
                <a:latin typeface="Times New Roman" pitchFamily="18" charset="0"/>
              </a:rPr>
              <a:t>очно-заочному</a:t>
            </a:r>
            <a:r>
              <a:rPr lang="ru-RU" b="1" dirty="0">
                <a:latin typeface="Times New Roman" pitchFamily="18" charset="0"/>
              </a:rPr>
              <a:t> отделению по направлению 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«Автоматизация технологических процессов и производств» (профиль АТПП)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39775" y="995363"/>
          <a:ext cx="6786610" cy="1997125"/>
        </p:xfrm>
        <a:graphic>
          <a:graphicData uri="http://schemas.openxmlformats.org/drawingml/2006/table">
            <a:tbl>
              <a:tblPr/>
              <a:tblGrid>
                <a:gridCol w="3357586"/>
                <a:gridCol w="1143008"/>
                <a:gridCol w="1143008"/>
                <a:gridCol w="1143008"/>
              </a:tblGrid>
              <a:tr h="2306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  <a:tr h="3829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306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575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981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4530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109910"/>
            <a:ext cx="513058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3"/>
          <p:cNvSpPr>
            <a:spLocks noChangeArrowheads="1"/>
          </p:cNvSpPr>
          <p:nvPr/>
        </p:nvSpPr>
        <p:spPr bwMode="auto">
          <a:xfrm>
            <a:off x="755650" y="0"/>
            <a:ext cx="77041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Итоги </a:t>
            </a:r>
            <a:r>
              <a:rPr lang="ru-RU" b="1" dirty="0" smtClean="0">
                <a:latin typeface="Times New Roman" pitchFamily="18" charset="0"/>
              </a:rPr>
              <a:t>летней </a:t>
            </a:r>
            <a:r>
              <a:rPr lang="ru-RU" b="1" dirty="0" err="1">
                <a:latin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</a:rPr>
              <a:t> сессии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2022-2023 </a:t>
            </a:r>
            <a:r>
              <a:rPr lang="ru-RU" b="1" dirty="0" err="1">
                <a:latin typeface="Times New Roman" pitchFamily="18" charset="0"/>
              </a:rPr>
              <a:t>уч</a:t>
            </a:r>
            <a:r>
              <a:rPr lang="ru-RU" b="1" dirty="0">
                <a:latin typeface="Times New Roman" pitchFamily="18" charset="0"/>
              </a:rPr>
              <a:t>. год по </a:t>
            </a:r>
            <a:r>
              <a:rPr lang="ru-RU" b="1" dirty="0" err="1">
                <a:latin typeface="Times New Roman" pitchFamily="18" charset="0"/>
              </a:rPr>
              <a:t>очно-заочному</a:t>
            </a:r>
            <a:r>
              <a:rPr lang="ru-RU" b="1" dirty="0">
                <a:latin typeface="Times New Roman" pitchFamily="18" charset="0"/>
              </a:rPr>
              <a:t> отделению по направлению 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«Управление в технических системах» (профиль ССАТП)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28688" y="1047750"/>
          <a:ext cx="7429553" cy="2238387"/>
        </p:xfrm>
        <a:graphic>
          <a:graphicData uri="http://schemas.openxmlformats.org/drawingml/2006/table">
            <a:tbl>
              <a:tblPr/>
              <a:tblGrid>
                <a:gridCol w="2971821"/>
                <a:gridCol w="950983"/>
                <a:gridCol w="1248165"/>
                <a:gridCol w="1248165"/>
                <a:gridCol w="1010419"/>
              </a:tblGrid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  <a:tr h="4476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3762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419212"/>
            <a:ext cx="4773811" cy="330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3"/>
          <p:cNvSpPr>
            <a:spLocks noChangeArrowheads="1"/>
          </p:cNvSpPr>
          <p:nvPr/>
        </p:nvSpPr>
        <p:spPr bwMode="auto">
          <a:xfrm>
            <a:off x="755650" y="0"/>
            <a:ext cx="77041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Итоги </a:t>
            </a:r>
            <a:r>
              <a:rPr lang="ru-RU" b="1" dirty="0" smtClean="0">
                <a:latin typeface="Times New Roman" pitchFamily="18" charset="0"/>
              </a:rPr>
              <a:t>летней </a:t>
            </a:r>
            <a:r>
              <a:rPr lang="ru-RU" b="1" dirty="0" err="1">
                <a:latin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</a:rPr>
              <a:t> сессии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2022-2023 </a:t>
            </a:r>
            <a:r>
              <a:rPr lang="ru-RU" b="1" dirty="0" err="1">
                <a:latin typeface="Times New Roman" pitchFamily="18" charset="0"/>
              </a:rPr>
              <a:t>уч</a:t>
            </a:r>
            <a:r>
              <a:rPr lang="ru-RU" b="1" dirty="0">
                <a:latin typeface="Times New Roman" pitchFamily="18" charset="0"/>
              </a:rPr>
              <a:t>. год по </a:t>
            </a:r>
            <a:r>
              <a:rPr lang="ru-RU" b="1" dirty="0" err="1">
                <a:latin typeface="Times New Roman" pitchFamily="18" charset="0"/>
              </a:rPr>
              <a:t>очно-заочному</a:t>
            </a:r>
            <a:r>
              <a:rPr lang="ru-RU" b="1" dirty="0">
                <a:latin typeface="Times New Roman" pitchFamily="18" charset="0"/>
              </a:rPr>
              <a:t> отделению по направлению 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«Наукоемкие технологии и экономика инноваций</a:t>
            </a:r>
            <a:r>
              <a:rPr lang="ru-RU" b="1" dirty="0" smtClean="0">
                <a:latin typeface="Times New Roman" pitchFamily="18" charset="0"/>
              </a:rPr>
              <a:t>», магистратура</a:t>
            </a:r>
            <a:endParaRPr lang="ru-RU" b="1" dirty="0">
              <a:latin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49313" y="1008063"/>
          <a:ext cx="6326187" cy="2027291"/>
        </p:xfrm>
        <a:graphic>
          <a:graphicData uri="http://schemas.openxmlformats.org/drawingml/2006/table">
            <a:tbl>
              <a:tblPr/>
              <a:tblGrid>
                <a:gridCol w="3357586"/>
                <a:gridCol w="928694"/>
                <a:gridCol w="928694"/>
                <a:gridCol w="1111213"/>
              </a:tblGrid>
              <a:tr h="2306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  <a:tr h="3194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306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3908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4530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160710"/>
            <a:ext cx="5657143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14414" y="928670"/>
          <a:ext cx="6643735" cy="2144729"/>
        </p:xfrm>
        <a:graphic>
          <a:graphicData uri="http://schemas.openxmlformats.org/drawingml/2006/table">
            <a:tbl>
              <a:tblPr/>
              <a:tblGrid>
                <a:gridCol w="3998544"/>
                <a:gridCol w="922741"/>
                <a:gridCol w="922741"/>
                <a:gridCol w="799709"/>
              </a:tblGrid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  <a:tr h="3635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sp>
        <p:nvSpPr>
          <p:cNvPr id="24608" name="Rectangle 43"/>
          <p:cNvSpPr>
            <a:spLocks noChangeArrowheads="1"/>
          </p:cNvSpPr>
          <p:nvPr/>
        </p:nvSpPr>
        <p:spPr bwMode="auto">
          <a:xfrm>
            <a:off x="755650" y="0"/>
            <a:ext cx="77041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Итоги </a:t>
            </a:r>
            <a:r>
              <a:rPr lang="ru-RU" b="1" dirty="0" smtClean="0">
                <a:latin typeface="Times New Roman" pitchFamily="18" charset="0"/>
              </a:rPr>
              <a:t>летней </a:t>
            </a:r>
            <a:r>
              <a:rPr lang="ru-RU" b="1" dirty="0" err="1">
                <a:latin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</a:rPr>
              <a:t> сессии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2022-2023 </a:t>
            </a:r>
            <a:r>
              <a:rPr lang="ru-RU" b="1" dirty="0" err="1">
                <a:latin typeface="Times New Roman" pitchFamily="18" charset="0"/>
              </a:rPr>
              <a:t>уч</a:t>
            </a:r>
            <a:r>
              <a:rPr lang="ru-RU" b="1" dirty="0">
                <a:latin typeface="Times New Roman" pitchFamily="18" charset="0"/>
              </a:rPr>
              <a:t>. год по </a:t>
            </a:r>
            <a:r>
              <a:rPr lang="ru-RU" b="1" dirty="0" err="1">
                <a:latin typeface="Times New Roman" pitchFamily="18" charset="0"/>
              </a:rPr>
              <a:t>очно-заочному</a:t>
            </a:r>
            <a:r>
              <a:rPr lang="ru-RU" b="1" dirty="0">
                <a:latin typeface="Times New Roman" pitchFamily="18" charset="0"/>
              </a:rPr>
              <a:t> отделению по направлению 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«Экономика»  (профиль </a:t>
            </a:r>
            <a:r>
              <a:rPr lang="ru-RU" b="1" dirty="0" err="1">
                <a:latin typeface="Times New Roman" pitchFamily="18" charset="0"/>
              </a:rPr>
              <a:t>ЭПиО</a:t>
            </a:r>
            <a:r>
              <a:rPr lang="ru-RU" b="1" dirty="0">
                <a:latin typeface="Times New Roman" pitchFamily="18" charset="0"/>
              </a:rPr>
              <a:t>)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8536" y="3165472"/>
            <a:ext cx="5305263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32350" y="985819"/>
          <a:ext cx="5720994" cy="2144729"/>
        </p:xfrm>
        <a:graphic>
          <a:graphicData uri="http://schemas.openxmlformats.org/drawingml/2006/table">
            <a:tbl>
              <a:tblPr/>
              <a:tblGrid>
                <a:gridCol w="3998544"/>
                <a:gridCol w="922741"/>
                <a:gridCol w="799709"/>
              </a:tblGrid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  <a:tr h="3635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31,82%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31,82%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31,82%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31,82%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sp>
        <p:nvSpPr>
          <p:cNvPr id="24608" name="Rectangle 43"/>
          <p:cNvSpPr>
            <a:spLocks noChangeArrowheads="1"/>
          </p:cNvSpPr>
          <p:nvPr/>
        </p:nvSpPr>
        <p:spPr bwMode="auto">
          <a:xfrm>
            <a:off x="755650" y="0"/>
            <a:ext cx="77041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Итоги </a:t>
            </a:r>
            <a:r>
              <a:rPr lang="ru-RU" b="1" dirty="0" smtClean="0">
                <a:latin typeface="Times New Roman" pitchFamily="18" charset="0"/>
              </a:rPr>
              <a:t>летней </a:t>
            </a:r>
            <a:r>
              <a:rPr lang="ru-RU" b="1" dirty="0" err="1">
                <a:latin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</a:rPr>
              <a:t> сессии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2022-2023 </a:t>
            </a:r>
            <a:r>
              <a:rPr lang="ru-RU" b="1" dirty="0" err="1">
                <a:latin typeface="Times New Roman" pitchFamily="18" charset="0"/>
              </a:rPr>
              <a:t>уч</a:t>
            </a:r>
            <a:r>
              <a:rPr lang="ru-RU" b="1" dirty="0">
                <a:latin typeface="Times New Roman" pitchFamily="18" charset="0"/>
              </a:rPr>
              <a:t>. год по </a:t>
            </a:r>
            <a:r>
              <a:rPr lang="ru-RU" b="1" dirty="0" err="1">
                <a:latin typeface="Times New Roman" pitchFamily="18" charset="0"/>
              </a:rPr>
              <a:t>очно-заочному</a:t>
            </a:r>
            <a:r>
              <a:rPr lang="ru-RU" b="1" dirty="0">
                <a:latin typeface="Times New Roman" pitchFamily="18" charset="0"/>
              </a:rPr>
              <a:t> отделению по направлению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«Электроэнергетика и электротехника»  </a:t>
            </a:r>
            <a:r>
              <a:rPr lang="ru-RU" b="1" dirty="0">
                <a:latin typeface="Times New Roman" pitchFamily="18" charset="0"/>
              </a:rPr>
              <a:t>(профиль </a:t>
            </a:r>
            <a:r>
              <a:rPr lang="ru-RU" b="1" dirty="0" smtClean="0">
                <a:latin typeface="Times New Roman" pitchFamily="18" charset="0"/>
              </a:rPr>
              <a:t>ЭС), </a:t>
            </a:r>
            <a:r>
              <a:rPr lang="ru-RU" b="1" dirty="0" err="1" smtClean="0">
                <a:latin typeface="Times New Roman" pitchFamily="18" charset="0"/>
              </a:rPr>
              <a:t>бакалавриат</a:t>
            </a:r>
            <a:endParaRPr lang="ru-RU" b="1" dirty="0">
              <a:latin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207200"/>
            <a:ext cx="4772784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32350" y="985819"/>
          <a:ext cx="5720994" cy="2144729"/>
        </p:xfrm>
        <a:graphic>
          <a:graphicData uri="http://schemas.openxmlformats.org/drawingml/2006/table">
            <a:tbl>
              <a:tblPr/>
              <a:tblGrid>
                <a:gridCol w="3998544"/>
                <a:gridCol w="922741"/>
                <a:gridCol w="799709"/>
              </a:tblGrid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  <a:tr h="3635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sp>
        <p:nvSpPr>
          <p:cNvPr id="24608" name="Rectangle 43"/>
          <p:cNvSpPr>
            <a:spLocks noChangeArrowheads="1"/>
          </p:cNvSpPr>
          <p:nvPr/>
        </p:nvSpPr>
        <p:spPr bwMode="auto">
          <a:xfrm>
            <a:off x="755650" y="0"/>
            <a:ext cx="77041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Итоги </a:t>
            </a:r>
            <a:r>
              <a:rPr lang="ru-RU" b="1" dirty="0" smtClean="0">
                <a:latin typeface="Times New Roman" pitchFamily="18" charset="0"/>
              </a:rPr>
              <a:t>летней </a:t>
            </a:r>
            <a:r>
              <a:rPr lang="ru-RU" b="1" dirty="0" err="1">
                <a:latin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</a:rPr>
              <a:t> сессии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2022-2023 </a:t>
            </a:r>
            <a:r>
              <a:rPr lang="ru-RU" b="1" dirty="0" err="1">
                <a:latin typeface="Times New Roman" pitchFamily="18" charset="0"/>
              </a:rPr>
              <a:t>уч</a:t>
            </a:r>
            <a:r>
              <a:rPr lang="ru-RU" b="1" dirty="0">
                <a:latin typeface="Times New Roman" pitchFamily="18" charset="0"/>
              </a:rPr>
              <a:t>. год по </a:t>
            </a:r>
            <a:r>
              <a:rPr lang="ru-RU" b="1" dirty="0" err="1">
                <a:latin typeface="Times New Roman" pitchFamily="18" charset="0"/>
              </a:rPr>
              <a:t>очно-заочному</a:t>
            </a:r>
            <a:r>
              <a:rPr lang="ru-RU" b="1" dirty="0">
                <a:latin typeface="Times New Roman" pitchFamily="18" charset="0"/>
              </a:rPr>
              <a:t> отделению по направлению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«Электроэнергетика и электротехника», магистратура</a:t>
            </a:r>
            <a:endParaRPr lang="ru-RU" b="1" dirty="0">
              <a:latin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6022" y="3207200"/>
            <a:ext cx="435717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Вечернее отделение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КУРСАМ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900113" y="5876925"/>
            <a:ext cx="741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ru-RU" sz="2700">
              <a:latin typeface="Lucida Sans Unicode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6715172" cy="530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 bwMode="auto">
          <a:xfrm>
            <a:off x="495300" y="-24"/>
            <a:ext cx="8229600" cy="949348"/>
          </a:xfrm>
          <a:prstGeom prst="rect">
            <a:avLst/>
          </a:prstGeom>
        </p:spPr>
        <p:txBody>
          <a:bodyPr anchor="ctr"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0" hangingPunct="0">
              <a:defRPr/>
            </a:pPr>
            <a:r>
              <a:rPr lang="ru-RU" sz="2900" b="1" dirty="0">
                <a:latin typeface="Times New Roman" pitchFamily="18" charset="0"/>
                <a:ea typeface="+mj-ea"/>
                <a:cs typeface="+mj-cs"/>
              </a:rPr>
              <a:t>Итоги </a:t>
            </a:r>
            <a:r>
              <a:rPr lang="ru-RU" sz="2900" b="1" dirty="0" smtClean="0">
                <a:latin typeface="Times New Roman" pitchFamily="18" charset="0"/>
                <a:ea typeface="+mj-ea"/>
                <a:cs typeface="+mj-cs"/>
              </a:rPr>
              <a:t>летней </a:t>
            </a:r>
            <a:r>
              <a:rPr lang="ru-RU" sz="2900" b="1" dirty="0">
                <a:latin typeface="Times New Roman" pitchFamily="18" charset="0"/>
                <a:ea typeface="+mj-ea"/>
                <a:cs typeface="+mj-cs"/>
              </a:rPr>
              <a:t>экзаменационной сессии </a:t>
            </a:r>
            <a:r>
              <a:rPr lang="ru-RU" sz="2900" b="1" dirty="0" smtClean="0">
                <a:latin typeface="Times New Roman" pitchFamily="18" charset="0"/>
                <a:ea typeface="+mj-ea"/>
                <a:cs typeface="+mj-cs"/>
              </a:rPr>
              <a:t>2022/2023 </a:t>
            </a:r>
            <a:r>
              <a:rPr lang="ru-RU" sz="2900" b="1" dirty="0" err="1">
                <a:latin typeface="Times New Roman" pitchFamily="18" charset="0"/>
                <a:ea typeface="+mj-ea"/>
                <a:cs typeface="+mj-cs"/>
              </a:rPr>
              <a:t>уч</a:t>
            </a:r>
            <a:r>
              <a:rPr lang="ru-RU" sz="2900" b="1" dirty="0">
                <a:latin typeface="Times New Roman" pitchFamily="18" charset="0"/>
                <a:ea typeface="+mj-ea"/>
                <a:cs typeface="+mj-cs"/>
              </a:rPr>
              <a:t>. года по заочному отделению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77875" y="928688"/>
          <a:ext cx="7723215" cy="1888114"/>
        </p:xfrm>
        <a:graphic>
          <a:graphicData uri="http://schemas.openxmlformats.org/drawingml/2006/table">
            <a:tbl>
              <a:tblPr/>
              <a:tblGrid>
                <a:gridCol w="3321205"/>
                <a:gridCol w="690337"/>
                <a:gridCol w="690337"/>
                <a:gridCol w="690337"/>
                <a:gridCol w="690337"/>
                <a:gridCol w="783406"/>
                <a:gridCol w="857256"/>
              </a:tblGrid>
              <a:tr h="243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6237" marR="6237" marT="62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37" marR="6237" marT="6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37" marR="6237" marT="6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237" marR="6237" marT="6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237" marR="6237" marT="6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237" marR="6237" marT="6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6237" marR="6237" marT="6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экзамены, чел</a:t>
                      </a:r>
                    </a:p>
                  </a:txBody>
                  <a:tcPr marL="6237" marR="6237" marT="62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экзамены, чел</a:t>
                      </a:r>
                    </a:p>
                  </a:txBody>
                  <a:tcPr marL="6237" marR="6237" marT="62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успеваемость, %</a:t>
                      </a:r>
                    </a:p>
                  </a:txBody>
                  <a:tcPr marL="6237" marR="6237" marT="62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40,98%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38,18%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63,64%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56,47%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57,14%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«5», чел</a:t>
                      </a:r>
                    </a:p>
                  </a:txBody>
                  <a:tcPr marL="6237" marR="6237" marT="62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успеваемость, %</a:t>
                      </a:r>
                    </a:p>
                  </a:txBody>
                  <a:tcPr marL="6237" marR="6237" marT="62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56,25%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679" y="2928934"/>
            <a:ext cx="7275535" cy="364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3"/>
          <p:cNvSpPr>
            <a:spLocks noChangeArrowheads="1"/>
          </p:cNvSpPr>
          <p:nvPr/>
        </p:nvSpPr>
        <p:spPr bwMode="auto">
          <a:xfrm>
            <a:off x="428625" y="0"/>
            <a:ext cx="8429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Итоги </a:t>
            </a:r>
            <a:r>
              <a:rPr lang="ru-RU" b="1" dirty="0" smtClean="0">
                <a:latin typeface="Times New Roman" pitchFamily="18" charset="0"/>
              </a:rPr>
              <a:t>летней </a:t>
            </a:r>
            <a:r>
              <a:rPr lang="ru-RU" b="1" dirty="0" err="1">
                <a:latin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</a:rPr>
              <a:t> сессии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2022-2023 </a:t>
            </a:r>
            <a:r>
              <a:rPr lang="ru-RU" b="1" dirty="0" err="1">
                <a:latin typeface="Times New Roman" pitchFamily="18" charset="0"/>
              </a:rPr>
              <a:t>уч</a:t>
            </a:r>
            <a:r>
              <a:rPr lang="ru-RU" b="1" dirty="0">
                <a:latin typeface="Times New Roman" pitchFamily="18" charset="0"/>
              </a:rPr>
              <a:t>. год по заочному отделению по направлению 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«Автоматизация технологических процессов и производств» (профиль АТПП)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928670"/>
          <a:ext cx="8001057" cy="1953490"/>
        </p:xfrm>
        <a:graphic>
          <a:graphicData uri="http://schemas.openxmlformats.org/drawingml/2006/table">
            <a:tbl>
              <a:tblPr/>
              <a:tblGrid>
                <a:gridCol w="2643206"/>
                <a:gridCol w="785818"/>
                <a:gridCol w="928694"/>
                <a:gridCol w="928694"/>
                <a:gridCol w="1071570"/>
                <a:gridCol w="800428"/>
                <a:gridCol w="842647"/>
              </a:tblGrid>
              <a:tr h="1884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37" marR="6237" marT="6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37" marR="6237" marT="6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37" marR="6237" marT="6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237" marR="6237" marT="6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237" marR="6237" marT="6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237" marR="6237" marT="6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6237" marR="6237" marT="6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3701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6237" marR="6237" marT="6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884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6237" marR="6237" marT="6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701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6237" marR="6237" marT="6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48,57%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39,81%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701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6237" marR="6237" marT="6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701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6237" marR="6237" marT="62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28" y="3030534"/>
            <a:ext cx="5941259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2"/>
          <p:cNvSpPr txBox="1">
            <a:spLocks noChangeArrowheads="1"/>
          </p:cNvSpPr>
          <p:nvPr/>
        </p:nvSpPr>
        <p:spPr bwMode="auto">
          <a:xfrm>
            <a:off x="1033463" y="57150"/>
            <a:ext cx="7345362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latin typeface="Times New Roman" pitchFamily="18" charset="0"/>
              </a:rPr>
              <a:t>Итоги </a:t>
            </a:r>
            <a:r>
              <a:rPr lang="ru-RU" b="1" dirty="0" smtClean="0">
                <a:latin typeface="Times New Roman" pitchFamily="18" charset="0"/>
              </a:rPr>
              <a:t>летней </a:t>
            </a:r>
            <a:r>
              <a:rPr lang="ru-RU" b="1" dirty="0" err="1">
                <a:latin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</a:rPr>
              <a:t> сессии 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</a:rPr>
              <a:t>2022-2023 </a:t>
            </a:r>
            <a:r>
              <a:rPr lang="ru-RU" b="1" dirty="0" err="1">
                <a:latin typeface="Times New Roman" pitchFamily="18" charset="0"/>
              </a:rPr>
              <a:t>уч</a:t>
            </a:r>
            <a:r>
              <a:rPr lang="ru-RU" b="1" dirty="0">
                <a:latin typeface="Times New Roman" pitchFamily="18" charset="0"/>
              </a:rPr>
              <a:t>. г. по заочному отделению по направлению «Информатика и вычислительная техника» (профиль АСОИУ)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14500" y="928688"/>
          <a:ext cx="5286392" cy="1737216"/>
        </p:xfrm>
        <a:graphic>
          <a:graphicData uri="http://schemas.openxmlformats.org/drawingml/2006/table">
            <a:tbl>
              <a:tblPr/>
              <a:tblGrid>
                <a:gridCol w="2714624"/>
                <a:gridCol w="857256"/>
                <a:gridCol w="857256"/>
                <a:gridCol w="857256"/>
              </a:tblGrid>
              <a:tr h="2895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  <a:tr h="2895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895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895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68,42%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76,92%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895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895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52,63%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42,86%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9990" y="2731409"/>
            <a:ext cx="6419846" cy="407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5"/>
          <p:cNvSpPr>
            <a:spLocks noChangeArrowheads="1"/>
          </p:cNvSpPr>
          <p:nvPr/>
        </p:nvSpPr>
        <p:spPr bwMode="auto">
          <a:xfrm>
            <a:off x="900113" y="0"/>
            <a:ext cx="76327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Итоги зимней </a:t>
            </a:r>
            <a:r>
              <a:rPr lang="ru-RU" b="1" dirty="0" err="1">
                <a:latin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</a:rPr>
              <a:t> сессии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2022-2023 </a:t>
            </a:r>
            <a:r>
              <a:rPr lang="ru-RU" b="1" dirty="0" err="1">
                <a:latin typeface="Times New Roman" pitchFamily="18" charset="0"/>
              </a:rPr>
              <a:t>уч</a:t>
            </a:r>
            <a:r>
              <a:rPr lang="ru-RU" b="1" dirty="0">
                <a:latin typeface="Times New Roman" pitchFamily="18" charset="0"/>
              </a:rPr>
              <a:t>. год по очному отделению по направлению «Электроэнергетика и электротехника» (профиль ЭС</a:t>
            </a:r>
            <a:r>
              <a:rPr lang="ru-RU" b="1" dirty="0" smtClean="0">
                <a:latin typeface="Times New Roman" pitchFamily="18" charset="0"/>
              </a:rPr>
              <a:t>), </a:t>
            </a:r>
            <a:r>
              <a:rPr lang="ru-RU" b="1" dirty="0" err="1" smtClean="0">
                <a:latin typeface="Times New Roman" pitchFamily="18" charset="0"/>
              </a:rPr>
              <a:t>бакалавриат</a:t>
            </a:r>
            <a:endParaRPr lang="ru-RU" b="1" dirty="0">
              <a:latin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41350" y="977900"/>
          <a:ext cx="7229470" cy="2118076"/>
        </p:xfrm>
        <a:graphic>
          <a:graphicData uri="http://schemas.openxmlformats.org/drawingml/2006/table">
            <a:tbl>
              <a:tblPr/>
              <a:tblGrid>
                <a:gridCol w="2928958"/>
                <a:gridCol w="928694"/>
                <a:gridCol w="857256"/>
                <a:gridCol w="833848"/>
                <a:gridCol w="911124"/>
                <a:gridCol w="769590"/>
              </a:tblGrid>
              <a:tr h="2479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  <a:tr h="3997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479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3616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64,29%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59,38%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4870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28,57%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251336"/>
            <a:ext cx="5267333" cy="339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3"/>
          <p:cNvSpPr>
            <a:spLocks noChangeArrowheads="1"/>
          </p:cNvSpPr>
          <p:nvPr/>
        </p:nvSpPr>
        <p:spPr bwMode="auto">
          <a:xfrm>
            <a:off x="755650" y="0"/>
            <a:ext cx="77041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Итоги </a:t>
            </a:r>
            <a:r>
              <a:rPr lang="ru-RU" b="1" dirty="0" smtClean="0">
                <a:latin typeface="Times New Roman" pitchFamily="18" charset="0"/>
              </a:rPr>
              <a:t>летней </a:t>
            </a:r>
            <a:r>
              <a:rPr lang="ru-RU" b="1" dirty="0" err="1">
                <a:latin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</a:rPr>
              <a:t> сессии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2022-2023 </a:t>
            </a:r>
            <a:r>
              <a:rPr lang="ru-RU" b="1" dirty="0" err="1">
                <a:latin typeface="Times New Roman" pitchFamily="18" charset="0"/>
              </a:rPr>
              <a:t>уч</a:t>
            </a:r>
            <a:r>
              <a:rPr lang="ru-RU" b="1" dirty="0">
                <a:latin typeface="Times New Roman" pitchFamily="18" charset="0"/>
              </a:rPr>
              <a:t>. год по заочному отделению по направлению 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«Теплоэнергетика и теплотехника»  (профиль ЭОП)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04973" y="987425"/>
          <a:ext cx="5724546" cy="1799937"/>
        </p:xfrm>
        <a:graphic>
          <a:graphicData uri="http://schemas.openxmlformats.org/drawingml/2006/table">
            <a:tbl>
              <a:tblPr/>
              <a:tblGrid>
                <a:gridCol w="3345837"/>
                <a:gridCol w="792903"/>
                <a:gridCol w="792903"/>
                <a:gridCol w="792903"/>
              </a:tblGrid>
              <a:tr h="2306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  <a:tr h="3321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306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908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18,75%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930677"/>
            <a:ext cx="5180030" cy="374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75" y="1000125"/>
          <a:ext cx="7215211" cy="1763386"/>
        </p:xfrm>
        <a:graphic>
          <a:graphicData uri="http://schemas.openxmlformats.org/drawingml/2006/table">
            <a:tbl>
              <a:tblPr/>
              <a:tblGrid>
                <a:gridCol w="2924902"/>
                <a:gridCol w="689321"/>
                <a:gridCol w="689321"/>
                <a:gridCol w="689321"/>
                <a:gridCol w="689321"/>
                <a:gridCol w="818645"/>
                <a:gridCol w="714380"/>
              </a:tblGrid>
              <a:tr h="160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3151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604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151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55,17%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84,21%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75,86%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62,73%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151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151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24,14%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21,05%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37,93%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57,14%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27,27%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  <p:sp>
        <p:nvSpPr>
          <p:cNvPr id="30787" name="Rectangle 65"/>
          <p:cNvSpPr>
            <a:spLocks noChangeArrowheads="1"/>
          </p:cNvSpPr>
          <p:nvPr/>
        </p:nvSpPr>
        <p:spPr bwMode="auto">
          <a:xfrm>
            <a:off x="900113" y="0"/>
            <a:ext cx="76327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Итоги </a:t>
            </a:r>
            <a:r>
              <a:rPr lang="ru-RU" b="1" dirty="0" smtClean="0">
                <a:latin typeface="Times New Roman" pitchFamily="18" charset="0"/>
              </a:rPr>
              <a:t>летней </a:t>
            </a:r>
            <a:r>
              <a:rPr lang="ru-RU" b="1" dirty="0" err="1">
                <a:latin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</a:rPr>
              <a:t> сессии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2022-2023 </a:t>
            </a:r>
            <a:r>
              <a:rPr lang="ru-RU" b="1" dirty="0" err="1">
                <a:latin typeface="Times New Roman" pitchFamily="18" charset="0"/>
              </a:rPr>
              <a:t>уч</a:t>
            </a:r>
            <a:r>
              <a:rPr lang="ru-RU" b="1" dirty="0">
                <a:latin typeface="Times New Roman" pitchFamily="18" charset="0"/>
              </a:rPr>
              <a:t>. год по заочному отделению по направлению «Электроэнергетика и электротехника» (профиль ЭС)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004000"/>
            <a:ext cx="6625277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5"/>
          <p:cNvSpPr>
            <a:spLocks noChangeArrowheads="1"/>
          </p:cNvSpPr>
          <p:nvPr/>
        </p:nvSpPr>
        <p:spPr bwMode="auto">
          <a:xfrm>
            <a:off x="928688" y="150813"/>
            <a:ext cx="76327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Итоги </a:t>
            </a:r>
            <a:r>
              <a:rPr lang="ru-RU" b="1" dirty="0" smtClean="0">
                <a:latin typeface="Times New Roman" pitchFamily="18" charset="0"/>
              </a:rPr>
              <a:t>летней </a:t>
            </a:r>
            <a:r>
              <a:rPr lang="ru-RU" b="1" dirty="0" err="1">
                <a:latin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</a:rPr>
              <a:t> сессии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2022-2023 </a:t>
            </a:r>
            <a:r>
              <a:rPr lang="ru-RU" b="1" dirty="0" err="1">
                <a:latin typeface="Times New Roman" pitchFamily="18" charset="0"/>
              </a:rPr>
              <a:t>уч</a:t>
            </a:r>
            <a:r>
              <a:rPr lang="ru-RU" b="1" dirty="0">
                <a:latin typeface="Times New Roman" pitchFamily="18" charset="0"/>
              </a:rPr>
              <a:t>. год по заочному отделению по направлению «Экономика» (профиль Экономика предприятий и организаций)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1538" y="1071546"/>
          <a:ext cx="6929486" cy="2078054"/>
        </p:xfrm>
        <a:graphic>
          <a:graphicData uri="http://schemas.openxmlformats.org/drawingml/2006/table">
            <a:tbl>
              <a:tblPr/>
              <a:tblGrid>
                <a:gridCol w="2786082"/>
                <a:gridCol w="1035851"/>
                <a:gridCol w="1035851"/>
                <a:gridCol w="1035851"/>
                <a:gridCol w="1035851"/>
              </a:tblGrid>
              <a:tr h="453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курс (ВШЭ)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курс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курс (ВШЭ)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  <a:tr h="3295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306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3408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61,84%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69,79%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15,79%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71,43%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38,46%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22,92%</a:t>
                      </a:r>
                    </a:p>
                  </a:txBody>
                  <a:tcPr marL="8238" marR="8238" marT="8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2800" y="3329642"/>
            <a:ext cx="4944109" cy="334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000" b="1" dirty="0">
                <a:latin typeface="Times New Roman" pitchFamily="18" charset="0"/>
                <a:ea typeface="+mj-ea"/>
                <a:cs typeface="Times New Roman" pitchFamily="18" charset="0"/>
              </a:rPr>
              <a:t>Заочное отделение по курсам</a:t>
            </a: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7402747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 bwMode="auto">
          <a:xfrm>
            <a:off x="395288" y="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3300" dirty="0" smtClean="0">
                <a:effectLst/>
                <a:latin typeface="Times New Roman" pitchFamily="18" charset="0"/>
              </a:rPr>
              <a:t>Успеваемость по факультету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900113" y="5876925"/>
            <a:ext cx="72009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ru-RU" sz="2700">
              <a:latin typeface="Lucida Sans Unicode" pitchFamily="34" charset="0"/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1088" y="1062038"/>
            <a:ext cx="69818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5"/>
          <p:cNvSpPr>
            <a:spLocks noChangeArrowheads="1"/>
          </p:cNvSpPr>
          <p:nvPr/>
        </p:nvSpPr>
        <p:spPr bwMode="auto">
          <a:xfrm>
            <a:off x="900113" y="0"/>
            <a:ext cx="76327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Итоги зимней </a:t>
            </a:r>
            <a:r>
              <a:rPr lang="ru-RU" b="1" dirty="0" err="1">
                <a:latin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</a:rPr>
              <a:t> сессии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2022-2023 </a:t>
            </a:r>
            <a:r>
              <a:rPr lang="ru-RU" b="1" dirty="0" err="1">
                <a:latin typeface="Times New Roman" pitchFamily="18" charset="0"/>
              </a:rPr>
              <a:t>уч</a:t>
            </a:r>
            <a:r>
              <a:rPr lang="ru-RU" b="1" dirty="0">
                <a:latin typeface="Times New Roman" pitchFamily="18" charset="0"/>
              </a:rPr>
              <a:t>. год по очному отделению по направлению «Электроэнергетика и электротехника» (профиль ЭС</a:t>
            </a:r>
            <a:r>
              <a:rPr lang="ru-RU" b="1" dirty="0" smtClean="0">
                <a:latin typeface="Times New Roman" pitchFamily="18" charset="0"/>
              </a:rPr>
              <a:t>), магистратура</a:t>
            </a:r>
            <a:endParaRPr lang="ru-RU" b="1" dirty="0">
              <a:latin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000232" y="928670"/>
          <a:ext cx="4627242" cy="2118076"/>
        </p:xfrm>
        <a:graphic>
          <a:graphicData uri="http://schemas.openxmlformats.org/drawingml/2006/table">
            <a:tbl>
              <a:tblPr/>
              <a:tblGrid>
                <a:gridCol w="2928958"/>
                <a:gridCol w="928694"/>
                <a:gridCol w="769590"/>
              </a:tblGrid>
              <a:tr h="2479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  <a:tr h="3997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479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3616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4870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143248"/>
            <a:ext cx="4786346" cy="352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3"/>
          <p:cNvSpPr>
            <a:spLocks noChangeArrowheads="1"/>
          </p:cNvSpPr>
          <p:nvPr/>
        </p:nvSpPr>
        <p:spPr bwMode="auto">
          <a:xfrm>
            <a:off x="755650" y="0"/>
            <a:ext cx="77041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Итоги зимней </a:t>
            </a:r>
            <a:r>
              <a:rPr lang="ru-RU" b="1" dirty="0" err="1">
                <a:latin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</a:rPr>
              <a:t> сессии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2022-2023 </a:t>
            </a:r>
            <a:r>
              <a:rPr lang="ru-RU" b="1" dirty="0" err="1">
                <a:latin typeface="Times New Roman" pitchFamily="18" charset="0"/>
              </a:rPr>
              <a:t>уч</a:t>
            </a:r>
            <a:r>
              <a:rPr lang="ru-RU" b="1" dirty="0">
                <a:latin typeface="Times New Roman" pitchFamily="18" charset="0"/>
              </a:rPr>
              <a:t>. год по очному отделению по направлению 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«Управление в технических системах» (профиль ССАТП)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42938" y="1046163"/>
          <a:ext cx="5765800" cy="2195529"/>
        </p:xfrm>
        <a:graphic>
          <a:graphicData uri="http://schemas.openxmlformats.org/drawingml/2006/table">
            <a:tbl>
              <a:tblPr/>
              <a:tblGrid>
                <a:gridCol w="2967058"/>
                <a:gridCol w="952500"/>
                <a:gridCol w="812800"/>
                <a:gridCol w="1033442"/>
              </a:tblGrid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  <a:tr h="3762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55,56%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40,91%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31,82%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332366"/>
            <a:ext cx="4568745" cy="329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3"/>
          <p:cNvSpPr>
            <a:spLocks noChangeArrowheads="1"/>
          </p:cNvSpPr>
          <p:nvPr/>
        </p:nvSpPr>
        <p:spPr bwMode="auto">
          <a:xfrm>
            <a:off x="428625" y="0"/>
            <a:ext cx="8429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Итоги зимней </a:t>
            </a:r>
            <a:r>
              <a:rPr lang="ru-RU" b="1" dirty="0" err="1">
                <a:latin typeface="Times New Roman" pitchFamily="18" charset="0"/>
              </a:rPr>
              <a:t>зачетно-экзаменационной</a:t>
            </a:r>
            <a:r>
              <a:rPr lang="ru-RU" b="1" dirty="0">
                <a:latin typeface="Times New Roman" pitchFamily="18" charset="0"/>
              </a:rPr>
              <a:t> сессии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2022-2023 </a:t>
            </a:r>
            <a:r>
              <a:rPr lang="ru-RU" b="1" dirty="0" err="1">
                <a:latin typeface="Times New Roman" pitchFamily="18" charset="0"/>
              </a:rPr>
              <a:t>уч</a:t>
            </a:r>
            <a:r>
              <a:rPr lang="ru-RU" b="1" dirty="0">
                <a:latin typeface="Times New Roman" pitchFamily="18" charset="0"/>
              </a:rPr>
              <a:t>. год по очному отделению по направлению 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«Автоматизация технологических процессов и производств» (профиль АТПП)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14375" y="1012825"/>
          <a:ext cx="6500858" cy="2133615"/>
        </p:xfrm>
        <a:graphic>
          <a:graphicData uri="http://schemas.openxmlformats.org/drawingml/2006/table">
            <a:tbl>
              <a:tblPr/>
              <a:tblGrid>
                <a:gridCol w="3357586"/>
                <a:gridCol w="1071570"/>
                <a:gridCol w="1000132"/>
                <a:gridCol w="1071570"/>
              </a:tblGrid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DEA"/>
                    </a:solidFill>
                  </a:tcPr>
                </a:tc>
              </a:tr>
              <a:tr h="3651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Обязаны сдавать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(чел.)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Абсолютная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42,86%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55,56%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Сдали все экзамены на «4» и «5»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Качественная успеваемость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42,86%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55,56%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233058"/>
            <a:ext cx="4795846" cy="348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6500</TotalTime>
  <Words>4425</Words>
  <Application>Microsoft Office PowerPoint</Application>
  <PresentationFormat>Экран (4:3)</PresentationFormat>
  <Paragraphs>1658</Paragraphs>
  <Slides>64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Дневное отделение ПО КУРСАМ</vt:lpstr>
      <vt:lpstr>Итоги зимней экзаменационной сессии 2022/2023 уч. года по очно-заочному отделению (бакалавриат)</vt:lpstr>
      <vt:lpstr>Итоги зимней экзаменационной сессии 2022/2023 уч. года по очно-заочному отделению (магистратура)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Вечернее отделение ПО КУРСАМ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Успеваемость по факультету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Дневное отделение ПО КУРСАМ</vt:lpstr>
      <vt:lpstr>Итоги летней экзаменационной сессии 2022/2023 уч. года по очно-заочному отделению (бакалавриат)</vt:lpstr>
      <vt:lpstr>Итоги летней экзаменационной сессии 2022/2023 уч. года по очно-заочному отделению (магистратура)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Вечернее отделение ПО КУРСАМ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Успеваемость по факультету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КАЧЕСТВА ОБРАЗОВАНИЯ</dc:title>
  <dc:creator>НХТИ</dc:creator>
  <cp:lastModifiedBy>Student</cp:lastModifiedBy>
  <cp:revision>511</cp:revision>
  <dcterms:created xsi:type="dcterms:W3CDTF">2013-02-20T11:27:36Z</dcterms:created>
  <dcterms:modified xsi:type="dcterms:W3CDTF">2023-10-09T14:31:30Z</dcterms:modified>
</cp:coreProperties>
</file>