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3" r:id="rId3"/>
    <p:sldId id="305" r:id="rId4"/>
    <p:sldId id="307" r:id="rId5"/>
    <p:sldId id="325" r:id="rId6"/>
    <p:sldId id="308" r:id="rId7"/>
    <p:sldId id="310" r:id="rId8"/>
    <p:sldId id="311" r:id="rId9"/>
    <p:sldId id="315" r:id="rId10"/>
    <p:sldId id="319" r:id="rId11"/>
    <p:sldId id="324" r:id="rId12"/>
    <p:sldId id="321" r:id="rId13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113" autoAdjust="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7442143727161951E-2"/>
          <c:y val="0.14067278287461768"/>
          <c:w val="0.8891595615103528"/>
          <c:h val="0.6146788990825709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accent1"/>
            </a:solidFill>
            <a:ln w="14530">
              <a:solidFill>
                <a:schemeClr val="tx1"/>
              </a:solidFill>
              <a:prstDash val="solid"/>
            </a:ln>
          </c:spPr>
          <c:cat>
            <c:strRef>
              <c:f>Sheet1!$B$1:$C$1</c:f>
              <c:strCache>
                <c:ptCount val="2"/>
                <c:pt idx="0">
                  <c:v>абсолютная успеваемость,%</c:v>
                </c:pt>
                <c:pt idx="1">
                  <c:v>качественная успеваемость,%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72.58</c:v>
                </c:pt>
                <c:pt idx="1">
                  <c:v>66.11999999999999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 w="14530">
              <a:solidFill>
                <a:schemeClr val="tx1"/>
              </a:solidFill>
              <a:prstDash val="solid"/>
            </a:ln>
          </c:spPr>
          <c:cat>
            <c:strRef>
              <c:f>Sheet1!$B$1:$C$1</c:f>
              <c:strCache>
                <c:ptCount val="2"/>
                <c:pt idx="0">
                  <c:v>абсолютная успеваемость,%</c:v>
                </c:pt>
                <c:pt idx="1">
                  <c:v>качественная успеваемость,%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70</c:v>
                </c:pt>
                <c:pt idx="1">
                  <c:v>65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hlink"/>
            </a:solidFill>
            <a:ln w="14530">
              <a:solidFill>
                <a:schemeClr val="tx1"/>
              </a:solidFill>
              <a:prstDash val="solid"/>
            </a:ln>
          </c:spPr>
          <c:cat>
            <c:strRef>
              <c:f>Sheet1!$B$1:$C$1</c:f>
              <c:strCache>
                <c:ptCount val="2"/>
                <c:pt idx="0">
                  <c:v>абсолютная успеваемость,%</c:v>
                </c:pt>
                <c:pt idx="1">
                  <c:v>качественная успеваемость,%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60</c:v>
                </c:pt>
                <c:pt idx="1">
                  <c:v>56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folHlink"/>
            </a:solidFill>
            <a:ln w="14530">
              <a:solidFill>
                <a:schemeClr val="tx1"/>
              </a:solidFill>
              <a:prstDash val="solid"/>
            </a:ln>
          </c:spPr>
          <c:cat>
            <c:strRef>
              <c:f>Sheet1!$B$1:$C$1</c:f>
              <c:strCache>
                <c:ptCount val="2"/>
                <c:pt idx="0">
                  <c:v>абсолютная успеваемость,%</c:v>
                </c:pt>
                <c:pt idx="1">
                  <c:v>качественная успеваемость,%</c:v>
                </c:pt>
              </c:strCache>
            </c:strRef>
          </c:cat>
          <c:val>
            <c:numRef>
              <c:f>Sheet1!$B$5:$C$5</c:f>
              <c:numCache>
                <c:formatCode>General</c:formatCode>
                <c:ptCount val="2"/>
                <c:pt idx="0">
                  <c:v>96</c:v>
                </c:pt>
                <c:pt idx="1">
                  <c:v>84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14530">
              <a:solidFill>
                <a:schemeClr val="tx1"/>
              </a:solidFill>
              <a:prstDash val="solid"/>
            </a:ln>
          </c:spPr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</a:t>
                    </a:r>
                    <a:r>
                      <a:rPr lang="ru-RU" smtClean="0"/>
                      <a:t>3,45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Sheet1!$B$1:$C$1</c:f>
              <c:strCache>
                <c:ptCount val="2"/>
                <c:pt idx="0">
                  <c:v>абсолютная успеваемость,%</c:v>
                </c:pt>
                <c:pt idx="1">
                  <c:v>качественная успеваемость,%</c:v>
                </c:pt>
              </c:strCache>
            </c:strRef>
          </c:cat>
          <c:val>
            <c:numRef>
              <c:f>Sheet1!$B$6:$C$6</c:f>
              <c:numCache>
                <c:formatCode>General</c:formatCode>
                <c:ptCount val="2"/>
                <c:pt idx="0">
                  <c:v>73.679999999999993</c:v>
                </c:pt>
                <c:pt idx="1">
                  <c:v>67.78</c:v>
                </c:pt>
              </c:numCache>
            </c:numRef>
          </c:val>
        </c:ser>
        <c:axId val="66394368"/>
        <c:axId val="66424832"/>
      </c:barChart>
      <c:catAx>
        <c:axId val="66394368"/>
        <c:scaling>
          <c:orientation val="minMax"/>
        </c:scaling>
        <c:axPos val="b"/>
        <c:numFmt formatCode="General" sourceLinked="1"/>
        <c:tickLblPos val="nextTo"/>
        <c:spPr>
          <a:ln w="363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3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66424832"/>
        <c:crosses val="autoZero"/>
        <c:auto val="1"/>
        <c:lblAlgn val="ctr"/>
        <c:lblOffset val="100"/>
        <c:tickLblSkip val="1"/>
        <c:tickMarkSkip val="1"/>
      </c:catAx>
      <c:valAx>
        <c:axId val="66424832"/>
        <c:scaling>
          <c:orientation val="minMax"/>
          <c:max val="100"/>
        </c:scaling>
        <c:axPos val="l"/>
        <c:majorGridlines>
          <c:spPr>
            <a:ln w="3632">
              <a:solidFill>
                <a:schemeClr val="tx1"/>
              </a:solidFill>
              <a:prstDash val="solid"/>
            </a:ln>
          </c:spPr>
        </c:majorGridlines>
        <c:numFmt formatCode="General" sourceLinked="1"/>
        <c:tickLblPos val="nextTo"/>
        <c:spPr>
          <a:ln w="363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59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66394368"/>
        <c:crosses val="autoZero"/>
        <c:crossBetween val="between"/>
      </c:valAx>
      <c:spPr>
        <a:noFill/>
        <a:ln w="14530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05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8660170523751728E-2"/>
          <c:y val="0.13357400722021662"/>
          <c:w val="0.9013398840024055"/>
          <c:h val="0.63537906137184164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accent1"/>
            </a:solidFill>
            <a:ln w="14463">
              <a:solidFill>
                <a:schemeClr val="tx1"/>
              </a:solidFill>
              <a:prstDash val="solid"/>
            </a:ln>
          </c:spPr>
          <c:val>
            <c:numRef>
              <c:f>Sheet1!$B$2:$C$2</c:f>
              <c:numCache>
                <c:formatCode>General</c:formatCode>
                <c:ptCount val="2"/>
                <c:pt idx="0">
                  <c:v>57.5</c:v>
                </c:pt>
                <c:pt idx="1">
                  <c:v>22.5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 w="14463">
              <a:solidFill>
                <a:schemeClr val="tx1"/>
              </a:solidFill>
              <a:prstDash val="solid"/>
            </a:ln>
          </c:spPr>
          <c:val>
            <c:numRef>
              <c:f>Sheet1!$B$3:$C$3</c:f>
              <c:numCache>
                <c:formatCode>General</c:formatCode>
                <c:ptCount val="2"/>
                <c:pt idx="0">
                  <c:v>7.76</c:v>
                </c:pt>
                <c:pt idx="1">
                  <c:v>2.4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hlink"/>
            </a:solidFill>
            <a:ln w="14463">
              <a:solidFill>
                <a:schemeClr val="tx1"/>
              </a:solidFill>
              <a:prstDash val="solid"/>
            </a:ln>
          </c:spPr>
          <c:val>
            <c:numRef>
              <c:f>Sheet1!$B$4:$C$4</c:f>
              <c:numCache>
                <c:formatCode>General</c:formatCode>
                <c:ptCount val="2"/>
                <c:pt idx="0">
                  <c:v>53.849999999999994</c:v>
                </c:pt>
                <c:pt idx="1">
                  <c:v>38.46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folHlink"/>
            </a:solidFill>
            <a:ln w="14463">
              <a:solidFill>
                <a:schemeClr val="tx1"/>
              </a:solidFill>
              <a:prstDash val="solid"/>
            </a:ln>
          </c:spPr>
          <c:val>
            <c:numRef>
              <c:f>Sheet1!$B$5:$C$5</c:f>
              <c:numCache>
                <c:formatCode>General</c:formatCode>
                <c:ptCount val="2"/>
                <c:pt idx="0">
                  <c:v>4.55</c:v>
                </c:pt>
                <c:pt idx="1">
                  <c:v>0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bg2"/>
            </a:solidFill>
            <a:ln w="14463">
              <a:solidFill>
                <a:schemeClr val="tx1"/>
              </a:solidFill>
              <a:prstDash val="solid"/>
            </a:ln>
          </c:spPr>
          <c:val>
            <c:numRef>
              <c:f>Sheet1!$B$6:$C$6</c:f>
              <c:numCache>
                <c:formatCode>General</c:formatCode>
                <c:ptCount val="2"/>
                <c:pt idx="0">
                  <c:v>61.7</c:v>
                </c:pt>
                <c:pt idx="1">
                  <c:v>0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chemeClr val="tx2"/>
            </a:solidFill>
            <a:ln w="14463">
              <a:solidFill>
                <a:schemeClr val="tx1"/>
              </a:solidFill>
              <a:prstDash val="solid"/>
            </a:ln>
          </c:spPr>
          <c:val>
            <c:numRef>
              <c:f>Sheet1!$B$7:$C$7</c:f>
              <c:numCache>
                <c:formatCode>General</c:formatCode>
                <c:ptCount val="2"/>
                <c:pt idx="0">
                  <c:v>40</c:v>
                </c:pt>
                <c:pt idx="1">
                  <c:v>13.5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</c:strCache>
            </c:strRef>
          </c:tx>
          <c:dLbls>
            <c:showVal val="1"/>
          </c:dLbls>
          <c:val>
            <c:numRef>
              <c:f>Sheet1!$B$8:$C$8</c:f>
              <c:numCache>
                <c:formatCode>General</c:formatCode>
                <c:ptCount val="2"/>
              </c:numCache>
            </c:numRef>
          </c:val>
        </c:ser>
        <c:axId val="79593856"/>
        <c:axId val="79595392"/>
      </c:barChart>
      <c:catAx>
        <c:axId val="79593856"/>
        <c:scaling>
          <c:orientation val="minMax"/>
        </c:scaling>
        <c:axPos val="b"/>
        <c:numFmt formatCode="General" sourceLinked="1"/>
        <c:tickLblPos val="nextTo"/>
        <c:spPr>
          <a:ln w="361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95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9595392"/>
        <c:crosses val="autoZero"/>
        <c:auto val="1"/>
        <c:lblAlgn val="ctr"/>
        <c:lblOffset val="100"/>
        <c:tickLblSkip val="1"/>
        <c:tickMarkSkip val="1"/>
      </c:catAx>
      <c:valAx>
        <c:axId val="79595392"/>
        <c:scaling>
          <c:orientation val="minMax"/>
          <c:max val="100"/>
        </c:scaling>
        <c:axPos val="l"/>
        <c:majorGridlines>
          <c:spPr>
            <a:ln w="3615">
              <a:solidFill>
                <a:schemeClr val="tx1"/>
              </a:solidFill>
              <a:prstDash val="solid"/>
            </a:ln>
          </c:spPr>
        </c:majorGridlines>
        <c:numFmt formatCode="General" sourceLinked="1"/>
        <c:tickLblPos val="nextTo"/>
        <c:spPr>
          <a:ln w="361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49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9593856"/>
        <c:crosses val="autoZero"/>
        <c:crossBetween val="between"/>
      </c:valAx>
      <c:spPr>
        <a:noFill/>
        <a:ln w="1446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04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очное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2014/2015</c:v>
                </c:pt>
                <c:pt idx="1">
                  <c:v>2015/2016</c:v>
                </c:pt>
                <c:pt idx="2">
                  <c:v>2016/2017</c:v>
                </c:pt>
                <c:pt idx="3">
                  <c:v>2017/2018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82.940000000000012</c:v>
                </c:pt>
                <c:pt idx="1">
                  <c:v>76.040000000000006</c:v>
                </c:pt>
                <c:pt idx="2">
                  <c:v>72.410000000000011</c:v>
                </c:pt>
                <c:pt idx="3">
                  <c:v>81.45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очно-заочное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2014/2015</c:v>
                </c:pt>
                <c:pt idx="1">
                  <c:v>2015/2016</c:v>
                </c:pt>
                <c:pt idx="2">
                  <c:v>2016/2017</c:v>
                </c:pt>
                <c:pt idx="3">
                  <c:v>2017/2018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47.54</c:v>
                </c:pt>
                <c:pt idx="1">
                  <c:v>38.809999999999995</c:v>
                </c:pt>
                <c:pt idx="2">
                  <c:v>33.090000000000003</c:v>
                </c:pt>
                <c:pt idx="3">
                  <c:v>25.979999999999997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заочное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2014/2015</c:v>
                </c:pt>
                <c:pt idx="1">
                  <c:v>2015/2016</c:v>
                </c:pt>
                <c:pt idx="2">
                  <c:v>2016/2017</c:v>
                </c:pt>
                <c:pt idx="3">
                  <c:v>2017/2018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68.669999999999987</c:v>
                </c:pt>
                <c:pt idx="1">
                  <c:v>71.36</c:v>
                </c:pt>
                <c:pt idx="2">
                  <c:v>60.14</c:v>
                </c:pt>
                <c:pt idx="3">
                  <c:v>68.2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по ФТ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2014/2015</c:v>
                </c:pt>
                <c:pt idx="1">
                  <c:v>2015/2016</c:v>
                </c:pt>
                <c:pt idx="2">
                  <c:v>2016/2017</c:v>
                </c:pt>
                <c:pt idx="3">
                  <c:v>2017/2018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66.400000000000006</c:v>
                </c:pt>
                <c:pt idx="1">
                  <c:v>62.07</c:v>
                </c:pt>
                <c:pt idx="2">
                  <c:v>55.21</c:v>
                </c:pt>
                <c:pt idx="3">
                  <c:v>58.54</c:v>
                </c:pt>
              </c:numCache>
            </c:numRef>
          </c:val>
        </c:ser>
        <c:axId val="120553472"/>
        <c:axId val="120555008"/>
      </c:barChart>
      <c:catAx>
        <c:axId val="120553472"/>
        <c:scaling>
          <c:orientation val="minMax"/>
        </c:scaling>
        <c:axPos val="b"/>
        <c:tickLblPos val="nextTo"/>
        <c:crossAx val="120555008"/>
        <c:crosses val="autoZero"/>
        <c:auto val="1"/>
        <c:lblAlgn val="ctr"/>
        <c:lblOffset val="100"/>
      </c:catAx>
      <c:valAx>
        <c:axId val="120555008"/>
        <c:scaling>
          <c:orientation val="minMax"/>
        </c:scaling>
        <c:axPos val="l"/>
        <c:majorGridlines/>
        <c:numFmt formatCode="General" sourceLinked="1"/>
        <c:tickLblPos val="nextTo"/>
        <c:crossAx val="12055347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D65BE-0276-4E8E-B2CC-2987AC25FE62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58244-8298-42B8-BCEA-5C12695848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5F3A8-5D47-4BEB-A4DF-1837A45FDA33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788C1-A149-40FC-BB67-01E8CBD011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61534-FC35-4602-9802-DCE024DB8C5B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C3FE6-0FD6-4C4C-AEEF-4C125C35EA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FBAE8-C9EC-459F-94D3-79BC31A6CD5D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B05DC-18CE-4C31-AAE1-B52A794049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Заголовок, 2 маленьких объекта и 1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8A46D-E932-445E-ADAA-600C29A61F59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17E7A-1398-4949-8218-69E9C441BF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B82E1-4AB6-4C49-A561-924FB110B92D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C4FC1-A416-4251-B258-9C8CB59B45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B07A0-F28E-4395-9C5E-C4734FBF4EEB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FFAD4-C1FA-403F-9DF3-994D11F693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9877B-FA98-4B26-BFFE-45D6DEDA7977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F374C-A75B-4A06-B387-5E547996CC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3AA1B-E3F5-4C5C-A012-992E16D8B74A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35587-314B-40AE-BE41-567F83AF74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E4F6F-4530-44FD-BE9A-5C2F3992D7B0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5C6D4-D34B-4F8E-91D9-D7F7F94FF5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520FD-2D85-48DF-AA81-C6A06EE01CB3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90FF6-75B7-4940-9C93-BF725D698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90929-06A1-43B8-A883-767D8029CC4C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E4ECF-AC1C-4B1F-92C1-6D4CD4AD1E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6D8B7-DF14-4E04-AED9-AA15B5A1C88F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4CB96-9EEE-48F3-BCD2-A76594FDFE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29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5AD87A-6994-40BC-B5DB-D009AAED55BB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2C187D-BF9C-4C70-AAC6-55B76C5D8D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7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8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3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5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6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827088" y="1484313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ru-RU" sz="9600" spc="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Успеваемость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8888" y="3357563"/>
            <a:ext cx="6400800" cy="17526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технологическому факультету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2018/2019 учебный год</a:t>
            </a:r>
            <a:endParaRPr lang="ru-RU" sz="4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 smtClean="0">
                <a:latin typeface="Arial" charset="0"/>
              </a:rPr>
              <a:t>Успеваемость по направлению 18.04.01 ХТ</a:t>
            </a:r>
            <a:br>
              <a:rPr lang="ru-RU" sz="1800" dirty="0" smtClean="0">
                <a:latin typeface="Arial" charset="0"/>
              </a:rPr>
            </a:br>
            <a:r>
              <a:rPr lang="ru-RU" sz="1800" dirty="0" smtClean="0">
                <a:latin typeface="Arial" charset="0"/>
              </a:rPr>
              <a:t>«Разработка и создание высокотехнологичных химических производств»</a:t>
            </a:r>
            <a:br>
              <a:rPr lang="ru-RU" sz="1800" dirty="0" smtClean="0">
                <a:latin typeface="Arial" charset="0"/>
              </a:rPr>
            </a:br>
            <a:endParaRPr lang="ru-RU" sz="1800" dirty="0" smtClean="0">
              <a:latin typeface="Arial" charset="0"/>
            </a:endParaRPr>
          </a:p>
        </p:txBody>
      </p:sp>
      <p:graphicFrame>
        <p:nvGraphicFramePr>
          <p:cNvPr id="9218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82575" y="3289300"/>
          <a:ext cx="8456613" cy="2752725"/>
        </p:xfrm>
        <a:graphic>
          <a:graphicData uri="http://schemas.openxmlformats.org/presentationml/2006/ole">
            <p:oleObj spid="_x0000_s9218" name="Worksheet" r:id="rId3" imgW="8544035" imgH="2781270" progId="Excel.Sheet.8">
              <p:embed/>
            </p:oleObj>
          </a:graphicData>
        </a:graphic>
      </p:graphicFrame>
      <p:graphicFrame>
        <p:nvGraphicFramePr>
          <p:cNvPr id="5175" name="Group 55"/>
          <p:cNvGraphicFramePr>
            <a:graphicFrameLocks noGrp="1"/>
          </p:cNvGraphicFramePr>
          <p:nvPr>
            <p:ph sz="quarter" idx="1"/>
          </p:nvPr>
        </p:nvGraphicFramePr>
        <p:xfrm>
          <a:off x="928661" y="1428736"/>
          <a:ext cx="7358115" cy="914400"/>
        </p:xfrm>
        <a:graphic>
          <a:graphicData uri="http://schemas.openxmlformats.org/drawingml/2006/table">
            <a:tbl>
              <a:tblPr/>
              <a:tblGrid>
                <a:gridCol w="4580051"/>
                <a:gridCol w="750828"/>
                <a:gridCol w="825911"/>
                <a:gridCol w="1201325"/>
              </a:tblGrid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КУРСЫ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ВСЕГО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Абсолютная успеваемость, % 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57,7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73,9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Качественная успеваемость, % 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57,7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73,9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 smtClean="0">
                <a:latin typeface="Arial" charset="0"/>
              </a:rPr>
              <a:t>Успеваемость по направлению 18.04.01 ХТ</a:t>
            </a:r>
            <a:br>
              <a:rPr lang="ru-RU" sz="1800" dirty="0" smtClean="0">
                <a:latin typeface="Arial" charset="0"/>
              </a:rPr>
            </a:br>
            <a:r>
              <a:rPr lang="ru-RU" sz="1800" dirty="0" smtClean="0">
                <a:latin typeface="Arial" charset="0"/>
              </a:rPr>
              <a:t>«</a:t>
            </a:r>
            <a:r>
              <a:rPr lang="ru-RU" sz="1800" dirty="0" smtClean="0"/>
              <a:t>Процессы и технологии глубокой переработки нефти»</a:t>
            </a:r>
            <a:endParaRPr lang="ru-RU" sz="1800" dirty="0" smtClean="0">
              <a:latin typeface="Arial" charset="0"/>
            </a:endParaRPr>
          </a:p>
        </p:txBody>
      </p:sp>
      <p:graphicFrame>
        <p:nvGraphicFramePr>
          <p:cNvPr id="9218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25413" y="3238500"/>
          <a:ext cx="8758237" cy="2860675"/>
        </p:xfrm>
        <a:graphic>
          <a:graphicData uri="http://schemas.openxmlformats.org/presentationml/2006/ole">
            <p:oleObj spid="_x0000_s28674" name="Worksheet" r:id="rId3" imgW="8515401" imgH="2781270" progId="Excel.Sheet.8">
              <p:embed/>
            </p:oleObj>
          </a:graphicData>
        </a:graphic>
      </p:graphicFrame>
      <p:graphicFrame>
        <p:nvGraphicFramePr>
          <p:cNvPr id="5175" name="Group 55"/>
          <p:cNvGraphicFramePr>
            <a:graphicFrameLocks noGrp="1"/>
          </p:cNvGraphicFramePr>
          <p:nvPr>
            <p:ph sz="quarter" idx="1"/>
          </p:nvPr>
        </p:nvGraphicFramePr>
        <p:xfrm>
          <a:off x="1475656" y="1628800"/>
          <a:ext cx="6449940" cy="914400"/>
        </p:xfrm>
        <a:graphic>
          <a:graphicData uri="http://schemas.openxmlformats.org/drawingml/2006/table">
            <a:tbl>
              <a:tblPr/>
              <a:tblGrid>
                <a:gridCol w="3964026"/>
                <a:gridCol w="873430"/>
                <a:gridCol w="806242"/>
                <a:gridCol w="806242"/>
              </a:tblGrid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КУРСЫ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ВСЕГО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Абсолютная успеваемость, %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очно-заочное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18,75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12,5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15,4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Качественная успеваемость, %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очно-заочное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9,34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4,67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latin typeface="Arial" charset="0"/>
              </a:rPr>
              <a:t>Динамика успеваемости по технологическому факультету</a:t>
            </a:r>
          </a:p>
        </p:txBody>
      </p:sp>
      <p:graphicFrame>
        <p:nvGraphicFramePr>
          <p:cNvPr id="7230" name="Group 62"/>
          <p:cNvGraphicFramePr>
            <a:graphicFrameLocks noGrp="1"/>
          </p:cNvGraphicFramePr>
          <p:nvPr>
            <p:ph sz="quarter" idx="1"/>
          </p:nvPr>
        </p:nvGraphicFramePr>
        <p:xfrm>
          <a:off x="539750" y="1341438"/>
          <a:ext cx="8281096" cy="1889760"/>
        </p:xfrm>
        <a:graphic>
          <a:graphicData uri="http://schemas.openxmlformats.org/drawingml/2006/table">
            <a:tbl>
              <a:tblPr/>
              <a:tblGrid>
                <a:gridCol w="2986825"/>
                <a:gridCol w="1058854"/>
                <a:gridCol w="1058855"/>
                <a:gridCol w="1058854"/>
                <a:gridCol w="1058854"/>
                <a:gridCol w="1058854"/>
              </a:tblGrid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Учебный год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2014/2015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2015/2016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2016/2017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2017/2018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2018/2019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Абсолютная успеваемость, % 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82,94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76,04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72,41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81,45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73,68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Абсолютная успеваемость, % </a:t>
                      </a:r>
                      <a:r>
                        <a:rPr kumimoji="0" lang="ru-RU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очно-заочное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47,54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38,81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33,09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25,98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40,00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Абсолютная успеваемость, % заочное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68,67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71,36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60,14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68,20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52,18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Абсолютная успеваемость по ФТ, 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62,07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55,21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58,54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55,28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quarter" idx="2"/>
          </p:nvPr>
        </p:nvGraphicFramePr>
        <p:xfrm>
          <a:off x="457200" y="3501008"/>
          <a:ext cx="8291264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latin typeface="Arial" charset="0"/>
              </a:rPr>
              <a:t>Итоги зимней основной экзаменационной сессии 2018/2019 </a:t>
            </a:r>
            <a:r>
              <a:rPr lang="ru-RU" sz="2800" dirty="0" err="1" smtClean="0">
                <a:latin typeface="Arial" charset="0"/>
              </a:rPr>
              <a:t>уч.года</a:t>
            </a:r>
            <a:r>
              <a:rPr lang="ru-RU" sz="2800" dirty="0" smtClean="0">
                <a:latin typeface="Arial" charset="0"/>
              </a:rPr>
              <a:t> по очному отделению</a:t>
            </a:r>
          </a:p>
        </p:txBody>
      </p:sp>
      <p:graphicFrame>
        <p:nvGraphicFramePr>
          <p:cNvPr id="5" name="Object 12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12775" y="3771900"/>
          <a:ext cx="7847013" cy="3122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303" name="Group 63"/>
          <p:cNvGraphicFramePr>
            <a:graphicFrameLocks noGrp="1"/>
          </p:cNvGraphicFramePr>
          <p:nvPr>
            <p:ph sz="quarter" idx="1"/>
          </p:nvPr>
        </p:nvGraphicFramePr>
        <p:xfrm>
          <a:off x="1042988" y="1628775"/>
          <a:ext cx="7213600" cy="1687513"/>
        </p:xfrm>
        <a:graphic>
          <a:graphicData uri="http://schemas.openxmlformats.org/drawingml/2006/table">
            <a:tbl>
              <a:tblPr/>
              <a:tblGrid>
                <a:gridCol w="2954338"/>
                <a:gridCol w="850900"/>
                <a:gridCol w="850900"/>
                <a:gridCol w="854075"/>
                <a:gridCol w="850900"/>
                <a:gridCol w="852487"/>
              </a:tblGrid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КУРСЫ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ВСЕГО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Обязаны сдавать экзамены, чел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Сдали все экзамены, чел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Абсолютная успеваемость, 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72,58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70,00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60,00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96,00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73,68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Сдали все экзамены на «4» и «5», чел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Качественная успеваемость, 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66,12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65,00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56,00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84,00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67,78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Arial" charset="0"/>
              </a:rPr>
              <a:t>Итоги зимней основной экзаменационной сессии 2018/2019 </a:t>
            </a:r>
            <a:r>
              <a:rPr lang="ru-RU" sz="2000" dirty="0" err="1" smtClean="0">
                <a:latin typeface="Arial" charset="0"/>
              </a:rPr>
              <a:t>уч.года</a:t>
            </a:r>
            <a:r>
              <a:rPr lang="ru-RU" sz="2000" dirty="0" smtClean="0">
                <a:latin typeface="Arial" charset="0"/>
              </a:rPr>
              <a:t> по </a:t>
            </a:r>
            <a:r>
              <a:rPr lang="ru-RU" sz="2000" dirty="0" err="1" smtClean="0">
                <a:latin typeface="Arial" charset="0"/>
              </a:rPr>
              <a:t>очно-заочному</a:t>
            </a:r>
            <a:r>
              <a:rPr lang="ru-RU" sz="2000" dirty="0" smtClean="0">
                <a:latin typeface="Arial" charset="0"/>
              </a:rPr>
              <a:t> отделению</a:t>
            </a:r>
          </a:p>
        </p:txBody>
      </p:sp>
      <p:graphicFrame>
        <p:nvGraphicFramePr>
          <p:cNvPr id="5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03250" y="3411538"/>
          <a:ext cx="7818438" cy="2633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2323" name="Group 99"/>
          <p:cNvGraphicFramePr>
            <a:graphicFrameLocks noGrp="1"/>
          </p:cNvGraphicFramePr>
          <p:nvPr>
            <p:ph sz="quarter" idx="1"/>
          </p:nvPr>
        </p:nvGraphicFramePr>
        <p:xfrm>
          <a:off x="539750" y="1341438"/>
          <a:ext cx="7458076" cy="1962150"/>
        </p:xfrm>
        <a:graphic>
          <a:graphicData uri="http://schemas.openxmlformats.org/drawingml/2006/table">
            <a:tbl>
              <a:tblPr/>
              <a:tblGrid>
                <a:gridCol w="2952750"/>
                <a:gridCol w="750888"/>
                <a:gridCol w="750887"/>
                <a:gridCol w="750888"/>
                <a:gridCol w="750887"/>
                <a:gridCol w="750888"/>
                <a:gridCol w="750888"/>
              </a:tblGrid>
              <a:tr h="327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КУРСЫ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ВСЕГО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Обязаны сдавать экзамены, чел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Сдали все экзамены, чел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Абсолютная успеваемость, 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57,50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7,76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53,85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61,7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Сдали все экзамены на «4» и «5», чел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Качественная успеваемость, 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38,46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13,15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Arial" charset="0"/>
              </a:rPr>
              <a:t>Итоги зимней основной экзаменационной сессии 2018/2019 </a:t>
            </a:r>
            <a:r>
              <a:rPr lang="ru-RU" sz="2000" dirty="0" err="1" smtClean="0">
                <a:latin typeface="Arial" charset="0"/>
              </a:rPr>
              <a:t>уч.года</a:t>
            </a:r>
            <a:r>
              <a:rPr lang="ru-RU" sz="2000" dirty="0" smtClean="0">
                <a:latin typeface="Arial" charset="0"/>
              </a:rPr>
              <a:t> по заочному отделению</a:t>
            </a:r>
          </a:p>
        </p:txBody>
      </p:sp>
      <p:graphicFrame>
        <p:nvGraphicFramePr>
          <p:cNvPr id="3074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989013" y="3392488"/>
          <a:ext cx="7121525" cy="2671762"/>
        </p:xfrm>
        <a:graphic>
          <a:graphicData uri="http://schemas.openxmlformats.org/presentationml/2006/ole">
            <p:oleObj spid="_x0000_s3074" name="Worksheet" r:id="rId3" imgW="7972433" imgH="2990790" progId="Excel.Sheet.8">
              <p:embed/>
            </p:oleObj>
          </a:graphicData>
        </a:graphic>
      </p:graphicFrame>
      <p:graphicFrame>
        <p:nvGraphicFramePr>
          <p:cNvPr id="54276" name="Group 4"/>
          <p:cNvGraphicFramePr>
            <a:graphicFrameLocks noGrp="1"/>
          </p:cNvGraphicFramePr>
          <p:nvPr>
            <p:ph sz="quarter" idx="1"/>
          </p:nvPr>
        </p:nvGraphicFramePr>
        <p:xfrm>
          <a:off x="539750" y="1341438"/>
          <a:ext cx="7458076" cy="1962150"/>
        </p:xfrm>
        <a:graphic>
          <a:graphicData uri="http://schemas.openxmlformats.org/drawingml/2006/table">
            <a:tbl>
              <a:tblPr/>
              <a:tblGrid>
                <a:gridCol w="2952750"/>
                <a:gridCol w="750888"/>
                <a:gridCol w="750887"/>
                <a:gridCol w="750888"/>
                <a:gridCol w="771053"/>
                <a:gridCol w="730722"/>
                <a:gridCol w="750888"/>
              </a:tblGrid>
              <a:tr h="327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КУРСЫ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ВСЕГО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Обязаны сдавать экзамены, чел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156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119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571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Сдали все экзамены, чел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79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63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Абсолютная успеваемость, 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58,8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50,64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52,94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69,47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29,03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55,52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Сдали все экзамены на «4» и «5», чел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Качественная успеваемость, 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17,8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5,3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7"/>
          <p:cNvSpPr>
            <a:spLocks noGrp="1"/>
          </p:cNvSpPr>
          <p:nvPr>
            <p:ph type="title"/>
          </p:nvPr>
        </p:nvSpPr>
        <p:spPr>
          <a:xfrm>
            <a:off x="539750" y="188913"/>
            <a:ext cx="8229600" cy="1143000"/>
          </a:xfrm>
        </p:spPr>
        <p:txBody>
          <a:bodyPr/>
          <a:lstStyle/>
          <a:p>
            <a:r>
              <a:rPr lang="ru-RU" sz="1800" dirty="0" smtClean="0">
                <a:latin typeface="Arial" charset="0"/>
              </a:rPr>
              <a:t>Успеваемость по направлению 18.03.01 ХТ </a:t>
            </a:r>
            <a:br>
              <a:rPr lang="ru-RU" sz="1800" dirty="0" smtClean="0">
                <a:latin typeface="Arial" charset="0"/>
              </a:rPr>
            </a:br>
            <a:endParaRPr lang="ru-RU" sz="1800" dirty="0" smtClean="0">
              <a:latin typeface="Arial" charset="0"/>
            </a:endParaRPr>
          </a:p>
        </p:txBody>
      </p:sp>
      <p:graphicFrame>
        <p:nvGraphicFramePr>
          <p:cNvPr id="4098" name="Object 9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769938" y="3500438"/>
          <a:ext cx="7451725" cy="2663825"/>
        </p:xfrm>
        <a:graphic>
          <a:graphicData uri="http://schemas.openxmlformats.org/presentationml/2006/ole">
            <p:oleObj spid="_x0000_s31746" name="Worksheet" r:id="rId3" imgW="8553489" imgH="3057480" progId="Excel.Sheet.8">
              <p:embed/>
            </p:oleObj>
          </a:graphicData>
        </a:graphic>
      </p:graphicFrame>
      <p:graphicFrame>
        <p:nvGraphicFramePr>
          <p:cNvPr id="13375" name="Group 63"/>
          <p:cNvGraphicFramePr>
            <a:graphicFrameLocks noGrp="1"/>
          </p:cNvGraphicFramePr>
          <p:nvPr>
            <p:ph sz="quarter" idx="1"/>
          </p:nvPr>
        </p:nvGraphicFramePr>
        <p:xfrm>
          <a:off x="1259632" y="908720"/>
          <a:ext cx="5904706" cy="2074335"/>
        </p:xfrm>
        <a:graphic>
          <a:graphicData uri="http://schemas.openxmlformats.org/drawingml/2006/table">
            <a:tbl>
              <a:tblPr/>
              <a:tblGrid>
                <a:gridCol w="4790969"/>
                <a:gridCol w="1113737"/>
              </a:tblGrid>
              <a:tr h="42013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КУРСЫ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курс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Абсолютная успеваемость, % 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72,58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Качественная успеваемость, % 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66,12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Абсолютная успеваемость, %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очно-заочное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57,50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Качественная успеваемость, %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очно-заочное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22,50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Абсолютная успеваемость, %  заочное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58,82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34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Качественная успеваемость, %  заочное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7"/>
          <p:cNvSpPr>
            <a:spLocks noGrp="1"/>
          </p:cNvSpPr>
          <p:nvPr>
            <p:ph type="title"/>
          </p:nvPr>
        </p:nvSpPr>
        <p:spPr>
          <a:xfrm>
            <a:off x="539750" y="188913"/>
            <a:ext cx="8229600" cy="1143000"/>
          </a:xfrm>
        </p:spPr>
        <p:txBody>
          <a:bodyPr/>
          <a:lstStyle/>
          <a:p>
            <a:r>
              <a:rPr lang="ru-RU" sz="1800" dirty="0" smtClean="0">
                <a:latin typeface="Arial" charset="0"/>
              </a:rPr>
              <a:t>Успеваемость по направлению 18.03.01 ХТ, </a:t>
            </a:r>
            <a:br>
              <a:rPr lang="ru-RU" sz="1800" dirty="0" smtClean="0">
                <a:latin typeface="Arial" charset="0"/>
              </a:rPr>
            </a:br>
            <a:r>
              <a:rPr lang="ru-RU" sz="1800" dirty="0" smtClean="0">
                <a:latin typeface="Arial" charset="0"/>
              </a:rPr>
              <a:t>профиль «Технология и переработка полимеров»</a:t>
            </a:r>
          </a:p>
        </p:txBody>
      </p:sp>
      <p:graphicFrame>
        <p:nvGraphicFramePr>
          <p:cNvPr id="4098" name="Object 9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0325" y="3502025"/>
          <a:ext cx="8420100" cy="3041650"/>
        </p:xfrm>
        <a:graphic>
          <a:graphicData uri="http://schemas.openxmlformats.org/presentationml/2006/ole">
            <p:oleObj spid="_x0000_s4098" name="Worksheet" r:id="rId3" imgW="8544035" imgH="3086100" progId="Excel.Sheet.8">
              <p:embed/>
            </p:oleObj>
          </a:graphicData>
        </a:graphic>
      </p:graphicFrame>
      <p:graphicFrame>
        <p:nvGraphicFramePr>
          <p:cNvPr id="13375" name="Group 63"/>
          <p:cNvGraphicFramePr>
            <a:graphicFrameLocks noGrp="1"/>
          </p:cNvGraphicFramePr>
          <p:nvPr>
            <p:ph sz="quarter" idx="1"/>
          </p:nvPr>
        </p:nvGraphicFramePr>
        <p:xfrm>
          <a:off x="971550" y="1196975"/>
          <a:ext cx="6501422" cy="1829839"/>
        </p:xfrm>
        <a:graphic>
          <a:graphicData uri="http://schemas.openxmlformats.org/drawingml/2006/table">
            <a:tbl>
              <a:tblPr/>
              <a:tblGrid>
                <a:gridCol w="3008517"/>
                <a:gridCol w="699377"/>
                <a:gridCol w="698050"/>
                <a:gridCol w="699378"/>
                <a:gridCol w="604012"/>
                <a:gridCol w="792088"/>
              </a:tblGrid>
              <a:tr h="48162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КУРСЫ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0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Абсолютная успеваемость, % 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80,0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0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Качественная успеваемость, % 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80,0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0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Абсолютная успеваемость, %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очно-заочное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5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Качественная успеваемость, %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очно-заочное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smtClean="0">
                <a:latin typeface="Arial" charset="0"/>
              </a:rPr>
              <a:t>Успеваемость по направлению 18.03.01 ХТ, </a:t>
            </a:r>
            <a:br>
              <a:rPr lang="ru-RU" sz="1800" smtClean="0">
                <a:latin typeface="Arial" charset="0"/>
              </a:rPr>
            </a:br>
            <a:r>
              <a:rPr lang="ru-RU" sz="1800" smtClean="0">
                <a:latin typeface="Arial" charset="0"/>
              </a:rPr>
              <a:t>профиль «Химическая технология органических веществ»</a:t>
            </a:r>
          </a:p>
        </p:txBody>
      </p:sp>
      <p:graphicFrame>
        <p:nvGraphicFramePr>
          <p:cNvPr id="5122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39763" y="3654425"/>
          <a:ext cx="7824787" cy="3043238"/>
        </p:xfrm>
        <a:graphic>
          <a:graphicData uri="http://schemas.openxmlformats.org/presentationml/2006/ole">
            <p:oleObj spid="_x0000_s5122" name="Worksheet" r:id="rId3" imgW="7934345" imgH="3086100" progId="Excel.Sheet.8">
              <p:embed/>
            </p:oleObj>
          </a:graphicData>
        </a:graphic>
      </p:graphicFrame>
      <p:graphicFrame>
        <p:nvGraphicFramePr>
          <p:cNvPr id="14399" name="Group 63"/>
          <p:cNvGraphicFramePr>
            <a:graphicFrameLocks noGrp="1"/>
          </p:cNvGraphicFramePr>
          <p:nvPr>
            <p:ph sz="quarter" idx="1"/>
          </p:nvPr>
        </p:nvGraphicFramePr>
        <p:xfrm>
          <a:off x="827088" y="1412875"/>
          <a:ext cx="7158314" cy="1920240"/>
        </p:xfrm>
        <a:graphic>
          <a:graphicData uri="http://schemas.openxmlformats.org/drawingml/2006/table">
            <a:tbl>
              <a:tblPr/>
              <a:tblGrid>
                <a:gridCol w="3580591"/>
                <a:gridCol w="690286"/>
                <a:gridCol w="690287"/>
                <a:gridCol w="690286"/>
                <a:gridCol w="753432"/>
                <a:gridCol w="753432"/>
              </a:tblGrid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КУРСЫ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ВСЕГО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Абсолютная успеваемость, % 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70,0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76,7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Качественная успеваемость, % 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70,0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73,3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Абсолютная успеваемость, % вечернее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12,5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42,1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4,55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26,8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22,6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Качественная успеваемость, % вечернее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12,5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21,1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7,3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10,22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Абсолютная успеваемость, % заочное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50,54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52,94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69,47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29,03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50,50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Качественная успеваемость, % заочное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17,8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6,35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smtClean="0">
                <a:latin typeface="Arial" charset="0"/>
              </a:rPr>
              <a:t>Успеваемость по направлению 18.03.01 ХТ, </a:t>
            </a:r>
            <a:br>
              <a:rPr lang="ru-RU" sz="1800" smtClean="0">
                <a:latin typeface="Arial" charset="0"/>
              </a:rPr>
            </a:br>
            <a:r>
              <a:rPr lang="ru-RU" sz="1800" smtClean="0">
                <a:latin typeface="Arial" charset="0"/>
              </a:rPr>
              <a:t>профиль «Химическая технология природных энергоносителей и углеродных материалов»</a:t>
            </a:r>
          </a:p>
        </p:txBody>
      </p:sp>
      <p:graphicFrame>
        <p:nvGraphicFramePr>
          <p:cNvPr id="15411" name="Group 51"/>
          <p:cNvGraphicFramePr>
            <a:graphicFrameLocks noGrp="1"/>
          </p:cNvGraphicFramePr>
          <p:nvPr>
            <p:ph sz="quarter" idx="1"/>
          </p:nvPr>
        </p:nvGraphicFramePr>
        <p:xfrm>
          <a:off x="827088" y="1412875"/>
          <a:ext cx="7023378" cy="822960"/>
        </p:xfrm>
        <a:graphic>
          <a:graphicData uri="http://schemas.openxmlformats.org/drawingml/2006/table">
            <a:tbl>
              <a:tblPr/>
              <a:tblGrid>
                <a:gridCol w="3249387"/>
                <a:gridCol w="753938"/>
                <a:gridCol w="755371"/>
                <a:gridCol w="753938"/>
                <a:gridCol w="755372"/>
                <a:gridCol w="755372"/>
              </a:tblGrid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КУРСЫ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ВСЕГО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Абсолютная успеваемость, % заочное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14,3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11,1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36,00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27,85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Качественная успеваемость, % заочное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11,1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18,20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21,00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107950" y="2801938"/>
          <a:ext cx="8509000" cy="3662362"/>
        </p:xfrm>
        <a:graphic>
          <a:graphicData uri="http://schemas.openxmlformats.org/presentationml/2006/ole">
            <p:oleObj spid="_x0000_s6146" name="Worksheet" r:id="rId3" imgW="8505946" imgH="3657690" progId="Excel.Sheet.8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smtClean="0">
                <a:latin typeface="Arial" charset="0"/>
              </a:rPr>
              <a:t>Успеваемость по направлению 19.03.02  ППРС, </a:t>
            </a:r>
            <a:br>
              <a:rPr lang="ru-RU" sz="1800" smtClean="0">
                <a:latin typeface="Arial" charset="0"/>
              </a:rPr>
            </a:br>
            <a:r>
              <a:rPr lang="ru-RU" sz="1800" smtClean="0">
                <a:latin typeface="Arial" charset="0"/>
              </a:rPr>
              <a:t>профиль «Технология хлеба, кондитерских и макаронных изделий»</a:t>
            </a:r>
          </a:p>
        </p:txBody>
      </p:sp>
      <p:graphicFrame>
        <p:nvGraphicFramePr>
          <p:cNvPr id="8194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96900" y="2868613"/>
          <a:ext cx="7962900" cy="3208337"/>
        </p:xfrm>
        <a:graphic>
          <a:graphicData uri="http://schemas.openxmlformats.org/presentationml/2006/ole">
            <p:oleObj spid="_x0000_s8194" name="Worksheet" r:id="rId3" imgW="7896256" imgH="3181410" progId="Excel.Sheet.8">
              <p:embed/>
            </p:oleObj>
          </a:graphicData>
        </a:graphic>
      </p:graphicFrame>
      <p:graphicFrame>
        <p:nvGraphicFramePr>
          <p:cNvPr id="2143" name="Group 95"/>
          <p:cNvGraphicFramePr>
            <a:graphicFrameLocks noGrp="1"/>
          </p:cNvGraphicFramePr>
          <p:nvPr>
            <p:ph sz="quarter" idx="1"/>
          </p:nvPr>
        </p:nvGraphicFramePr>
        <p:xfrm>
          <a:off x="827088" y="1412875"/>
          <a:ext cx="7848600" cy="914400"/>
        </p:xfrm>
        <a:graphic>
          <a:graphicData uri="http://schemas.openxmlformats.org/drawingml/2006/table">
            <a:tbl>
              <a:tblPr/>
              <a:tblGrid>
                <a:gridCol w="3630612"/>
                <a:gridCol w="844550"/>
                <a:gridCol w="842963"/>
                <a:gridCol w="842962"/>
                <a:gridCol w="844550"/>
                <a:gridCol w="842963"/>
              </a:tblGrid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КУРСЫ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ВСЕГО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Абсолютная успеваемость, % 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Качественная успеваемость, % 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57,5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2146</TotalTime>
  <Words>569</Words>
  <Application>Microsoft Office PowerPoint</Application>
  <PresentationFormat>Экран (4:3)</PresentationFormat>
  <Paragraphs>311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Лист Microsoft Office Excel 97-2003</vt:lpstr>
      <vt:lpstr>Успеваемость</vt:lpstr>
      <vt:lpstr>Итоги зимней основной экзаменационной сессии 2018/2019 уч.года по очному отделению</vt:lpstr>
      <vt:lpstr>Итоги зимней основной экзаменационной сессии 2018/2019 уч.года по очно-заочному отделению</vt:lpstr>
      <vt:lpstr>Итоги зимней основной экзаменационной сессии 2018/2019 уч.года по заочному отделению</vt:lpstr>
      <vt:lpstr>Успеваемость по направлению 18.03.01 ХТ  </vt:lpstr>
      <vt:lpstr>Успеваемость по направлению 18.03.01 ХТ,  профиль «Технология и переработка полимеров»</vt:lpstr>
      <vt:lpstr>Успеваемость по направлению 18.03.01 ХТ,  профиль «Химическая технология органических веществ»</vt:lpstr>
      <vt:lpstr>Успеваемость по направлению 18.03.01 ХТ,  профиль «Химическая технология природных энергоносителей и углеродных материалов»</vt:lpstr>
      <vt:lpstr>Успеваемость по направлению 19.03.02  ППРС,  профиль «Технология хлеба, кондитерских и макаронных изделий»</vt:lpstr>
      <vt:lpstr>Успеваемость по направлению 18.04.01 ХТ «Разработка и создание высокотехнологичных химических производств» </vt:lpstr>
      <vt:lpstr>Успеваемость по направлению 18.04.01 ХТ «Процессы и технологии глубокой переработки нефти»</vt:lpstr>
      <vt:lpstr>Динамика успеваемости по технологическому факультету</vt:lpstr>
    </vt:vector>
  </TitlesOfParts>
  <Company>DNS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Успеваемость</dc:title>
  <dc:creator>п</dc:creator>
  <cp:lastModifiedBy>Admin</cp:lastModifiedBy>
  <cp:revision>158</cp:revision>
  <dcterms:created xsi:type="dcterms:W3CDTF">2013-03-17T14:11:37Z</dcterms:created>
  <dcterms:modified xsi:type="dcterms:W3CDTF">2019-03-27T11:07:59Z</dcterms:modified>
</cp:coreProperties>
</file>