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98" r:id="rId3"/>
    <p:sldId id="299" r:id="rId4"/>
    <p:sldId id="297" r:id="rId5"/>
    <p:sldId id="300" r:id="rId6"/>
    <p:sldId id="301" r:id="rId7"/>
    <p:sldId id="302" r:id="rId8"/>
    <p:sldId id="303" r:id="rId9"/>
    <p:sldId id="275" r:id="rId10"/>
    <p:sldId id="284" r:id="rId11"/>
    <p:sldId id="304" r:id="rId12"/>
    <p:sldId id="28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37" autoAdjust="0"/>
  </p:normalViewPr>
  <p:slideViewPr>
    <p:cSldViewPr>
      <p:cViewPr varScale="1">
        <p:scale>
          <a:sx n="96" d="100"/>
          <a:sy n="96" d="100"/>
        </p:scale>
        <p:origin x="-19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0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ХТ</c:v>
                </c:pt>
              </c:strCache>
            </c:strRef>
          </c:tx>
          <c:dLbls>
            <c:dLbl>
              <c:idx val="4"/>
              <c:layout>
                <c:manualLayout>
                  <c:x val="-1.0271047039084743E-2"/>
                  <c:y val="-4.1829937917126081E-3"/>
                </c:manualLayout>
              </c:layout>
              <c:showVal val="1"/>
            </c:dLbl>
            <c:dLbl>
              <c:idx val="8"/>
              <c:layout>
                <c:manualLayout>
                  <c:x val="-1.6140216775704597E-2"/>
                  <c:y val="0"/>
                </c:manualLayout>
              </c:layout>
              <c:showVal val="1"/>
            </c:dLbl>
            <c:showVal val="1"/>
          </c:dLbls>
          <c:cat>
            <c:strRef>
              <c:f>Лист1!$A$2:$A$14</c:f>
              <c:strCache>
                <c:ptCount val="13"/>
                <c:pt idx="0">
                  <c:v>Философия</c:v>
                </c:pt>
                <c:pt idx="1">
                  <c:v>Физика</c:v>
                </c:pt>
                <c:pt idx="2">
                  <c:v>Экология</c:v>
                </c:pt>
                <c:pt idx="3">
                  <c:v>Информационные технологии</c:v>
                </c:pt>
                <c:pt idx="4">
                  <c:v>Общая химия</c:v>
                </c:pt>
                <c:pt idx="5">
                  <c:v>Английский язык</c:v>
                </c:pt>
                <c:pt idx="6">
                  <c:v>Математика</c:v>
                </c:pt>
                <c:pt idx="7">
                  <c:v>История</c:v>
                </c:pt>
                <c:pt idx="8">
                  <c:v>Прикладная механика</c:v>
                </c:pt>
                <c:pt idx="9">
                  <c:v>Социология</c:v>
                </c:pt>
                <c:pt idx="10">
                  <c:v>Инж. и комп. графика</c:v>
                </c:pt>
                <c:pt idx="11">
                  <c:v>психология</c:v>
                </c:pt>
                <c:pt idx="12">
                  <c:v>Теплотехника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93</c:v>
                </c:pt>
                <c:pt idx="1">
                  <c:v>82</c:v>
                </c:pt>
                <c:pt idx="3">
                  <c:v>91</c:v>
                </c:pt>
                <c:pt idx="4">
                  <c:v>67</c:v>
                </c:pt>
                <c:pt idx="5">
                  <c:v>94</c:v>
                </c:pt>
                <c:pt idx="6">
                  <c:v>88</c:v>
                </c:pt>
                <c:pt idx="7">
                  <c:v>85</c:v>
                </c:pt>
                <c:pt idx="8">
                  <c:v>53</c:v>
                </c:pt>
                <c:pt idx="9">
                  <c:v>89</c:v>
                </c:pt>
                <c:pt idx="10">
                  <c:v>81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ППРС</c:v>
                </c:pt>
              </c:strCache>
            </c:strRef>
          </c:tx>
          <c:dLbls>
            <c:dLbl>
              <c:idx val="0"/>
              <c:layout>
                <c:manualLayout>
                  <c:x val="1.173833947323972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8.8037546049297925E-3"/>
                  <c:y val="-4.1829937917126081E-3"/>
                </c:manualLayout>
              </c:layout>
              <c:showVal val="1"/>
            </c:dLbl>
            <c:dLbl>
              <c:idx val="3"/>
              <c:layout>
                <c:manualLayout>
                  <c:x val="1.7607509209859588E-2"/>
                  <c:y val="2.0914968958563019E-3"/>
                </c:manualLayout>
              </c:layout>
              <c:showVal val="1"/>
            </c:dLbl>
            <c:dLbl>
              <c:idx val="5"/>
              <c:layout>
                <c:manualLayout>
                  <c:x val="1.02710470390848E-2"/>
                  <c:y val="-8.3659875834252249E-3"/>
                </c:manualLayout>
              </c:layout>
              <c:showVal val="1"/>
            </c:dLbl>
            <c:dLbl>
              <c:idx val="6"/>
              <c:layout>
                <c:manualLayout>
                  <c:x val="1.4672924341549638E-2"/>
                  <c:y val="-1.0457484479281499E-2"/>
                </c:manualLayout>
              </c:layout>
              <c:showVal val="1"/>
            </c:dLbl>
            <c:dLbl>
              <c:idx val="7"/>
              <c:layout>
                <c:manualLayout>
                  <c:x val="1.1738339473239705E-2"/>
                  <c:y val="0"/>
                </c:manualLayout>
              </c:layout>
              <c:showVal val="1"/>
            </c:dLbl>
            <c:dLbl>
              <c:idx val="9"/>
              <c:layout>
                <c:manualLayout>
                  <c:x val="2.0542094078169492E-2"/>
                  <c:y val="-4.1829937917126081E-3"/>
                </c:manualLayout>
              </c:layout>
              <c:showVal val="1"/>
            </c:dLbl>
            <c:dLbl>
              <c:idx val="10"/>
              <c:layout>
                <c:manualLayout>
                  <c:x val="8.8037546049299035E-3"/>
                  <c:y val="2.0914968958563019E-3"/>
                </c:manualLayout>
              </c:layout>
              <c:showVal val="1"/>
            </c:dLbl>
            <c:showVal val="1"/>
          </c:dLbls>
          <c:cat>
            <c:strRef>
              <c:f>Лист1!$A$2:$A$14</c:f>
              <c:strCache>
                <c:ptCount val="13"/>
                <c:pt idx="0">
                  <c:v>Философия</c:v>
                </c:pt>
                <c:pt idx="1">
                  <c:v>Физика</c:v>
                </c:pt>
                <c:pt idx="2">
                  <c:v>Экология</c:v>
                </c:pt>
                <c:pt idx="3">
                  <c:v>Информационные технологии</c:v>
                </c:pt>
                <c:pt idx="4">
                  <c:v>Общая химия</c:v>
                </c:pt>
                <c:pt idx="5">
                  <c:v>Английский язык</c:v>
                </c:pt>
                <c:pt idx="6">
                  <c:v>Математика</c:v>
                </c:pt>
                <c:pt idx="7">
                  <c:v>История</c:v>
                </c:pt>
                <c:pt idx="8">
                  <c:v>Прикладная механика</c:v>
                </c:pt>
                <c:pt idx="9">
                  <c:v>Социология</c:v>
                </c:pt>
                <c:pt idx="10">
                  <c:v>Инж. и комп. графика</c:v>
                </c:pt>
                <c:pt idx="11">
                  <c:v>психология</c:v>
                </c:pt>
                <c:pt idx="12">
                  <c:v>Теплотехника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98</c:v>
                </c:pt>
                <c:pt idx="1">
                  <c:v>70</c:v>
                </c:pt>
                <c:pt idx="2">
                  <c:v>84</c:v>
                </c:pt>
                <c:pt idx="3">
                  <c:v>87</c:v>
                </c:pt>
                <c:pt idx="4">
                  <c:v>84</c:v>
                </c:pt>
                <c:pt idx="5">
                  <c:v>69</c:v>
                </c:pt>
                <c:pt idx="6">
                  <c:v>80</c:v>
                </c:pt>
                <c:pt idx="7">
                  <c:v>83</c:v>
                </c:pt>
                <c:pt idx="8">
                  <c:v>90</c:v>
                </c:pt>
                <c:pt idx="9">
                  <c:v>91</c:v>
                </c:pt>
                <c:pt idx="10">
                  <c:v>78</c:v>
                </c:pt>
                <c:pt idx="11">
                  <c:v>88</c:v>
                </c:pt>
                <c:pt idx="12">
                  <c:v>91</c:v>
                </c:pt>
              </c:numCache>
            </c:numRef>
          </c:val>
        </c:ser>
        <c:axId val="37336576"/>
        <c:axId val="37338112"/>
      </c:barChart>
      <c:catAx>
        <c:axId val="3733657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7338112"/>
        <c:crosses val="autoZero"/>
        <c:auto val="1"/>
        <c:lblAlgn val="ctr"/>
        <c:lblOffset val="100"/>
      </c:catAx>
      <c:valAx>
        <c:axId val="37338112"/>
        <c:scaling>
          <c:orientation val="minMax"/>
        </c:scaling>
        <c:axPos val="l"/>
        <c:majorGridlines/>
        <c:numFmt formatCode="General" sourceLinked="1"/>
        <c:tickLblPos val="nextTo"/>
        <c:crossAx val="37336576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ТМО</c:v>
                </c:pt>
              </c:strCache>
            </c:strRef>
          </c:tx>
          <c:dLbls>
            <c:showVal val="1"/>
          </c:dLbls>
          <c:cat>
            <c:strRef>
              <c:f>Лист1!$A$2:$A$14</c:f>
              <c:strCache>
                <c:ptCount val="13"/>
                <c:pt idx="0">
                  <c:v>Иностранный язык</c:v>
                </c:pt>
                <c:pt idx="1">
                  <c:v>История</c:v>
                </c:pt>
                <c:pt idx="2">
                  <c:v>Психология</c:v>
                </c:pt>
                <c:pt idx="3">
                  <c:v>Информационные технологии (информатика)</c:v>
                </c:pt>
                <c:pt idx="4">
                  <c:v>Политология</c:v>
                </c:pt>
                <c:pt idx="5">
                  <c:v>Математика</c:v>
                </c:pt>
                <c:pt idx="6">
                  <c:v>Физика</c:v>
                </c:pt>
                <c:pt idx="7">
                  <c:v>Социология</c:v>
                </c:pt>
                <c:pt idx="8">
                  <c:v>Общая химия</c:v>
                </c:pt>
                <c:pt idx="9">
                  <c:v>Инж. и комп. графика</c:v>
                </c:pt>
                <c:pt idx="10">
                  <c:v>Философия</c:v>
                </c:pt>
                <c:pt idx="11">
                  <c:v>Сопромат</c:v>
                </c:pt>
                <c:pt idx="12">
                  <c:v>Материаловедение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93</c:v>
                </c:pt>
                <c:pt idx="1">
                  <c:v>95</c:v>
                </c:pt>
                <c:pt idx="2">
                  <c:v>90</c:v>
                </c:pt>
                <c:pt idx="3">
                  <c:v>93</c:v>
                </c:pt>
                <c:pt idx="4">
                  <c:v>100</c:v>
                </c:pt>
                <c:pt idx="5">
                  <c:v>70</c:v>
                </c:pt>
                <c:pt idx="6">
                  <c:v>76</c:v>
                </c:pt>
                <c:pt idx="7">
                  <c:v>94</c:v>
                </c:pt>
                <c:pt idx="8">
                  <c:v>94</c:v>
                </c:pt>
                <c:pt idx="9">
                  <c:v>76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МАХП</c:v>
                </c:pt>
              </c:strCache>
            </c:strRef>
          </c:tx>
          <c:dLbls>
            <c:dLbl>
              <c:idx val="1"/>
              <c:layout>
                <c:manualLayout>
                  <c:x val="1.0370297787358736E-2"/>
                  <c:y val="-2.2503358670579584E-3"/>
                </c:manualLayout>
              </c:layout>
              <c:showVal val="1"/>
            </c:dLbl>
            <c:dLbl>
              <c:idx val="2"/>
              <c:layout>
                <c:manualLayout>
                  <c:x val="1.1851768899838567E-2"/>
                  <c:y val="-2.9254366271753412E-2"/>
                </c:manualLayout>
              </c:layout>
              <c:showVal val="1"/>
            </c:dLbl>
            <c:dLbl>
              <c:idx val="3"/>
              <c:layout>
                <c:manualLayout>
                  <c:x val="1.3333240012318373E-2"/>
                  <c:y val="-4.5006717341159099E-3"/>
                </c:manualLayout>
              </c:layout>
              <c:showVal val="1"/>
            </c:dLbl>
            <c:dLbl>
              <c:idx val="7"/>
              <c:layout>
                <c:manualLayout>
                  <c:x val="1.7777653349757845E-2"/>
                  <c:y val="0"/>
                </c:manualLayout>
              </c:layout>
              <c:showVal val="1"/>
            </c:dLbl>
            <c:dLbl>
              <c:idx val="9"/>
              <c:layout>
                <c:manualLayout>
                  <c:x val="1.9259124462237671E-2"/>
                  <c:y val="-9.0013434682318129E-3"/>
                </c:manualLayout>
              </c:layout>
              <c:showVal val="1"/>
            </c:dLbl>
            <c:showVal val="1"/>
          </c:dLbls>
          <c:cat>
            <c:strRef>
              <c:f>Лист1!$A$2:$A$14</c:f>
              <c:strCache>
                <c:ptCount val="13"/>
                <c:pt idx="0">
                  <c:v>Иностранный язык</c:v>
                </c:pt>
                <c:pt idx="1">
                  <c:v>История</c:v>
                </c:pt>
                <c:pt idx="2">
                  <c:v>Психология</c:v>
                </c:pt>
                <c:pt idx="3">
                  <c:v>Информационные технологии (информатика)</c:v>
                </c:pt>
                <c:pt idx="4">
                  <c:v>Политология</c:v>
                </c:pt>
                <c:pt idx="5">
                  <c:v>Математика</c:v>
                </c:pt>
                <c:pt idx="6">
                  <c:v>Физика</c:v>
                </c:pt>
                <c:pt idx="7">
                  <c:v>Социология</c:v>
                </c:pt>
                <c:pt idx="8">
                  <c:v>Общая химия</c:v>
                </c:pt>
                <c:pt idx="9">
                  <c:v>Инж. и комп. графика</c:v>
                </c:pt>
                <c:pt idx="10">
                  <c:v>Философия</c:v>
                </c:pt>
                <c:pt idx="11">
                  <c:v>Сопромат</c:v>
                </c:pt>
                <c:pt idx="12">
                  <c:v>Материаловедение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1">
                  <c:v>93</c:v>
                </c:pt>
                <c:pt idx="2">
                  <c:v>89</c:v>
                </c:pt>
                <c:pt idx="3">
                  <c:v>89</c:v>
                </c:pt>
                <c:pt idx="6">
                  <c:v>70</c:v>
                </c:pt>
                <c:pt idx="7">
                  <c:v>87</c:v>
                </c:pt>
                <c:pt idx="9">
                  <c:v>81</c:v>
                </c:pt>
                <c:pt idx="10">
                  <c:v>95</c:v>
                </c:pt>
                <c:pt idx="11">
                  <c:v>63</c:v>
                </c:pt>
                <c:pt idx="12">
                  <c:v>95</c:v>
                </c:pt>
              </c:numCache>
            </c:numRef>
          </c:val>
        </c:ser>
        <c:axId val="37437440"/>
        <c:axId val="37438976"/>
      </c:barChart>
      <c:catAx>
        <c:axId val="3743744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7438976"/>
        <c:crosses val="autoZero"/>
        <c:auto val="1"/>
        <c:lblAlgn val="ctr"/>
        <c:lblOffset val="100"/>
      </c:catAx>
      <c:valAx>
        <c:axId val="37438976"/>
        <c:scaling>
          <c:orientation val="minMax"/>
        </c:scaling>
        <c:axPos val="l"/>
        <c:majorGridlines/>
        <c:numFmt formatCode="General" sourceLinked="1"/>
        <c:tickLblPos val="nextTo"/>
        <c:crossAx val="3743744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ИВТ</c:v>
                </c:pt>
              </c:strCache>
            </c:strRef>
          </c:tx>
          <c:dLbls>
            <c:dLbl>
              <c:idx val="2"/>
              <c:layout>
                <c:manualLayout>
                  <c:x val="-7.34613774783382E-3"/>
                  <c:y val="-7.1110613399031396E-3"/>
                </c:manualLayout>
              </c:layout>
              <c:showVal val="1"/>
            </c:dLbl>
            <c:dLbl>
              <c:idx val="9"/>
              <c:layout>
                <c:manualLayout>
                  <c:x val="-1.7630730594801265E-2"/>
                  <c:y val="7.1110613399031396E-3"/>
                </c:manualLayout>
              </c:layout>
              <c:showVal val="1"/>
            </c:dLbl>
            <c:showVal val="1"/>
          </c:dLbls>
          <c:cat>
            <c:strRef>
              <c:f>Лист1!$A$2:$A$12</c:f>
              <c:strCache>
                <c:ptCount val="11"/>
                <c:pt idx="0">
                  <c:v>Философия</c:v>
                </c:pt>
                <c:pt idx="1">
                  <c:v>История</c:v>
                </c:pt>
                <c:pt idx="2">
                  <c:v>Психология</c:v>
                </c:pt>
                <c:pt idx="3">
                  <c:v>Общая химия</c:v>
                </c:pt>
                <c:pt idx="4">
                  <c:v>Иностранный язык</c:v>
                </c:pt>
                <c:pt idx="5">
                  <c:v>Математика</c:v>
                </c:pt>
                <c:pt idx="6">
                  <c:v>Физика</c:v>
                </c:pt>
                <c:pt idx="7">
                  <c:v>Социология</c:v>
                </c:pt>
                <c:pt idx="8">
                  <c:v>ИТ (информатика)</c:v>
                </c:pt>
                <c:pt idx="9">
                  <c:v>Инж. и комп. графика</c:v>
                </c:pt>
                <c:pt idx="10">
                  <c:v>Электротехника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83</c:v>
                </c:pt>
                <c:pt idx="1">
                  <c:v>77</c:v>
                </c:pt>
                <c:pt idx="2">
                  <c:v>77</c:v>
                </c:pt>
                <c:pt idx="3">
                  <c:v>81</c:v>
                </c:pt>
                <c:pt idx="4">
                  <c:v>90</c:v>
                </c:pt>
                <c:pt idx="5">
                  <c:v>68</c:v>
                </c:pt>
                <c:pt idx="6">
                  <c:v>77</c:v>
                </c:pt>
                <c:pt idx="7">
                  <c:v>85</c:v>
                </c:pt>
                <c:pt idx="8">
                  <c:v>80</c:v>
                </c:pt>
                <c:pt idx="9">
                  <c:v>69</c:v>
                </c:pt>
                <c:pt idx="10">
                  <c:v>66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ЭиЭ</c:v>
                </c:pt>
              </c:strCache>
            </c:strRef>
          </c:tx>
          <c:dLbls>
            <c:dLbl>
              <c:idx val="8"/>
              <c:layout>
                <c:manualLayout>
                  <c:x val="7.3461377478337107E-3"/>
                  <c:y val="-1.6592476459773981E-2"/>
                </c:manualLayout>
              </c:layout>
              <c:showVal val="1"/>
            </c:dLbl>
            <c:showVal val="1"/>
          </c:dLbls>
          <c:cat>
            <c:strRef>
              <c:f>Лист1!$A$2:$A$12</c:f>
              <c:strCache>
                <c:ptCount val="11"/>
                <c:pt idx="0">
                  <c:v>Философия</c:v>
                </c:pt>
                <c:pt idx="1">
                  <c:v>История</c:v>
                </c:pt>
                <c:pt idx="2">
                  <c:v>Психология</c:v>
                </c:pt>
                <c:pt idx="3">
                  <c:v>Общая химия</c:v>
                </c:pt>
                <c:pt idx="4">
                  <c:v>Иностранный язык</c:v>
                </c:pt>
                <c:pt idx="5">
                  <c:v>Математика</c:v>
                </c:pt>
                <c:pt idx="6">
                  <c:v>Физика</c:v>
                </c:pt>
                <c:pt idx="7">
                  <c:v>Социология</c:v>
                </c:pt>
                <c:pt idx="8">
                  <c:v>ИТ (информатика)</c:v>
                </c:pt>
                <c:pt idx="9">
                  <c:v>Инж. и комп. графика</c:v>
                </c:pt>
                <c:pt idx="10">
                  <c:v>Электротехника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90</c:v>
                </c:pt>
                <c:pt idx="1">
                  <c:v>83</c:v>
                </c:pt>
                <c:pt idx="2">
                  <c:v>86</c:v>
                </c:pt>
                <c:pt idx="4">
                  <c:v>55</c:v>
                </c:pt>
                <c:pt idx="5">
                  <c:v>46</c:v>
                </c:pt>
                <c:pt idx="6">
                  <c:v>72</c:v>
                </c:pt>
                <c:pt idx="8">
                  <c:v>78</c:v>
                </c:pt>
                <c:pt idx="9">
                  <c:v>70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АТПП</c:v>
                </c:pt>
              </c:strCache>
            </c:strRef>
          </c:tx>
          <c:dLbls>
            <c:dLbl>
              <c:idx val="0"/>
              <c:layout>
                <c:manualLayout>
                  <c:x val="1.9099958144367931E-2"/>
                  <c:y val="-1.1851768899838567E-2"/>
                </c:manualLayout>
              </c:layout>
              <c:showVal val="1"/>
            </c:dLbl>
            <c:dLbl>
              <c:idx val="8"/>
              <c:layout>
                <c:manualLayout>
                  <c:x val="8.8153652974005871E-3"/>
                  <c:y val="2.3703537799677132E-3"/>
                </c:manualLayout>
              </c:layout>
              <c:showVal val="1"/>
            </c:dLbl>
            <c:showVal val="1"/>
          </c:dLbls>
          <c:cat>
            <c:strRef>
              <c:f>Лист1!$A$2:$A$12</c:f>
              <c:strCache>
                <c:ptCount val="11"/>
                <c:pt idx="0">
                  <c:v>Философия</c:v>
                </c:pt>
                <c:pt idx="1">
                  <c:v>История</c:v>
                </c:pt>
                <c:pt idx="2">
                  <c:v>Психология</c:v>
                </c:pt>
                <c:pt idx="3">
                  <c:v>Общая химия</c:v>
                </c:pt>
                <c:pt idx="4">
                  <c:v>Иностранный язык</c:v>
                </c:pt>
                <c:pt idx="5">
                  <c:v>Математика</c:v>
                </c:pt>
                <c:pt idx="6">
                  <c:v>Физика</c:v>
                </c:pt>
                <c:pt idx="7">
                  <c:v>Социология</c:v>
                </c:pt>
                <c:pt idx="8">
                  <c:v>ИТ (информатика)</c:v>
                </c:pt>
                <c:pt idx="9">
                  <c:v>Инж. и комп. графика</c:v>
                </c:pt>
                <c:pt idx="10">
                  <c:v>Электротехника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  <c:pt idx="0">
                  <c:v>88</c:v>
                </c:pt>
                <c:pt idx="1">
                  <c:v>93</c:v>
                </c:pt>
                <c:pt idx="3">
                  <c:v>97</c:v>
                </c:pt>
                <c:pt idx="4">
                  <c:v>96</c:v>
                </c:pt>
                <c:pt idx="5">
                  <c:v>83</c:v>
                </c:pt>
                <c:pt idx="6">
                  <c:v>89</c:v>
                </c:pt>
                <c:pt idx="7">
                  <c:v>93</c:v>
                </c:pt>
                <c:pt idx="8">
                  <c:v>74</c:v>
                </c:pt>
                <c:pt idx="9">
                  <c:v>57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УТС</c:v>
                </c:pt>
              </c:strCache>
            </c:strRef>
          </c:tx>
          <c:dLbls>
            <c:dLbl>
              <c:idx val="3"/>
              <c:layout>
                <c:manualLayout>
                  <c:x val="1.1753820396534123E-2"/>
                  <c:y val="4.7407075599354221E-3"/>
                </c:manualLayout>
              </c:layout>
              <c:showVal val="1"/>
            </c:dLbl>
            <c:dLbl>
              <c:idx val="4"/>
              <c:layout>
                <c:manualLayout>
                  <c:x val="1.9099958144367882E-2"/>
                  <c:y val="0"/>
                </c:manualLayout>
              </c:layout>
              <c:showVal val="1"/>
            </c:dLbl>
            <c:showVal val="1"/>
          </c:dLbls>
          <c:cat>
            <c:strRef>
              <c:f>Лист1!$A$2:$A$12</c:f>
              <c:strCache>
                <c:ptCount val="11"/>
                <c:pt idx="0">
                  <c:v>Философия</c:v>
                </c:pt>
                <c:pt idx="1">
                  <c:v>История</c:v>
                </c:pt>
                <c:pt idx="2">
                  <c:v>Психология</c:v>
                </c:pt>
                <c:pt idx="3">
                  <c:v>Общая химия</c:v>
                </c:pt>
                <c:pt idx="4">
                  <c:v>Иностранный язык</c:v>
                </c:pt>
                <c:pt idx="5">
                  <c:v>Математика</c:v>
                </c:pt>
                <c:pt idx="6">
                  <c:v>Физика</c:v>
                </c:pt>
                <c:pt idx="7">
                  <c:v>Социология</c:v>
                </c:pt>
                <c:pt idx="8">
                  <c:v>ИТ (информатика)</c:v>
                </c:pt>
                <c:pt idx="9">
                  <c:v>Инж. и комп. графика</c:v>
                </c:pt>
                <c:pt idx="10">
                  <c:v>Электротехника</c:v>
                </c:pt>
              </c:strCache>
            </c:strRef>
          </c:cat>
          <c:val>
            <c:numRef>
              <c:f>Лист1!$E$2:$E$12</c:f>
              <c:numCache>
                <c:formatCode>General</c:formatCode>
                <c:ptCount val="11"/>
                <c:pt idx="1">
                  <c:v>84</c:v>
                </c:pt>
                <c:pt idx="2">
                  <c:v>89</c:v>
                </c:pt>
                <c:pt idx="3">
                  <c:v>86</c:v>
                </c:pt>
                <c:pt idx="4">
                  <c:v>82</c:v>
                </c:pt>
                <c:pt idx="5">
                  <c:v>88</c:v>
                </c:pt>
                <c:pt idx="6">
                  <c:v>72</c:v>
                </c:pt>
                <c:pt idx="7">
                  <c:v>78</c:v>
                </c:pt>
                <c:pt idx="9">
                  <c:v>75</c:v>
                </c:pt>
              </c:numCache>
            </c:numRef>
          </c:val>
        </c:ser>
        <c:axId val="37559680"/>
        <c:axId val="37586048"/>
      </c:barChart>
      <c:catAx>
        <c:axId val="37559680"/>
        <c:scaling>
          <c:orientation val="minMax"/>
        </c:scaling>
        <c:axPos val="b"/>
        <c:tickLblPos val="nextTo"/>
        <c:crossAx val="37586048"/>
        <c:crosses val="autoZero"/>
        <c:auto val="1"/>
        <c:lblAlgn val="ctr"/>
        <c:lblOffset val="100"/>
      </c:catAx>
      <c:valAx>
        <c:axId val="37586048"/>
        <c:scaling>
          <c:orientation val="minMax"/>
        </c:scaling>
        <c:axPos val="l"/>
        <c:majorGridlines/>
        <c:numFmt formatCode="General" sourceLinked="1"/>
        <c:tickLblPos val="nextTo"/>
        <c:crossAx val="3755968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800"/>
          </a:pPr>
          <a:endParaRPr lang="ru-RU"/>
        </a:p>
      </c:txPr>
    </c:legend>
    <c:plotVisOnly val="1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АККХС</c:v>
                </c:pt>
              </c:strCache>
            </c:strRef>
          </c:tx>
          <c:dLbls>
            <c:showVal val="1"/>
          </c:dLbls>
          <c:cat>
            <c:strRef>
              <c:f>Лист1!$A$2:$A$13</c:f>
              <c:strCache>
                <c:ptCount val="12"/>
                <c:pt idx="0">
                  <c:v>Философия</c:v>
                </c:pt>
                <c:pt idx="1">
                  <c:v>Физ. и коллоидная химия</c:v>
                </c:pt>
                <c:pt idx="2">
                  <c:v>Общая и неорг. химия</c:v>
                </c:pt>
                <c:pt idx="3">
                  <c:v>Аналитическая химия</c:v>
                </c:pt>
                <c:pt idx="4">
                  <c:v>ИТ в проф. деятельности</c:v>
                </c:pt>
                <c:pt idx="5">
                  <c:v>Русский язык</c:v>
                </c:pt>
                <c:pt idx="6">
                  <c:v>Иностранный язык</c:v>
                </c:pt>
                <c:pt idx="7">
                  <c:v>БЖД</c:v>
                </c:pt>
                <c:pt idx="8">
                  <c:v>Математика</c:v>
                </c:pt>
                <c:pt idx="9">
                  <c:v>Электротехника</c:v>
                </c:pt>
                <c:pt idx="10">
                  <c:v>Органическая химия</c:v>
                </c:pt>
                <c:pt idx="11">
                  <c:v>Инженерная графика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83</c:v>
                </c:pt>
                <c:pt idx="1">
                  <c:v>49</c:v>
                </c:pt>
                <c:pt idx="2">
                  <c:v>71</c:v>
                </c:pt>
                <c:pt idx="3">
                  <c:v>67</c:v>
                </c:pt>
                <c:pt idx="4">
                  <c:v>51</c:v>
                </c:pt>
                <c:pt idx="5">
                  <c:v>73</c:v>
                </c:pt>
                <c:pt idx="6">
                  <c:v>71</c:v>
                </c:pt>
                <c:pt idx="7">
                  <c:v>82</c:v>
                </c:pt>
                <c:pt idx="8">
                  <c:v>70</c:v>
                </c:pt>
                <c:pt idx="9">
                  <c:v>60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ТПППМиЭ</c:v>
                </c:pt>
              </c:strCache>
            </c:strRef>
          </c:tx>
          <c:dLbls>
            <c:showVal val="1"/>
          </c:dLbls>
          <c:cat>
            <c:strRef>
              <c:f>Лист1!$A$2:$A$13</c:f>
              <c:strCache>
                <c:ptCount val="12"/>
                <c:pt idx="0">
                  <c:v>Философия</c:v>
                </c:pt>
                <c:pt idx="1">
                  <c:v>Физ. и коллоидная химия</c:v>
                </c:pt>
                <c:pt idx="2">
                  <c:v>Общая и неорг. химия</c:v>
                </c:pt>
                <c:pt idx="3">
                  <c:v>Аналитическая химия</c:v>
                </c:pt>
                <c:pt idx="4">
                  <c:v>ИТ в проф. деятельности</c:v>
                </c:pt>
                <c:pt idx="5">
                  <c:v>Русский язык</c:v>
                </c:pt>
                <c:pt idx="6">
                  <c:v>Иностранный язык</c:v>
                </c:pt>
                <c:pt idx="7">
                  <c:v>БЖД</c:v>
                </c:pt>
                <c:pt idx="8">
                  <c:v>Математика</c:v>
                </c:pt>
                <c:pt idx="9">
                  <c:v>Электротехника</c:v>
                </c:pt>
                <c:pt idx="10">
                  <c:v>Органическая химия</c:v>
                </c:pt>
                <c:pt idx="11">
                  <c:v>Инженерная графика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52</c:v>
                </c:pt>
                <c:pt idx="2">
                  <c:v>41</c:v>
                </c:pt>
                <c:pt idx="5">
                  <c:v>64</c:v>
                </c:pt>
                <c:pt idx="7">
                  <c:v>46</c:v>
                </c:pt>
                <c:pt idx="8">
                  <c:v>46</c:v>
                </c:pt>
                <c:pt idx="9">
                  <c:v>46</c:v>
                </c:pt>
                <c:pt idx="10">
                  <c:v>60</c:v>
                </c:pt>
                <c:pt idx="11">
                  <c:v>46</c:v>
                </c:pt>
              </c:numCache>
            </c:numRef>
          </c:val>
        </c:ser>
        <c:axId val="38197504"/>
        <c:axId val="38998016"/>
      </c:barChart>
      <c:catAx>
        <c:axId val="3819750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8998016"/>
        <c:crosses val="autoZero"/>
        <c:auto val="1"/>
        <c:lblAlgn val="ctr"/>
        <c:lblOffset val="100"/>
      </c:catAx>
      <c:valAx>
        <c:axId val="38998016"/>
        <c:scaling>
          <c:orientation val="minMax"/>
        </c:scaling>
        <c:axPos val="l"/>
        <c:majorGridlines/>
        <c:numFmt formatCode="General" sourceLinked="1"/>
        <c:tickLblPos val="nextTo"/>
        <c:crossAx val="38197504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2020/21 уч.год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44</c:v>
                </c:pt>
                <c:pt idx="1">
                  <c:v>10</c:v>
                </c:pt>
                <c:pt idx="2">
                  <c:v>31</c:v>
                </c:pt>
                <c:pt idx="3">
                  <c:v>15</c:v>
                </c:pt>
                <c:pt idx="4">
                  <c:v>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2021/22 уч.год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53</c:v>
                </c:pt>
                <c:pt idx="1">
                  <c:v>14</c:v>
                </c:pt>
                <c:pt idx="2">
                  <c:v>21</c:v>
                </c:pt>
                <c:pt idx="3">
                  <c:v>12</c:v>
                </c:pt>
                <c:pt idx="4">
                  <c:v>47</c:v>
                </c:pt>
              </c:numCache>
            </c:numRef>
          </c:val>
        </c:ser>
        <c:axId val="39074816"/>
        <c:axId val="39076608"/>
      </c:barChart>
      <c:catAx>
        <c:axId val="39074816"/>
        <c:scaling>
          <c:orientation val="minMax"/>
        </c:scaling>
        <c:axPos val="b"/>
        <c:tickLblPos val="nextTo"/>
        <c:crossAx val="39076608"/>
        <c:crosses val="autoZero"/>
        <c:auto val="1"/>
        <c:lblAlgn val="ctr"/>
        <c:lblOffset val="100"/>
      </c:catAx>
      <c:valAx>
        <c:axId val="39076608"/>
        <c:scaling>
          <c:orientation val="minMax"/>
        </c:scaling>
        <c:axPos val="l"/>
        <c:majorGridlines/>
        <c:numFmt formatCode="General" sourceLinked="1"/>
        <c:tickLblPos val="nextTo"/>
        <c:crossAx val="3907481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2020/21 уч.год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78</c:v>
                </c:pt>
                <c:pt idx="1">
                  <c:v>9</c:v>
                </c:pt>
                <c:pt idx="2">
                  <c:v>12</c:v>
                </c:pt>
                <c:pt idx="3">
                  <c:v>2</c:v>
                </c:pt>
                <c:pt idx="4">
                  <c:v>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2021/22 уч.год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74</c:v>
                </c:pt>
                <c:pt idx="1">
                  <c:v>17</c:v>
                </c:pt>
                <c:pt idx="2">
                  <c:v>8</c:v>
                </c:pt>
                <c:pt idx="3">
                  <c:v>2</c:v>
                </c:pt>
                <c:pt idx="4">
                  <c:v>26</c:v>
                </c:pt>
              </c:numCache>
            </c:numRef>
          </c:val>
        </c:ser>
        <c:axId val="37505664"/>
        <c:axId val="37511552"/>
      </c:barChart>
      <c:catAx>
        <c:axId val="37505664"/>
        <c:scaling>
          <c:orientation val="minMax"/>
        </c:scaling>
        <c:axPos val="b"/>
        <c:tickLblPos val="nextTo"/>
        <c:crossAx val="37511552"/>
        <c:crosses val="autoZero"/>
        <c:auto val="1"/>
        <c:lblAlgn val="ctr"/>
        <c:lblOffset val="100"/>
      </c:catAx>
      <c:valAx>
        <c:axId val="37511552"/>
        <c:scaling>
          <c:orientation val="minMax"/>
        </c:scaling>
        <c:axPos val="l"/>
        <c:majorGridlines/>
        <c:numFmt formatCode="General" sourceLinked="1"/>
        <c:tickLblPos val="nextTo"/>
        <c:crossAx val="3750566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2020/21 уч.год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Имеют задоженности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2021/22 уч.год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70</c:v>
                </c:pt>
                <c:pt idx="1">
                  <c:v>19</c:v>
                </c:pt>
                <c:pt idx="2">
                  <c:v>9</c:v>
                </c:pt>
                <c:pt idx="3">
                  <c:v>2</c:v>
                </c:pt>
                <c:pt idx="4">
                  <c:v>30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57</c:v>
                </c:pt>
                <c:pt idx="1">
                  <c:v>34</c:v>
                </c:pt>
                <c:pt idx="2">
                  <c:v>9</c:v>
                </c:pt>
                <c:pt idx="3">
                  <c:v>1</c:v>
                </c:pt>
                <c:pt idx="4">
                  <c:v>43</c:v>
                </c:pt>
              </c:numCache>
            </c:numRef>
          </c:val>
        </c:ser>
        <c:axId val="38433920"/>
        <c:axId val="38435456"/>
      </c:barChart>
      <c:catAx>
        <c:axId val="38433920"/>
        <c:scaling>
          <c:orientation val="minMax"/>
        </c:scaling>
        <c:axPos val="b"/>
        <c:tickLblPos val="nextTo"/>
        <c:crossAx val="38435456"/>
        <c:crosses val="autoZero"/>
        <c:auto val="1"/>
        <c:lblAlgn val="ctr"/>
        <c:lblOffset val="100"/>
      </c:catAx>
      <c:valAx>
        <c:axId val="38435456"/>
        <c:scaling>
          <c:orientation val="minMax"/>
        </c:scaling>
        <c:axPos val="l"/>
        <c:majorGridlines/>
        <c:numFmt formatCode="General" sourceLinked="1"/>
        <c:tickLblPos val="nextTo"/>
        <c:crossAx val="38433920"/>
        <c:crosses val="autoZero"/>
        <c:crossBetween val="between"/>
      </c:valAx>
    </c:plotArea>
    <c:legend>
      <c:legendPos val="t"/>
      <c:legendEntry>
        <c:idx val="2"/>
        <c:delete val="1"/>
      </c:legendEntry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4.3933683512397291E-3"/>
                  <c:y val="2.797218459471044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</a:t>
                    </a:r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8.2417741547770682E-3"/>
                  <c:y val="-6.089626938474928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74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4518014656548095E-2"/>
                  <c:y val="-1.080549675135179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0</a:t>
                    </a:r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7153415718868567E-2"/>
                  <c:y val="-1.116829146356713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</a:t>
                    </a:r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ФТ</c:v>
                </c:pt>
                <c:pt idx="1">
                  <c:v>МФ</c:v>
                </c:pt>
                <c:pt idx="2">
                  <c:v>ФИТ</c:v>
                </c:pt>
                <c:pt idx="3">
                  <c:v>ПФ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128</c:v>
                </c:pt>
                <c:pt idx="1">
                  <c:v>150</c:v>
                </c:pt>
                <c:pt idx="2">
                  <c:v>133</c:v>
                </c:pt>
                <c:pt idx="3">
                  <c:v>74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ФТ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Я доволен расписанием учебных занятий</c:v>
                </c:pt>
                <c:pt idx="1">
                  <c:v>Я удовлетворен графиком работы кабинетов</c:v>
                </c:pt>
                <c:pt idx="2">
                  <c:v>Учебники, учебные пособия всегда можно взять в библиотеке</c:v>
                </c:pt>
                <c:pt idx="3">
                  <c:v>Я удовлетворен содержанием лекций, семинарских, практических, лабораторных занятий</c:v>
                </c:pt>
                <c:pt idx="4">
                  <c:v>Индивидуальные занятия, консультации проводятся регулярно</c:v>
                </c:pt>
                <c:pt idx="5">
                  <c:v>Качество преподаваемых учебных дисциплин высокое</c:v>
                </c:pt>
                <c:pt idx="6">
                  <c:v>Преподаватели заинтересованы в глубоких знаниях студентов</c:v>
                </c:pt>
                <c:pt idx="7">
                  <c:v>Требования преподавателей адекватны</c:v>
                </c:pt>
                <c:pt idx="8">
                  <c:v>Свои жизненные планы я связываю с работой по специальности</c:v>
                </c:pt>
                <c:pt idx="9">
                  <c:v>Я удовлетворен(а) процессом обучения в институте</c:v>
                </c:pt>
                <c:pt idx="10">
                  <c:v>Если бы передо мной снова встал выбор вуза для обучения, то я выбрал(а) бы НХТИ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4.4000000000000004</c:v>
                </c:pt>
                <c:pt idx="1">
                  <c:v>4.4000000000000004</c:v>
                </c:pt>
                <c:pt idx="2">
                  <c:v>4.5999999999999996</c:v>
                </c:pt>
                <c:pt idx="3">
                  <c:v>4.3</c:v>
                </c:pt>
                <c:pt idx="4">
                  <c:v>3.9</c:v>
                </c:pt>
                <c:pt idx="5">
                  <c:v>4.4000000000000004</c:v>
                </c:pt>
                <c:pt idx="6">
                  <c:v>4.3</c:v>
                </c:pt>
                <c:pt idx="7">
                  <c:v>4.2</c:v>
                </c:pt>
                <c:pt idx="8">
                  <c:v>3.7</c:v>
                </c:pt>
                <c:pt idx="9">
                  <c:v>4.2</c:v>
                </c:pt>
                <c:pt idx="10">
                  <c:v>3.6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МФ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Я доволен расписанием учебных занятий</c:v>
                </c:pt>
                <c:pt idx="1">
                  <c:v>Я удовлетворен графиком работы кабинетов</c:v>
                </c:pt>
                <c:pt idx="2">
                  <c:v>Учебники, учебные пособия всегда можно взять в библиотеке</c:v>
                </c:pt>
                <c:pt idx="3">
                  <c:v>Я удовлетворен содержанием лекций, семинарских, практических, лабораторных занятий</c:v>
                </c:pt>
                <c:pt idx="4">
                  <c:v>Индивидуальные занятия, консультации проводятся регулярно</c:v>
                </c:pt>
                <c:pt idx="5">
                  <c:v>Качество преподаваемых учебных дисциплин высокое</c:v>
                </c:pt>
                <c:pt idx="6">
                  <c:v>Преподаватели заинтересованы в глубоких знаниях студентов</c:v>
                </c:pt>
                <c:pt idx="7">
                  <c:v>Требования преподавателей адекватны</c:v>
                </c:pt>
                <c:pt idx="8">
                  <c:v>Свои жизненные планы я связываю с работой по специальности</c:v>
                </c:pt>
                <c:pt idx="9">
                  <c:v>Я удовлетворен(а) процессом обучения в институте</c:v>
                </c:pt>
                <c:pt idx="10">
                  <c:v>Если бы передо мной снова встал выбор вуза для обучения, то я выбрал(а) бы НХТИ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4.5999999999999996</c:v>
                </c:pt>
                <c:pt idx="1">
                  <c:v>4.5999999999999996</c:v>
                </c:pt>
                <c:pt idx="2">
                  <c:v>4.7</c:v>
                </c:pt>
                <c:pt idx="3">
                  <c:v>4.5</c:v>
                </c:pt>
                <c:pt idx="4">
                  <c:v>4.5</c:v>
                </c:pt>
                <c:pt idx="5">
                  <c:v>4.7</c:v>
                </c:pt>
                <c:pt idx="6">
                  <c:v>4.5</c:v>
                </c:pt>
                <c:pt idx="7">
                  <c:v>4.5</c:v>
                </c:pt>
                <c:pt idx="8">
                  <c:v>4.4000000000000004</c:v>
                </c:pt>
                <c:pt idx="9">
                  <c:v>4.5999999999999996</c:v>
                </c:pt>
                <c:pt idx="10">
                  <c:v>4.3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ФИТ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Я доволен расписанием учебных занятий</c:v>
                </c:pt>
                <c:pt idx="1">
                  <c:v>Я удовлетворен графиком работы кабинетов</c:v>
                </c:pt>
                <c:pt idx="2">
                  <c:v>Учебники, учебные пособия всегда можно взять в библиотеке</c:v>
                </c:pt>
                <c:pt idx="3">
                  <c:v>Я удовлетворен содержанием лекций, семинарских, практических, лабораторных занятий</c:v>
                </c:pt>
                <c:pt idx="4">
                  <c:v>Индивидуальные занятия, консультации проводятся регулярно</c:v>
                </c:pt>
                <c:pt idx="5">
                  <c:v>Качество преподаваемых учебных дисциплин высокое</c:v>
                </c:pt>
                <c:pt idx="6">
                  <c:v>Преподаватели заинтересованы в глубоких знаниях студентов</c:v>
                </c:pt>
                <c:pt idx="7">
                  <c:v>Требования преподавателей адекватны</c:v>
                </c:pt>
                <c:pt idx="8">
                  <c:v>Свои жизненные планы я связываю с работой по специальности</c:v>
                </c:pt>
                <c:pt idx="9">
                  <c:v>Я удовлетворен(а) процессом обучения в институте</c:v>
                </c:pt>
                <c:pt idx="10">
                  <c:v>Если бы передо мной снова встал выбор вуза для обучения, то я выбрал(а) бы НХТИ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  <c:pt idx="0">
                  <c:v>4.7</c:v>
                </c:pt>
                <c:pt idx="1">
                  <c:v>4.5</c:v>
                </c:pt>
                <c:pt idx="2">
                  <c:v>4.5</c:v>
                </c:pt>
                <c:pt idx="3">
                  <c:v>4.5999999999999996</c:v>
                </c:pt>
                <c:pt idx="4">
                  <c:v>4.5</c:v>
                </c:pt>
                <c:pt idx="5">
                  <c:v>4.5999999999999996</c:v>
                </c:pt>
                <c:pt idx="6">
                  <c:v>4.5</c:v>
                </c:pt>
                <c:pt idx="7">
                  <c:v>4.5999999999999996</c:v>
                </c:pt>
                <c:pt idx="8">
                  <c:v>4.0999999999999996</c:v>
                </c:pt>
                <c:pt idx="9">
                  <c:v>4.4000000000000004</c:v>
                </c:pt>
                <c:pt idx="10">
                  <c:v>4.0999999999999996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ПФ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Я доволен расписанием учебных занятий</c:v>
                </c:pt>
                <c:pt idx="1">
                  <c:v>Я удовлетворен графиком работы кабинетов</c:v>
                </c:pt>
                <c:pt idx="2">
                  <c:v>Учебники, учебные пособия всегда можно взять в библиотеке</c:v>
                </c:pt>
                <c:pt idx="3">
                  <c:v>Я удовлетворен содержанием лекций, семинарских, практических, лабораторных занятий</c:v>
                </c:pt>
                <c:pt idx="4">
                  <c:v>Индивидуальные занятия, консультации проводятся регулярно</c:v>
                </c:pt>
                <c:pt idx="5">
                  <c:v>Качество преподаваемых учебных дисциплин высокое</c:v>
                </c:pt>
                <c:pt idx="6">
                  <c:v>Преподаватели заинтересованы в глубоких знаниях студентов</c:v>
                </c:pt>
                <c:pt idx="7">
                  <c:v>Требования преподавателей адекватны</c:v>
                </c:pt>
                <c:pt idx="8">
                  <c:v>Свои жизненные планы я связываю с работой по специальности</c:v>
                </c:pt>
                <c:pt idx="9">
                  <c:v>Я удовлетворен(а) процессом обучения в институте</c:v>
                </c:pt>
                <c:pt idx="10">
                  <c:v>Если бы передо мной снова встал выбор вуза для обучения, то я выбрал(а) бы НХТИ</c:v>
                </c:pt>
              </c:strCache>
            </c:strRef>
          </c:cat>
          <c:val>
            <c:numRef>
              <c:f>Лист1!$E$2:$E$12</c:f>
              <c:numCache>
                <c:formatCode>General</c:formatCode>
                <c:ptCount val="11"/>
                <c:pt idx="0">
                  <c:v>4.0999999999999996</c:v>
                </c:pt>
                <c:pt idx="1">
                  <c:v>4.5</c:v>
                </c:pt>
                <c:pt idx="2">
                  <c:v>4.7</c:v>
                </c:pt>
                <c:pt idx="3">
                  <c:v>4.4000000000000004</c:v>
                </c:pt>
                <c:pt idx="4">
                  <c:v>4.5</c:v>
                </c:pt>
                <c:pt idx="5">
                  <c:v>4.4000000000000004</c:v>
                </c:pt>
                <c:pt idx="6">
                  <c:v>4.4000000000000004</c:v>
                </c:pt>
                <c:pt idx="7">
                  <c:v>4.3</c:v>
                </c:pt>
                <c:pt idx="8">
                  <c:v>3.6</c:v>
                </c:pt>
                <c:pt idx="9">
                  <c:v>4.4000000000000004</c:v>
                </c:pt>
                <c:pt idx="10">
                  <c:v>3.8</c:v>
                </c:pt>
              </c:numCache>
            </c:numRef>
          </c:val>
        </c:ser>
        <c:axId val="37856768"/>
        <c:axId val="37858304"/>
      </c:barChart>
      <c:catAx>
        <c:axId val="37856768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7858304"/>
        <c:crosses val="autoZero"/>
        <c:auto val="1"/>
        <c:lblAlgn val="ctr"/>
        <c:lblOffset val="100"/>
      </c:catAx>
      <c:valAx>
        <c:axId val="37858304"/>
        <c:scaling>
          <c:orientation val="minMax"/>
        </c:scaling>
        <c:axPos val="b"/>
        <c:majorGridlines/>
        <c:numFmt formatCode="General" sourceLinked="1"/>
        <c:tickLblPos val="nextTo"/>
        <c:crossAx val="3785676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83693-7552-4343-8A9A-E482590F1375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93329-66D3-466D-9E5F-20713534CD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45339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КАЧЕСТВА ЗНАНИЙ СТУДЕНТОВ И СОВЕРШЕНСТВОВАНИЕ УЧЕБНОГО ПРОЦЕССА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10.06.2022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НХТИ\Downloads\Эмблем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2381240" cy="18573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Оценка студентами качества организации образовательного процесса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14282" y="714356"/>
          <a:ext cx="8715436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 l="35855" t="5103" r="37477" b="9581"/>
          <a:stretch>
            <a:fillRect/>
          </a:stretch>
        </p:blipFill>
        <p:spPr bwMode="auto">
          <a:xfrm>
            <a:off x="2071670" y="0"/>
            <a:ext cx="457203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4929222"/>
          </a:xfrm>
        </p:spPr>
        <p:txBody>
          <a:bodyPr>
            <a:normAutofit fontScale="92500" lnSpcReduction="20000"/>
          </a:bodyPr>
          <a:lstStyle/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Принять информацию о качестве знаний студентов к сведению с последующим обсуждением на кафедрах и факультетах.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Продолжить участие в федеральном Интернет - экзамене в сфере профессионального образования, взять под контроль посещаемость и успеваемость студентов на проверке остаточных знаний.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Обеспечить участие выпускников очной формы обучения по направлениям подготовки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анкетировании «Преподаватель глазами студента». 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Заведующим кафедрами определить дисциплину, формирующую ПК-компетенции и обеспечить на базе НИИ «Мониторинг» разработку тест-конструктора по спец. дисциплине (не менее 500 вопросов) 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Проект решения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274320" y="785794"/>
          <a:ext cx="8655398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технологического факультета,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609600" y="214290"/>
            <a:ext cx="8229600" cy="92869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Результаты контроля знаний студентов </a:t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механического факультета, %</a:t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57158" y="928670"/>
          <a:ext cx="8572560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информационных технологий,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85720" y="1142984"/>
          <a:ext cx="8643998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подготовительного факультета,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85720" y="928670"/>
          <a:ext cx="8643998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714348" y="285728"/>
            <a:ext cx="8229600" cy="85725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Итоги зимней основной экзаменационной сессии </a:t>
            </a:r>
            <a:b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(очное отделение), %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85720" y="1285860"/>
          <a:ext cx="8501122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Итоги зимней основной экзаменационной сессии </a:t>
            </a:r>
            <a:b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(очно-заочное отделение), %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428596" y="1071546"/>
          <a:ext cx="8358246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зимней основной экзаменационной сессии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(заочное отделение), %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14282" y="928670"/>
          <a:ext cx="8715436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Выборочная совокупность  - </a:t>
            </a:r>
          </a:p>
          <a:p>
            <a:pPr algn="ctr"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385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студентов очного отделения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Оценка качества организации образовательного процесса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571472" y="2000240"/>
          <a:ext cx="8286808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2683</TotalTime>
  <Words>181</Words>
  <Application>Microsoft Office PowerPoint</Application>
  <PresentationFormat>Экран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АНАЛИЗ КАЧЕСТВА ЗНАНИЙ СТУДЕНТОВ И СОВЕРШЕНСТВОВАНИЕ УЧЕБНОГО ПРОЦЕССА     10.06.2022</vt:lpstr>
      <vt:lpstr>Результаты контроля знаний студентов  технологического факультета, % </vt:lpstr>
      <vt:lpstr>Слайд 3</vt:lpstr>
      <vt:lpstr>Результаты контроля знаний студентов  факультета информационных технологий, % </vt:lpstr>
      <vt:lpstr>Результаты контроля знаний студентов  подготовительного факультета, % </vt:lpstr>
      <vt:lpstr>Слайд 6</vt:lpstr>
      <vt:lpstr>Слайд 7</vt:lpstr>
      <vt:lpstr>Итоги зимней основной экзаменационной сессии  (заочное отделение), %</vt:lpstr>
      <vt:lpstr>Оценка качества организации образовательного процесса</vt:lpstr>
      <vt:lpstr>Оценка студентами качества организации образовательного процесса</vt:lpstr>
      <vt:lpstr>Слайд 11</vt:lpstr>
      <vt:lpstr>Проект решения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КАЧЕСТВА ОБРАЗОВАНИЯ</dc:title>
  <dc:creator>НХТИ</dc:creator>
  <cp:lastModifiedBy>НХТИ</cp:lastModifiedBy>
  <cp:revision>369</cp:revision>
  <dcterms:created xsi:type="dcterms:W3CDTF">2013-02-20T11:27:36Z</dcterms:created>
  <dcterms:modified xsi:type="dcterms:W3CDTF">2022-06-10T09:41:20Z</dcterms:modified>
</cp:coreProperties>
</file>