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8" r:id="rId4"/>
    <p:sldId id="260" r:id="rId5"/>
    <p:sldId id="268" r:id="rId6"/>
    <p:sldId id="262" r:id="rId7"/>
    <p:sldId id="263" r:id="rId8"/>
    <p:sldId id="264" r:id="rId9"/>
    <p:sldId id="265" r:id="rId10"/>
    <p:sldId id="266" r:id="rId11"/>
    <p:sldId id="276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FF"/>
    <a:srgbClr val="FF5050"/>
    <a:srgbClr val="FF6600"/>
    <a:srgbClr val="FF0000"/>
    <a:srgbClr val="3399FF"/>
    <a:srgbClr val="800080"/>
    <a:srgbClr val="9999FF"/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755" autoAdjust="0"/>
  </p:normalViewPr>
  <p:slideViewPr>
    <p:cSldViewPr>
      <p:cViewPr varScale="1">
        <p:scale>
          <a:sx n="90" d="100"/>
          <a:sy n="90" d="100"/>
        </p:scale>
        <p:origin x="-102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_2018\&#1052;&#1054;&#1053;&#1048;&#1058;&#1054;&#1056;&#1048;&#1053;&#1043;%20&#1086;&#1073;&#1097;&#1080;&#1081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_2018\&#1052;&#1054;&#1053;&#1048;&#1058;&#1054;&#1056;&#1048;&#1053;&#1043;%20&#1087;&#1086;%20&#1089;&#1087;&#1077;&#1094;&#1080;&#1072;&#1083;&#1100;&#1085;&#1086;&#1089;&#1090;&#1103;&#1084;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_2018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_2018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_2018\&#1052;&#1054;&#1053;&#1048;&#1058;&#1054;&#1056;&#1048;&#1053;&#1043;%20&#1086;&#1073;&#1097;&#1080;&#1081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_2018\&#1052;&#1054;&#1053;&#1048;&#1058;&#1054;&#1056;&#1048;&#1053;&#1043;%20&#1086;&#1073;&#1097;&#1080;&#1081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_2018\&#1052;&#1054;&#1053;&#1048;&#1058;&#1054;&#1056;&#1048;&#1053;&#1043;%20&#1086;&#1073;&#1097;&#1080;&#108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_2018\&#1052;&#1054;&#1053;&#1048;&#1058;&#1054;&#1056;&#1048;&#1053;&#1043;%20&#1086;&#1073;&#1097;&#1080;&#1081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_2018\&#1052;&#1054;&#1053;&#1048;&#1058;&#1054;&#1056;&#1048;&#1053;&#1043;%20&#1086;&#1073;&#1097;&#1080;&#1081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_2018\&#1052;&#1054;&#1053;&#1048;&#1058;&#1054;&#1056;&#1048;&#1053;&#1043;%20&#1086;&#1073;&#1097;&#1080;&#1081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_2018\&#1052;&#1054;&#1053;&#1048;&#1058;&#1054;&#1056;&#1048;&#1053;&#1043;%20&#1086;&#1073;&#1097;&#1080;&#1081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_2018\&#1052;&#1054;&#1053;&#1048;&#1058;&#1054;&#1056;&#1048;&#1053;&#1043;%20&#1086;&#1073;&#1097;&#1080;&#108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8157951376151122E-2"/>
          <c:y val="4.1322355737461805E-2"/>
          <c:w val="0.89342162663293301"/>
          <c:h val="0.57231462696384594"/>
        </c:manualLayout>
      </c:layout>
      <c:barChart>
        <c:barDir val="col"/>
        <c:grouping val="clustered"/>
        <c:ser>
          <c:idx val="1"/>
          <c:order val="1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вып_труд_диагр!$A$30:$I$30</c:f>
            </c:multiLvlStrRef>
          </c:cat>
          <c:val>
            <c:numRef>
              <c:f>вып_труд_диагр!$A$31:$I$31</c:f>
            </c:numRef>
          </c:val>
        </c:ser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422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383
</a:t>
                    </a:r>
                    <a:r>
                      <a:rPr lang="ru-RU" sz="1100"/>
                      <a:t>(90,76%)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54
</a:t>
                    </a:r>
                    <a:r>
                      <a:rPr lang="ru-RU" sz="1100"/>
                      <a:t>(12,8%)</a:t>
                    </a:r>
                  </a:p>
                </c:rich>
              </c:tx>
            </c:dLbl>
            <c:dLbl>
              <c:idx val="3"/>
              <c:layout>
                <c:manualLayout>
                  <c:x val="6.6638887899799198E-3"/>
                  <c:y val="-4.514544360181622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217
</a:t>
                    </a:r>
                    <a:r>
                      <a:rPr lang="ru-RU" sz="1100"/>
                      <a:t>(51,42%)</a:t>
                    </a:r>
                  </a:p>
                </c:rich>
              </c:tx>
              <c:dLblPos val="outEnd"/>
            </c:dLbl>
            <c:dLbl>
              <c:idx val="4"/>
              <c:layout>
                <c:manualLayout>
                  <c:x val="1.1141431971097573E-3"/>
                  <c:y val="5.006786690752021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112
</a:t>
                    </a:r>
                    <a:r>
                      <a:rPr lang="ru-RU" sz="1100"/>
                      <a:t>(26,54%)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4
</a:t>
                    </a:r>
                    <a:r>
                      <a:rPr lang="ru-RU" sz="1100"/>
                      <a:t>(0,95%)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3
</a:t>
                    </a:r>
                    <a:r>
                      <a:rPr lang="ru-RU" sz="1100"/>
                      <a:t>(0,71%)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32
</a:t>
                    </a:r>
                    <a:r>
                      <a:rPr lang="ru-RU" sz="1100"/>
                      <a:t>(7,58%)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'[МОНИТОРИНГ общий.xls]вып_труд_диагр'!$A$30:$I$30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'[МОНИТОРИНГ общий.xls]вып_труд_диагр'!$A$31:$I$31</c:f>
              <c:numCache>
                <c:formatCode>General</c:formatCode>
                <c:ptCount val="9"/>
                <c:pt idx="0">
                  <c:v>422</c:v>
                </c:pt>
                <c:pt idx="1">
                  <c:v>383</c:v>
                </c:pt>
                <c:pt idx="2">
                  <c:v>54</c:v>
                </c:pt>
                <c:pt idx="3">
                  <c:v>217</c:v>
                </c:pt>
                <c:pt idx="4">
                  <c:v>112</c:v>
                </c:pt>
                <c:pt idx="5">
                  <c:v>4</c:v>
                </c:pt>
                <c:pt idx="6">
                  <c:v>3</c:v>
                </c:pt>
                <c:pt idx="7">
                  <c:v>0</c:v>
                </c:pt>
                <c:pt idx="8">
                  <c:v>32</c:v>
                </c:pt>
              </c:numCache>
            </c:numRef>
          </c:val>
        </c:ser>
        <c:dLbls>
          <c:showVal val="1"/>
        </c:dLbls>
        <c:axId val="62703488"/>
        <c:axId val="62705024"/>
      </c:barChart>
      <c:catAx>
        <c:axId val="627034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2705024"/>
        <c:crosses val="autoZero"/>
        <c:lblAlgn val="ctr"/>
        <c:lblOffset val="100"/>
        <c:tickLblSkip val="1"/>
        <c:tickMarkSkip val="1"/>
      </c:catAx>
      <c:valAx>
        <c:axId val="6270502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27034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Arial Cyr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3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3235935275687887E-2"/>
          <c:y val="2.047781569965872E-2"/>
          <c:w val="0.91440547650005155"/>
          <c:h val="0.76791808873720102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gradFill rotWithShape="0">
                <a:gsLst>
                  <a:gs pos="0">
                    <a:srgbClr val="FF8080"/>
                  </a:gs>
                  <a:gs pos="100000">
                    <a:srgbClr val="FF8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gradFill rotWithShape="0">
                <a:gsLst>
                  <a:gs pos="0">
                    <a:srgbClr val="800080"/>
                  </a:gs>
                  <a:gs pos="100000">
                    <a:srgbClr val="8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gradFill rotWithShape="0">
                <a:gsLst>
                  <a:gs pos="0">
                    <a:srgbClr val="CCFFFF"/>
                  </a:gs>
                  <a:gs pos="100000">
                    <a:srgbClr val="CC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gradFill rotWithShape="0">
                <a:gsLst>
                  <a:gs pos="0">
                    <a:srgbClr val="FF99CC"/>
                  </a:gs>
                  <a:gs pos="100000">
                    <a:srgbClr val="FF99CC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spPr>
              <a:gradFill rotWithShape="0">
                <a:gsLst>
                  <a:gs pos="0">
                    <a:srgbClr val="CC99FF"/>
                  </a:gs>
                  <a:gs pos="100000">
                    <a:srgbClr val="CC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7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8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9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0"/>
            <c:spPr>
              <a:solidFill>
                <a:srgbClr val="99CC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1.4051479062620057E-2"/>
                  <c:y val="-2.5396652721171352E-3"/>
                </c:manualLayout>
              </c:layout>
              <c:showVal val="1"/>
            </c:dLbl>
            <c:dLbl>
              <c:idx val="3"/>
              <c:layout>
                <c:manualLayout>
                  <c:x val="1.0928928159815599E-2"/>
                  <c:y val="-1.1639998030953009E-17"/>
                </c:manualLayout>
              </c:layout>
              <c:showVal val="1"/>
            </c:dLbl>
            <c:dLbl>
              <c:idx val="5"/>
              <c:layout>
                <c:manualLayout>
                  <c:x val="1.5612754514022285E-3"/>
                  <c:y val="-2.2856987449054237E-2"/>
                </c:manualLayout>
              </c:layout>
              <c:showVal val="1"/>
            </c:dLbl>
            <c:dLbl>
              <c:idx val="8"/>
              <c:layout>
                <c:manualLayout>
                  <c:x val="6.2451018056089132E-3"/>
                  <c:y val="-1.7777656904819944E-2"/>
                </c:manualLayout>
              </c:layout>
              <c:showVal val="1"/>
            </c:dLbl>
            <c:dLbl>
              <c:idx val="10"/>
              <c:layout>
                <c:manualLayout>
                  <c:x val="6.2451018056089713E-3"/>
                  <c:y val="-1.5237991632702787E-2"/>
                </c:manualLayout>
              </c:layout>
              <c:showVal val="1"/>
            </c:dLbl>
            <c:dLbl>
              <c:idx val="12"/>
              <c:layout>
                <c:manualLayout>
                  <c:x val="1.4051479062620057E-2"/>
                  <c:y val="-7.6189958163513805E-3"/>
                </c:manualLayout>
              </c:layout>
              <c:showVal val="1"/>
            </c:dLbl>
            <c:dLbl>
              <c:idx val="16"/>
              <c:layout>
                <c:manualLayout>
                  <c:x val="6.2451018056089132E-3"/>
                  <c:y val="-7.6189958163514048E-3"/>
                </c:manualLayout>
              </c:layout>
              <c:showVal val="1"/>
            </c:dLbl>
            <c:dLbl>
              <c:idx val="17"/>
              <c:layout>
                <c:manualLayout>
                  <c:x val="1.0928928159815599E-2"/>
                  <c:y val="-7.6189958163514048E-3"/>
                </c:manualLayout>
              </c:layout>
              <c:showVal val="1"/>
            </c:dLbl>
            <c:dLbl>
              <c:idx val="18"/>
              <c:layout>
                <c:manualLayout>
                  <c:x val="1.4051479062620057E-2"/>
                  <c:y val="-1.0158661088468541E-2"/>
                </c:manualLayout>
              </c:layout>
              <c:showVal val="1"/>
            </c:dLbl>
            <c:dLbl>
              <c:idx val="19"/>
              <c:layout>
                <c:manualLayout>
                  <c:x val="9.367652708413372E-3"/>
                  <c:y val="0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спец_труд!$A$42:$U$42</c:f>
              <c:strCache>
                <c:ptCount val="21"/>
                <c:pt idx="0">
                  <c:v>ЭПиА</c:v>
                </c:pt>
                <c:pt idx="1">
                  <c:v>МАХП (ФНО)</c:v>
                </c:pt>
                <c:pt idx="2">
                  <c:v>ИВТ</c:v>
                </c:pt>
                <c:pt idx="3">
                  <c:v>ССАТП</c:v>
                </c:pt>
                <c:pt idx="4">
                  <c:v>АТПП</c:v>
                </c:pt>
                <c:pt idx="5">
                  <c:v>АСОИУ (ФНО)</c:v>
                </c:pt>
                <c:pt idx="6">
                  <c:v>ТПиП (СПО)</c:v>
                </c:pt>
                <c:pt idx="7">
                  <c:v>ЭС</c:v>
                </c:pt>
                <c:pt idx="8">
                  <c:v>ЭОП (ФНО)</c:v>
                </c:pt>
                <c:pt idx="9">
                  <c:v>ЭОП</c:v>
                </c:pt>
                <c:pt idx="10">
                  <c:v>ХТОВ</c:v>
                </c:pt>
                <c:pt idx="11">
                  <c:v>ХТОВ (ФНО)</c:v>
                </c:pt>
                <c:pt idx="12">
                  <c:v>МАХП</c:v>
                </c:pt>
                <c:pt idx="13">
                  <c:v>ОНГП</c:v>
                </c:pt>
                <c:pt idx="14">
                  <c:v>ЭПиО</c:v>
                </c:pt>
                <c:pt idx="15">
                  <c:v>Экономика (маг)</c:v>
                </c:pt>
                <c:pt idx="16">
                  <c:v>ППРС</c:v>
                </c:pt>
                <c:pt idx="17">
                  <c:v>ХТПЭиУМ</c:v>
                </c:pt>
                <c:pt idx="18">
                  <c:v>ТиПП</c:v>
                </c:pt>
                <c:pt idx="19">
                  <c:v>ПМ</c:v>
                </c:pt>
                <c:pt idx="20">
                  <c:v>ЭПиО (ФНО)</c:v>
                </c:pt>
              </c:strCache>
            </c:strRef>
          </c:cat>
          <c:val>
            <c:numRef>
              <c:f>спец_труд!$A$43:$U$43</c:f>
              <c:numCache>
                <c:formatCode>0.0%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0.9</c:v>
                </c:pt>
                <c:pt idx="3">
                  <c:v>0.88888888888888884</c:v>
                </c:pt>
                <c:pt idx="4">
                  <c:v>0.83333333333333337</c:v>
                </c:pt>
                <c:pt idx="5">
                  <c:v>0.83333333333333337</c:v>
                </c:pt>
                <c:pt idx="6">
                  <c:v>0.83333333333333337</c:v>
                </c:pt>
                <c:pt idx="7">
                  <c:v>0.80769230769230771</c:v>
                </c:pt>
                <c:pt idx="8">
                  <c:v>0.8</c:v>
                </c:pt>
                <c:pt idx="9">
                  <c:v>0.77777777777777779</c:v>
                </c:pt>
                <c:pt idx="10">
                  <c:v>0.76288659793814428</c:v>
                </c:pt>
                <c:pt idx="11">
                  <c:v>0.75</c:v>
                </c:pt>
                <c:pt idx="12">
                  <c:v>0.73333333333333328</c:v>
                </c:pt>
                <c:pt idx="13">
                  <c:v>0.6</c:v>
                </c:pt>
                <c:pt idx="14">
                  <c:v>0.49180327868852458</c:v>
                </c:pt>
                <c:pt idx="15">
                  <c:v>0.4</c:v>
                </c:pt>
                <c:pt idx="16">
                  <c:v>0.375</c:v>
                </c:pt>
                <c:pt idx="17">
                  <c:v>0.35714285714285715</c:v>
                </c:pt>
                <c:pt idx="18">
                  <c:v>0.31034482758620691</c:v>
                </c:pt>
                <c:pt idx="19">
                  <c:v>0.25</c:v>
                </c:pt>
                <c:pt idx="20">
                  <c:v>0.18181818181818182</c:v>
                </c:pt>
              </c:numCache>
            </c:numRef>
          </c:val>
        </c:ser>
        <c:dLbls>
          <c:showVal val="1"/>
        </c:dLbls>
        <c:shape val="box"/>
        <c:axId val="68076288"/>
        <c:axId val="68077824"/>
        <c:axId val="0"/>
      </c:bar3DChart>
      <c:catAx>
        <c:axId val="68076288"/>
        <c:scaling>
          <c:orientation val="minMax"/>
        </c:scaling>
        <c:axPos val="b"/>
        <c:numFmt formatCode="General" sourceLinked="1"/>
        <c:maj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4200000" vert="horz"/>
          <a:lstStyle/>
          <a:p>
            <a:pPr>
              <a:defRPr sz="1000"/>
            </a:pPr>
            <a:endParaRPr lang="ru-RU"/>
          </a:p>
        </c:txPr>
        <c:crossAx val="68077824"/>
        <c:crosses val="autoZero"/>
        <c:auto val="1"/>
        <c:lblAlgn val="ctr"/>
        <c:lblOffset val="100"/>
        <c:tickLblSkip val="1"/>
        <c:tickMarkSkip val="1"/>
      </c:catAx>
      <c:valAx>
        <c:axId val="68077824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8076288"/>
        <c:crosses val="autoZero"/>
        <c:crossBetween val="between"/>
        <c:majorUnit val="0.2"/>
        <c:minorUnit val="0.2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900" b="1" i="0" u="none" strike="noStrike" baseline="0">
          <a:solidFill>
            <a:srgbClr val="000000"/>
          </a:solidFill>
          <a:effectLst/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Y val="260"/>
      <c:perspective val="0"/>
    </c:view3D>
    <c:plotArea>
      <c:layout>
        <c:manualLayout>
          <c:layoutTarget val="inner"/>
          <c:xMode val="edge"/>
          <c:yMode val="edge"/>
          <c:x val="0.16184310294546525"/>
          <c:y val="0.23259154791567513"/>
          <c:w val="0.59150371436545346"/>
          <c:h val="0.39115075698896645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0919801691455241"/>
                  <c:y val="-0.1481483124468597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НКНХ </a:t>
                    </a:r>
                  </a:p>
                  <a:p>
                    <a:pPr>
                      <a:defRPr/>
                    </a:pPr>
                    <a:r>
                      <a:rPr lang="ru-RU"/>
                      <a:t>153 </a:t>
                    </a:r>
                  </a:p>
                  <a:p>
                    <a:pPr>
                      <a:defRPr/>
                    </a:pPr>
                    <a:r>
                      <a:rPr lang="ru-RU"/>
                      <a:t>(39,95%)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7.2404917975917443E-2"/>
                  <c:y val="-0.1222465501671446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Татнефть-Нефтехим </a:t>
                    </a:r>
                  </a:p>
                  <a:p>
                    <a:pPr>
                      <a:defRPr/>
                    </a:pPr>
                    <a:r>
                      <a:rPr lang="ru-RU"/>
                      <a:t>19</a:t>
                    </a:r>
                  </a:p>
                  <a:p>
                    <a:pPr>
                      <a:defRPr/>
                    </a:pPr>
                    <a:r>
                      <a:rPr lang="ru-RU"/>
                      <a:t>(4,96%)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3548044483822325"/>
                  <c:y val="8.119773760674266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ТАИФ-НК </a:t>
                    </a:r>
                  </a:p>
                  <a:p>
                    <a:pPr>
                      <a:defRPr/>
                    </a:pPr>
                    <a:r>
                      <a:rPr lang="ru-RU"/>
                      <a:t>41</a:t>
                    </a:r>
                  </a:p>
                  <a:p>
                    <a:pPr>
                      <a:defRPr/>
                    </a:pPr>
                    <a:r>
                      <a:rPr lang="ru-RU"/>
                      <a:t>(10,7%)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2.447599068037646E-2"/>
                  <c:y val="0.1025242267251806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ТАНЕКО </a:t>
                    </a:r>
                  </a:p>
                  <a:p>
                    <a:pPr>
                      <a:defRPr/>
                    </a:pPr>
                    <a:r>
                      <a:rPr lang="ru-RU"/>
                      <a:t>27</a:t>
                    </a:r>
                  </a:p>
                  <a:p>
                    <a:pPr>
                      <a:defRPr/>
                    </a:pPr>
                    <a:r>
                      <a:rPr lang="ru-RU"/>
                      <a:t> (7,05%)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6.6250858427642778E-2"/>
                  <c:y val="0.2390316703369825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Сфера обслуживания </a:t>
                    </a:r>
                  </a:p>
                  <a:p>
                    <a:pPr>
                      <a:defRPr/>
                    </a:pPr>
                    <a:r>
                      <a:rPr lang="ru-RU"/>
                      <a:t>23</a:t>
                    </a:r>
                  </a:p>
                  <a:p>
                    <a:pPr>
                      <a:defRPr/>
                    </a:pPr>
                    <a:r>
                      <a:rPr lang="ru-RU"/>
                      <a:t>(6,01%)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0.21475347839584571"/>
                  <c:y val="9.970204428671769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Сфера образования и медицинских услуг </a:t>
                    </a:r>
                  </a:p>
                  <a:p>
                    <a:pPr>
                      <a:defRPr/>
                    </a:pPr>
                    <a:r>
                      <a:rPr lang="ru-RU"/>
                      <a:t>13</a:t>
                    </a:r>
                  </a:p>
                  <a:p>
                    <a:pPr>
                      <a:defRPr/>
                    </a:pPr>
                    <a:r>
                      <a:rPr lang="ru-RU"/>
                      <a:t>(3,39%)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delete val="1"/>
            </c:dLbl>
            <c:dLbl>
              <c:idx val="7"/>
              <c:layout>
                <c:manualLayout>
                  <c:x val="-8.1812246587456214E-2"/>
                  <c:y val="5.4166046145640329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Другие предприятия и организации </a:t>
                    </a:r>
                  </a:p>
                  <a:p>
                    <a:r>
                      <a:rPr lang="ru-RU" sz="1400" dirty="0"/>
                      <a:t>107</a:t>
                    </a:r>
                  </a:p>
                  <a:p>
                    <a:r>
                      <a:rPr lang="ru-RU" sz="1400" dirty="0"/>
                      <a:t>(27,94%)</a:t>
                    </a:r>
                  </a:p>
                </c:rich>
              </c:tx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showVal val="1"/>
            <c:showCatName val="1"/>
            <c:showPercent val="1"/>
            <c:separator> </c:separator>
            <c:showLeaderLines val="1"/>
          </c:dLbls>
          <c:cat>
            <c:strRef>
              <c:f>Диаграмма!$A$37:$H$37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Диаграмма!$A$38:$H$38</c:f>
              <c:numCache>
                <c:formatCode>General</c:formatCode>
                <c:ptCount val="8"/>
                <c:pt idx="0" formatCode="#,##0">
                  <c:v>153</c:v>
                </c:pt>
                <c:pt idx="1">
                  <c:v>19</c:v>
                </c:pt>
                <c:pt idx="2">
                  <c:v>41</c:v>
                </c:pt>
                <c:pt idx="3">
                  <c:v>27</c:v>
                </c:pt>
                <c:pt idx="4">
                  <c:v>23</c:v>
                </c:pt>
                <c:pt idx="5">
                  <c:v>13</c:v>
                </c:pt>
                <c:pt idx="6">
                  <c:v>0</c:v>
                </c:pt>
                <c:pt idx="7" formatCode="#,##0">
                  <c:v>107</c:v>
                </c:pt>
              </c:numCache>
            </c:numRef>
          </c:val>
        </c:ser>
        <c:dLbls>
          <c:showVal val="1"/>
          <c:showCatName val="1"/>
          <c:separator> 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hPercent val="62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9803439473244726E-2"/>
          <c:y val="1.9685058291033234E-2"/>
          <c:w val="0.92791671439624257"/>
          <c:h val="0.74798995787880274"/>
        </c:manualLayout>
      </c:layout>
      <c:bar3DChart>
        <c:barDir val="col"/>
        <c:grouping val="clustered"/>
        <c:ser>
          <c:idx val="2"/>
          <c:order val="0"/>
          <c:tx>
            <c:strRef>
              <c:f>сравнительная!$A$37</c:f>
              <c:strCache>
                <c:ptCount val="1"/>
                <c:pt idx="0">
                  <c:v>2012/13</c:v>
                </c:pt>
              </c:strCache>
            </c:strRef>
          </c:tx>
          <c:spPr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740979758455331E-3"/>
                  <c:y val="5.1425441136370414E-3"/>
                </c:manualLayout>
              </c:layout>
              <c:showVal val="1"/>
            </c:dLbl>
            <c:dLbl>
              <c:idx val="2"/>
              <c:layout>
                <c:manualLayout>
                  <c:x val="-5.2222541200104416E-3"/>
                  <c:y val="7.7242804725556934E-3"/>
                </c:manualLayout>
              </c:layout>
              <c:showVal val="1"/>
            </c:dLbl>
            <c:dLbl>
              <c:idx val="3"/>
              <c:layout>
                <c:manualLayout>
                  <c:x val="-3.4819595169106646E-3"/>
                  <c:y val="7.7334240374975598E-3"/>
                </c:manualLayout>
              </c:layout>
              <c:showVal val="1"/>
            </c:dLbl>
            <c:dLbl>
              <c:idx val="7"/>
              <c:layout>
                <c:manualLayout>
                  <c:x val="-1.0441767618598689E-2"/>
                  <c:y val="0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Диаграмма!$A$42:$H$42</c:f>
              <c:numCache>
                <c:formatCode>General</c:formatCode>
                <c:ptCount val="8"/>
                <c:pt idx="0">
                  <c:v>259</c:v>
                </c:pt>
                <c:pt idx="1">
                  <c:v>54</c:v>
                </c:pt>
                <c:pt idx="2">
                  <c:v>52</c:v>
                </c:pt>
                <c:pt idx="3">
                  <c:v>41</c:v>
                </c:pt>
                <c:pt idx="4">
                  <c:v>43</c:v>
                </c:pt>
                <c:pt idx="5">
                  <c:v>36</c:v>
                </c:pt>
                <c:pt idx="6">
                  <c:v>7</c:v>
                </c:pt>
                <c:pt idx="7">
                  <c:v>196</c:v>
                </c:pt>
              </c:numCache>
            </c:numRef>
          </c:val>
        </c:ser>
        <c:ser>
          <c:idx val="3"/>
          <c:order val="1"/>
          <c:tx>
            <c:strRef>
              <c:f>сравнительная!$B$37</c:f>
              <c:strCache>
                <c:ptCount val="1"/>
                <c:pt idx="0">
                  <c:v>2013/14</c:v>
                </c:pt>
              </c:strCache>
            </c:strRef>
          </c:tx>
          <c:spPr>
            <a:gradFill rotWithShape="0">
              <a:gsLst>
                <a:gs pos="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5.2222541200104416E-3"/>
                  <c:y val="5.1518908689109442E-3"/>
                </c:manualLayout>
              </c:layout>
              <c:showVal val="1"/>
            </c:dLbl>
            <c:dLbl>
              <c:idx val="1"/>
              <c:layout>
                <c:manualLayout>
                  <c:x val="1.7409938525095809E-3"/>
                  <c:y val="4.1269843848884089E-2"/>
                </c:manualLayout>
              </c:layout>
              <c:showVal val="1"/>
            </c:dLbl>
            <c:dLbl>
              <c:idx val="2"/>
              <c:layout>
                <c:manualLayout>
                  <c:x val="1.740979758455331E-3"/>
                  <c:y val="-2.5977883951499281E-3"/>
                </c:manualLayout>
              </c:layout>
              <c:showVal val="1"/>
            </c:dLbl>
            <c:dLbl>
              <c:idx val="3"/>
              <c:layout>
                <c:manualLayout>
                  <c:x val="-1.740979758455331E-3"/>
                  <c:y val="7.7346431794898139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7.7196070949187489E-3"/>
                </c:manualLayout>
              </c:layout>
              <c:showVal val="1"/>
            </c:dLbl>
            <c:dLbl>
              <c:idx val="5"/>
              <c:layout>
                <c:manualLayout>
                  <c:x val="3.480589206199564E-3"/>
                  <c:y val="7.725499614547944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Диаграмма!$A$43:$H$43</c:f>
              <c:numCache>
                <c:formatCode>General</c:formatCode>
                <c:ptCount val="8"/>
                <c:pt idx="0">
                  <c:v>283</c:v>
                </c:pt>
                <c:pt idx="1">
                  <c:v>44</c:v>
                </c:pt>
                <c:pt idx="2">
                  <c:v>47</c:v>
                </c:pt>
                <c:pt idx="3">
                  <c:v>63</c:v>
                </c:pt>
                <c:pt idx="4">
                  <c:v>63</c:v>
                </c:pt>
                <c:pt idx="5">
                  <c:v>21</c:v>
                </c:pt>
                <c:pt idx="6">
                  <c:v>4</c:v>
                </c:pt>
                <c:pt idx="7">
                  <c:v>224</c:v>
                </c:pt>
              </c:numCache>
            </c:numRef>
          </c:val>
        </c:ser>
        <c:ser>
          <c:idx val="4"/>
          <c:order val="2"/>
          <c:tx>
            <c:strRef>
              <c:f>сравнительная!$C$37</c:f>
              <c:strCache>
                <c:ptCount val="1"/>
                <c:pt idx="0">
                  <c:v>2014/15</c:v>
                </c:pt>
              </c:strCache>
            </c:strRef>
          </c:tx>
          <c:spPr>
            <a:gradFill rotWithShape="0">
              <a:gsLst>
                <a:gs pos="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7402946030997801E-3"/>
                  <c:y val="5.1610344338528106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5.1610344338528114E-3"/>
                </c:manualLayout>
              </c:layout>
              <c:showVal val="1"/>
            </c:dLbl>
            <c:dLbl>
              <c:idx val="3"/>
              <c:layout>
                <c:manualLayout>
                  <c:x val="3.48058920619956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1.392235682479824E-2"/>
                  <c:y val="-2.5805172169264339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Диаграмма!$A$44:$H$44</c:f>
              <c:numCache>
                <c:formatCode>General</c:formatCode>
                <c:ptCount val="8"/>
                <c:pt idx="0">
                  <c:v>308</c:v>
                </c:pt>
                <c:pt idx="1">
                  <c:v>68</c:v>
                </c:pt>
                <c:pt idx="2">
                  <c:v>41</c:v>
                </c:pt>
                <c:pt idx="3">
                  <c:v>54</c:v>
                </c:pt>
                <c:pt idx="4">
                  <c:v>126</c:v>
                </c:pt>
                <c:pt idx="5">
                  <c:v>44</c:v>
                </c:pt>
                <c:pt idx="6">
                  <c:v>4</c:v>
                </c:pt>
                <c:pt idx="7">
                  <c:v>215</c:v>
                </c:pt>
              </c:numCache>
            </c:numRef>
          </c:val>
        </c:ser>
        <c:ser>
          <c:idx val="0"/>
          <c:order val="3"/>
          <c:tx>
            <c:strRef>
              <c:f>сравнительная!$D$37</c:f>
              <c:strCache>
                <c:ptCount val="1"/>
                <c:pt idx="0">
                  <c:v>2015/16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2177814258494074E-2"/>
                  <c:y val="5.15879934020037E-3"/>
                </c:manualLayout>
              </c:layout>
              <c:showVal val="1"/>
            </c:dLbl>
            <c:dLbl>
              <c:idx val="1"/>
              <c:layout>
                <c:manualLayout>
                  <c:x val="6.9604932570435729E-3"/>
                  <c:y val="5.143763255629292E-3"/>
                </c:manualLayout>
              </c:layout>
              <c:showVal val="1"/>
            </c:dLbl>
            <c:dLbl>
              <c:idx val="2"/>
              <c:layout>
                <c:manualLayout>
                  <c:x val="5.2229392753659889E-3"/>
                  <c:y val="7.7242804725556934E-3"/>
                </c:manualLayout>
              </c:layout>
              <c:showVal val="1"/>
            </c:dLbl>
            <c:dLbl>
              <c:idx val="3"/>
              <c:layout>
                <c:manualLayout>
                  <c:x val="1.0441767618598689E-2"/>
                  <c:y val="2.58051721692641E-3"/>
                </c:manualLayout>
              </c:layout>
              <c:showVal val="1"/>
            </c:dLbl>
            <c:dLbl>
              <c:idx val="4"/>
              <c:layout>
                <c:manualLayout>
                  <c:x val="6.9611784123991289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6.9611784123991289E-3"/>
                  <c:y val="5.1459983492817421E-3"/>
                </c:manualLayout>
              </c:layout>
              <c:showVal val="1"/>
            </c:dLbl>
            <c:dLbl>
              <c:idx val="7"/>
              <c:layout>
                <c:manualLayout>
                  <c:x val="1.0441767618598689E-2"/>
                  <c:y val="0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Диаграмма!$A$45:$H$45</c:f>
              <c:numCache>
                <c:formatCode>General</c:formatCode>
                <c:ptCount val="8"/>
                <c:pt idx="0">
                  <c:v>272</c:v>
                </c:pt>
                <c:pt idx="1">
                  <c:v>46</c:v>
                </c:pt>
                <c:pt idx="2">
                  <c:v>60</c:v>
                </c:pt>
                <c:pt idx="3">
                  <c:v>60</c:v>
                </c:pt>
                <c:pt idx="4">
                  <c:v>62</c:v>
                </c:pt>
                <c:pt idx="5">
                  <c:v>34</c:v>
                </c:pt>
                <c:pt idx="6">
                  <c:v>2</c:v>
                </c:pt>
                <c:pt idx="7">
                  <c:v>112</c:v>
                </c:pt>
              </c:numCache>
            </c:numRef>
          </c:val>
        </c:ser>
        <c:ser>
          <c:idx val="1"/>
          <c:order val="4"/>
          <c:tx>
            <c:strRef>
              <c:f>сравнительная!$E$37</c:f>
              <c:strCache>
                <c:ptCount val="1"/>
                <c:pt idx="0">
                  <c:v>2016/17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0440397307887588E-2"/>
                  <c:y val="5.1563610562158574E-3"/>
                </c:manualLayout>
              </c:layout>
              <c:showVal val="1"/>
            </c:dLbl>
            <c:dLbl>
              <c:idx val="1"/>
              <c:layout>
                <c:manualLayout>
                  <c:x val="6.9611784123991289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8.7057209787033251E-3"/>
                  <c:y val="2.5782821232739487E-3"/>
                </c:manualLayout>
              </c:layout>
              <c:showVal val="1"/>
            </c:dLbl>
            <c:dLbl>
              <c:idx val="3"/>
              <c:layout>
                <c:manualLayout>
                  <c:x val="6.9639190338213908E-3"/>
                  <c:y val="2.5736087456369999E-3"/>
                </c:manualLayout>
              </c:layout>
              <c:showVal val="1"/>
            </c:dLbl>
            <c:dLbl>
              <c:idx val="4"/>
              <c:layout>
                <c:manualLayout>
                  <c:x val="6.9611784123991289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6.9611784123991289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1.9143240634097593E-2"/>
                  <c:y val="2.58051721692641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Диаграмма!$A$46:$H$46</c:f>
              <c:numCache>
                <c:formatCode>General</c:formatCode>
                <c:ptCount val="8"/>
                <c:pt idx="0" formatCode="#,##0">
                  <c:v>153</c:v>
                </c:pt>
                <c:pt idx="1">
                  <c:v>19</c:v>
                </c:pt>
                <c:pt idx="2">
                  <c:v>41</c:v>
                </c:pt>
                <c:pt idx="3">
                  <c:v>27</c:v>
                </c:pt>
                <c:pt idx="4">
                  <c:v>23</c:v>
                </c:pt>
                <c:pt idx="5">
                  <c:v>13</c:v>
                </c:pt>
                <c:pt idx="6">
                  <c:v>0</c:v>
                </c:pt>
                <c:pt idx="7" formatCode="#,##0">
                  <c:v>107</c:v>
                </c:pt>
              </c:numCache>
            </c:numRef>
          </c:val>
        </c:ser>
        <c:dLbls>
          <c:showVal val="1"/>
        </c:dLbls>
        <c:shape val="box"/>
        <c:axId val="73152000"/>
        <c:axId val="73153536"/>
        <c:axId val="0"/>
      </c:bar3DChart>
      <c:catAx>
        <c:axId val="7315200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1620000" vert="horz"/>
          <a:lstStyle/>
          <a:p>
            <a:pPr>
              <a:defRPr/>
            </a:pPr>
            <a:endParaRPr lang="ru-RU"/>
          </a:p>
        </c:txPr>
        <c:crossAx val="73153536"/>
        <c:crosses val="autoZero"/>
        <c:auto val="1"/>
        <c:lblAlgn val="ctr"/>
        <c:lblOffset val="100"/>
        <c:tickLblSkip val="1"/>
        <c:tickMarkSkip val="1"/>
      </c:catAx>
      <c:valAx>
        <c:axId val="73153536"/>
        <c:scaling>
          <c:orientation val="minMax"/>
          <c:max val="32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73152000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r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5954054380516343E-2"/>
          <c:y val="5.0505216570708944E-2"/>
          <c:w val="0.9014693508200472"/>
          <c:h val="0.4781160502027113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690889651181904E-3"/>
                  <c:y val="1.1397770696692219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8.7482460918800256E-3"/>
                  <c:y val="6.5219120337230662E-4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86
(78,9%)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4
(3,7%)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66
(60,6%)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16
(14,7%)</a:t>
                    </a:r>
                  </a:p>
                </c:rich>
              </c:tx>
            </c:dLbl>
            <c:dLbl>
              <c:idx val="5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4
(3,7%)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2
(1,8%)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17
(15,6%)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'формы обуч.'!$A$37:$I$37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обуч.'!$A$38:$I$38</c:f>
              <c:numCache>
                <c:formatCode>General</c:formatCode>
                <c:ptCount val="9"/>
                <c:pt idx="0">
                  <c:v>109</c:v>
                </c:pt>
                <c:pt idx="1">
                  <c:v>86</c:v>
                </c:pt>
                <c:pt idx="2">
                  <c:v>4</c:v>
                </c:pt>
                <c:pt idx="3">
                  <c:v>66</c:v>
                </c:pt>
                <c:pt idx="4">
                  <c:v>16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17</c:v>
                </c:pt>
              </c:numCache>
            </c:numRef>
          </c:val>
        </c:ser>
        <c:dLbls>
          <c:showVal val="1"/>
        </c:dLbls>
        <c:axId val="63499648"/>
        <c:axId val="65275008"/>
      </c:barChart>
      <c:catAx>
        <c:axId val="634996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5275008"/>
        <c:crosses val="autoZero"/>
        <c:auto val="1"/>
        <c:lblAlgn val="ctr"/>
        <c:lblOffset val="100"/>
        <c:tickLblSkip val="1"/>
        <c:tickMarkSkip val="1"/>
      </c:catAx>
      <c:valAx>
        <c:axId val="65275008"/>
        <c:scaling>
          <c:orientation val="minMax"/>
          <c:max val="12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3499648"/>
        <c:crosses val="autoZero"/>
        <c:crossBetween val="between"/>
        <c:majorUnit val="2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9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369659045673014E-2"/>
          <c:y val="5.3511705685618728E-2"/>
          <c:w val="0.89558408552978619"/>
          <c:h val="0.48160535117056857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982691922545826E-3"/>
                  <c:y val="-2.6085200888350617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612519305539811E-3"/>
                  <c:y val="3.835005574136014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41
(93,2%)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7
(15,9%)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22
(50%)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12
(27,3%)</a:t>
                    </a:r>
                  </a:p>
                </c:rich>
              </c:tx>
            </c:dLbl>
            <c:dLbl>
              <c:idx val="5"/>
              <c:layout>
                <c:manualLayout>
                  <c:x val="8.2485776279166614E-3"/>
                  <c:y val="-1.141583054626535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3
(6,8%)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'формы обуч.'!$A$41:$I$41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обуч.'!$A$42:$I$42</c:f>
              <c:numCache>
                <c:formatCode>General</c:formatCode>
                <c:ptCount val="9"/>
                <c:pt idx="0">
                  <c:v>44</c:v>
                </c:pt>
                <c:pt idx="1">
                  <c:v>41</c:v>
                </c:pt>
                <c:pt idx="2">
                  <c:v>7</c:v>
                </c:pt>
                <c:pt idx="3">
                  <c:v>22</c:v>
                </c:pt>
                <c:pt idx="4">
                  <c:v>12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</c:ser>
        <c:dLbls>
          <c:showVal val="1"/>
        </c:dLbls>
        <c:axId val="63504384"/>
        <c:axId val="63505920"/>
      </c:barChart>
      <c:catAx>
        <c:axId val="635043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3505920"/>
        <c:crosses val="autoZero"/>
        <c:auto val="1"/>
        <c:lblAlgn val="ctr"/>
        <c:lblOffset val="100"/>
        <c:tickLblSkip val="1"/>
        <c:tickMarkSkip val="1"/>
      </c:catAx>
      <c:valAx>
        <c:axId val="63505920"/>
        <c:scaling>
          <c:orientation val="minMax"/>
          <c:max val="5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3504384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4249234935244485E-2"/>
          <c:y val="5.0473186119873822E-2"/>
          <c:w val="0.90476352300023366"/>
          <c:h val="0.47949526813880161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053991869800807E-4"/>
                  <c:y val="9.616664159018358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9359734729291441E-3"/>
                  <c:y val="2.4327532306869285E-3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256
(95,2%)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43
(16%)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129
(48%)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84
(31,2%)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 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1
(0,4%)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12
(4,5%)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'формы обуч.'!$A$45:$I$45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обуч.'!$A$46:$I$46</c:f>
              <c:numCache>
                <c:formatCode>General</c:formatCode>
                <c:ptCount val="9"/>
                <c:pt idx="0">
                  <c:v>269</c:v>
                </c:pt>
                <c:pt idx="1">
                  <c:v>256</c:v>
                </c:pt>
                <c:pt idx="2">
                  <c:v>43</c:v>
                </c:pt>
                <c:pt idx="3">
                  <c:v>129</c:v>
                </c:pt>
                <c:pt idx="4">
                  <c:v>84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12</c:v>
                </c:pt>
              </c:numCache>
            </c:numRef>
          </c:val>
        </c:ser>
        <c:dLbls>
          <c:showVal val="1"/>
        </c:dLbls>
        <c:axId val="65343872"/>
        <c:axId val="65345408"/>
      </c:barChart>
      <c:catAx>
        <c:axId val="653438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5345408"/>
        <c:crosses val="autoZero"/>
        <c:auto val="1"/>
        <c:lblAlgn val="ctr"/>
        <c:lblOffset val="100"/>
        <c:tickMarkSkip val="1"/>
      </c:catAx>
      <c:valAx>
        <c:axId val="65345408"/>
        <c:scaling>
          <c:orientation val="minMax"/>
          <c:max val="28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5343872"/>
        <c:crosses val="autoZero"/>
        <c:crossBetween val="between"/>
        <c:majorUnit val="4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4924315005260801E-4"/>
                  <c:y val="1.732220375092481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151</a:t>
                    </a:r>
                  </a:p>
                </c:rich>
              </c:tx>
              <c:dLblPos val="outEnd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132
</a:t>
                    </a:r>
                    <a:r>
                      <a:rPr lang="ru-RU" sz="1100"/>
                      <a:t>(87,4%)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10
</a:t>
                    </a:r>
                    <a:r>
                      <a:rPr lang="ru-RU" sz="1100"/>
                      <a:t>(6,6%)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82
</a:t>
                    </a:r>
                    <a:r>
                      <a:rPr lang="ru-RU" sz="1100"/>
                      <a:t>(54,3%)</a:t>
                    </a:r>
                  </a:p>
                </c:rich>
              </c:tx>
            </c:dLbl>
            <c:dLbl>
              <c:idx val="4"/>
              <c:layout>
                <c:manualLayout>
                  <c:x val="2.8435208040176923E-3"/>
                  <c:y val="-1.815010476523938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40
</a:t>
                    </a:r>
                    <a:r>
                      <a:rPr lang="ru-RU" sz="1100"/>
                      <a:t>(26,5%)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19
</a:t>
                    </a:r>
                    <a:r>
                      <a:rPr lang="ru-RU" sz="1100"/>
                      <a:t>(12,6%)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'тех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'тех фак.'!$A$31:$I$31</c:f>
              <c:numCache>
                <c:formatCode>General</c:formatCode>
                <c:ptCount val="9"/>
                <c:pt idx="0">
                  <c:v>151</c:v>
                </c:pt>
                <c:pt idx="1">
                  <c:v>132</c:v>
                </c:pt>
                <c:pt idx="2">
                  <c:v>10</c:v>
                </c:pt>
                <c:pt idx="3">
                  <c:v>82</c:v>
                </c:pt>
                <c:pt idx="4">
                  <c:v>40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19</c:v>
                </c:pt>
              </c:numCache>
            </c:numRef>
          </c:val>
        </c:ser>
        <c:dLbls>
          <c:showVal val="1"/>
        </c:dLbls>
        <c:axId val="65414656"/>
        <c:axId val="65416192"/>
      </c:barChart>
      <c:catAx>
        <c:axId val="654146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5416192"/>
        <c:crosses val="autoZero"/>
        <c:auto val="1"/>
        <c:lblAlgn val="ctr"/>
        <c:lblOffset val="100"/>
        <c:tickLblSkip val="1"/>
        <c:tickMarkSkip val="1"/>
      </c:catAx>
      <c:valAx>
        <c:axId val="65416192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54146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05525327714686E-3"/>
                  <c:y val="-2.6831603866979442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560305606872262E-3"/>
                  <c:y val="1.166367661089489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38
</a:t>
                    </a:r>
                    <a:r>
                      <a:rPr lang="ru-RU" sz="1100"/>
                      <a:t>(95%)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6
</a:t>
                    </a:r>
                    <a:r>
                      <a:rPr lang="ru-RU" sz="1100"/>
                      <a:t>(15%)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22
</a:t>
                    </a:r>
                    <a:r>
                      <a:rPr lang="ru-RU" sz="1100"/>
                      <a:t>(55%)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10
</a:t>
                    </a:r>
                    <a:r>
                      <a:rPr lang="ru-RU" sz="1100"/>
                      <a:t>(25%)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
</a:t>
                    </a:r>
                    <a:r>
                      <a:rPr lang="ru-RU" sz="1100"/>
                      <a:t>(5%)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'мех фак. 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'мех фак. '!$A$42:$I$42</c:f>
              <c:numCache>
                <c:formatCode>General</c:formatCode>
                <c:ptCount val="9"/>
                <c:pt idx="0">
                  <c:v>40</c:v>
                </c:pt>
                <c:pt idx="1">
                  <c:v>38</c:v>
                </c:pt>
                <c:pt idx="2" formatCode="@">
                  <c:v>6</c:v>
                </c:pt>
                <c:pt idx="3" formatCode="@">
                  <c:v>22</c:v>
                </c:pt>
                <c:pt idx="4">
                  <c:v>10</c:v>
                </c:pt>
                <c:pt idx="5" formatCode="@">
                  <c:v>0</c:v>
                </c:pt>
                <c:pt idx="6" formatCode="@">
                  <c:v>0</c:v>
                </c:pt>
                <c:pt idx="7" formatCode="@">
                  <c:v>0</c:v>
                </c:pt>
                <c:pt idx="8" formatCode="@">
                  <c:v>2</c:v>
                </c:pt>
              </c:numCache>
            </c:numRef>
          </c:val>
        </c:ser>
        <c:dLbls>
          <c:showVal val="1"/>
        </c:dLbls>
        <c:axId val="65476864"/>
        <c:axId val="65490944"/>
      </c:barChart>
      <c:catAx>
        <c:axId val="654768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5490944"/>
        <c:crosses val="autoZero"/>
        <c:auto val="1"/>
        <c:lblAlgn val="ctr"/>
        <c:lblOffset val="100"/>
        <c:tickLblSkip val="1"/>
        <c:tickMarkSkip val="1"/>
      </c:catAx>
      <c:valAx>
        <c:axId val="65490944"/>
        <c:scaling>
          <c:orientation val="minMax"/>
          <c:max val="5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5476864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5479749841490623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30" b="1"/>
                      <a:t>76
(92,7%)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430" b="1"/>
                      <a:t>10
(12,2%)</a:t>
                    </a:r>
                  </a:p>
                </c:rich>
              </c:tx>
              <c:dLblPos val="outEnd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430" b="1"/>
                      <a:t>60
(73,2%)</a:t>
                    </a:r>
                  </a:p>
                </c:rich>
              </c:tx>
              <c:dLblPos val="outEnd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430" b="1"/>
                      <a:t>6
(7,3%)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430" b="1"/>
                      <a:t>2
(2,4%)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1430" b="1"/>
                      <a:t>4
(4,9%)</a:t>
                    </a:r>
                  </a:p>
                </c:rich>
              </c:tx>
              <c:dLblPos val="outEnd"/>
            </c:dLbl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'УА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'УА фак.'!$A$31:$I$31</c:f>
              <c:numCache>
                <c:formatCode>General</c:formatCode>
                <c:ptCount val="9"/>
                <c:pt idx="0">
                  <c:v>82</c:v>
                </c:pt>
                <c:pt idx="1">
                  <c:v>76</c:v>
                </c:pt>
                <c:pt idx="2">
                  <c:v>10</c:v>
                </c:pt>
                <c:pt idx="3">
                  <c:v>60</c:v>
                </c:pt>
                <c:pt idx="4">
                  <c:v>6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4</c:v>
                </c:pt>
              </c:numCache>
            </c:numRef>
          </c:val>
        </c:ser>
        <c:dLbls>
          <c:showVal val="1"/>
        </c:dLbls>
        <c:axId val="65875328"/>
        <c:axId val="65877120"/>
      </c:barChart>
      <c:catAx>
        <c:axId val="658753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5877120"/>
        <c:crosses val="autoZero"/>
        <c:auto val="1"/>
        <c:lblAlgn val="ctr"/>
        <c:lblOffset val="100"/>
        <c:tickLblSkip val="1"/>
        <c:tickMarkSkip val="1"/>
      </c:catAx>
      <c:valAx>
        <c:axId val="65877120"/>
        <c:scaling>
          <c:orientation val="minMax"/>
          <c:max val="9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5875328"/>
        <c:crosses val="autoZero"/>
        <c:crossBetween val="between"/>
        <c:majorUnit val="15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52878519871193497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78
(88,6%)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8
(9,1%)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31
(35,2%)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39
(44,3%)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2
(2,3%)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3
(3,4%)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5
(5,7%)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'ЭУ фак.'!$A$28:$I$28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'ЭУ фак.'!$A$29:$I$29</c:f>
              <c:numCache>
                <c:formatCode>General</c:formatCode>
                <c:ptCount val="9"/>
                <c:pt idx="0">
                  <c:v>88</c:v>
                </c:pt>
                <c:pt idx="1">
                  <c:v>78</c:v>
                </c:pt>
                <c:pt idx="2">
                  <c:v>8</c:v>
                </c:pt>
                <c:pt idx="3">
                  <c:v>31</c:v>
                </c:pt>
                <c:pt idx="4">
                  <c:v>39</c:v>
                </c:pt>
                <c:pt idx="5">
                  <c:v>2</c:v>
                </c:pt>
                <c:pt idx="6">
                  <c:v>3</c:v>
                </c:pt>
                <c:pt idx="7">
                  <c:v>0</c:v>
                </c:pt>
                <c:pt idx="8">
                  <c:v>5</c:v>
                </c:pt>
              </c:numCache>
            </c:numRef>
          </c:val>
        </c:ser>
        <c:dLbls>
          <c:showVal val="1"/>
        </c:dLbls>
        <c:axId val="65942272"/>
        <c:axId val="65943808"/>
      </c:barChart>
      <c:catAx>
        <c:axId val="659422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5943808"/>
        <c:crosses val="autoZero"/>
        <c:auto val="1"/>
        <c:lblAlgn val="ctr"/>
        <c:lblOffset val="100"/>
        <c:tickLblSkip val="1"/>
        <c:tickMarkSkip val="1"/>
      </c:catAx>
      <c:valAx>
        <c:axId val="65943808"/>
        <c:scaling>
          <c:orientation val="minMax"/>
          <c:max val="9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5942272"/>
        <c:crosses val="autoZero"/>
        <c:crossBetween val="between"/>
        <c:majorUnit val="15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6.2311456448874902E-3"/>
                  <c:y val="4.346016746900954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59 </a:t>
                    </a:r>
                  </a:p>
                  <a:p>
                    <a:r>
                      <a:rPr lang="ru-RU"/>
                      <a:t>(96,7%)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20
(32,8%)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22
(36,1%)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17
(27,9%)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
(3,3%)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'ФПКП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'ФПКП фак. '!$A$31:$I$31</c:f>
              <c:numCache>
                <c:formatCode>General</c:formatCode>
                <c:ptCount val="9"/>
                <c:pt idx="0">
                  <c:v>61</c:v>
                </c:pt>
                <c:pt idx="1">
                  <c:v>59</c:v>
                </c:pt>
                <c:pt idx="2">
                  <c:v>20</c:v>
                </c:pt>
                <c:pt idx="3">
                  <c:v>22</c:v>
                </c:pt>
                <c:pt idx="4">
                  <c:v>17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</c:numCache>
            </c:numRef>
          </c:val>
        </c:ser>
        <c:dLbls>
          <c:showVal val="1"/>
        </c:dLbls>
        <c:axId val="66086784"/>
        <c:axId val="66088320"/>
      </c:barChart>
      <c:catAx>
        <c:axId val="66086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6088320"/>
        <c:crosses val="autoZero"/>
        <c:auto val="1"/>
        <c:lblAlgn val="ctr"/>
        <c:lblOffset val="100"/>
        <c:tickLblSkip val="1"/>
        <c:tickMarkSkip val="1"/>
      </c:catAx>
      <c:valAx>
        <c:axId val="66088320"/>
        <c:scaling>
          <c:orientation val="minMax"/>
          <c:max val="7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6086784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00756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Организация и перспективы производственной практики, стажировки и трудоустройства выпускников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непрерывного образования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Рейтинг в соответствии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 показателями трудоустройства по специальности (профилю)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2"/>
          <p:cNvGraphicFramePr>
            <a:graphicFrameLocks/>
          </p:cNvGraphicFramePr>
          <p:nvPr/>
        </p:nvGraphicFramePr>
        <p:xfrm>
          <a:off x="1000099" y="1428736"/>
          <a:ext cx="8134375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трудоустроившихся выпускников на предприятиях и организациях города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00100" y="1500174"/>
          <a:ext cx="7972425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Сравнительная диаграмма трудоустроившихся выпускников на предприятиях и организациях города за 5 лет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1071538" y="1171552"/>
          <a:ext cx="7929618" cy="5686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Проект решения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571612"/>
            <a:ext cx="785818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Принять информацию о трудоустройстве выпускников к сведению.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	Заведующим профилирующими кафедрами подать заявки в учебный отдел на заключение новых и продление действующих договоров на практику. 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Срок подачи заявок -  до 1 июня.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ПЕРЕЧЕНЬ ДОГОВОРОВ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производственную и преддипломную практику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2017/18 учебный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001056" cy="5715040"/>
          </a:xfrm>
          <a:solidFill>
            <a:schemeClr val="bg1"/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marL="0" lv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ОАО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Нижнекамскнефтехим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договор №4600020810 от 14.01.2013 (Срок до 31.12.2017 г).</a:t>
            </a:r>
          </a:p>
          <a:p>
            <a:pPr mar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ОАО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Нижнекамскнефтехим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договор №4600033701 от 11.12.2017 (Срок до 31.08.2022 г).</a:t>
            </a:r>
          </a:p>
          <a:p>
            <a:pPr marL="0" lv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ООО «Нижнекамский завод грузовых шин», договор №01/2015 от 21.12.2015 (Срок до 31.12.2019 г).</a:t>
            </a:r>
          </a:p>
          <a:p>
            <a:pPr marL="0" lv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ПАО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Нижнекамскшина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договор №01/2016/862 от 28.12.16 (Срок до 31.12.2017 г).</a:t>
            </a:r>
          </a:p>
          <a:p>
            <a:pPr marL="0" lv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 «Нижнекамский завод технического углерода»,  договор №04/2016/215 от  26.12.2016 (Срок до 31.12.2017).</a:t>
            </a:r>
          </a:p>
          <a:p>
            <a:pPr marL="0" lv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ОАО «ТАНЕКО», договор №44/13.01-01/14 от 24.02.2014 (Срок до 31.12.2018 г).</a:t>
            </a:r>
          </a:p>
          <a:p>
            <a:pPr marL="0" lv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ОАО «ТАИФ-НК», договор №079-1125/13 от 23.07.2013 (Срок до 31.12.2017 г).</a:t>
            </a:r>
          </a:p>
          <a:p>
            <a:pPr mar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ОАО «ТАИФ-НК», договор №079-2123/17 от 19.12.2017 (Срок до 31.12.2018 г).</a:t>
            </a:r>
          </a:p>
          <a:p>
            <a:pPr marL="0" lv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ООО «УК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Татнефть-Нефтехим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№08/2015/9 от 23.01.15 (Срок до 31.12.2019 г).</a:t>
            </a:r>
          </a:p>
          <a:p>
            <a:pPr marL="0" lv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Камэнергостройпром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договор №3 от 09.02.2012 (Срок до 31.12.2017 г).</a:t>
            </a:r>
          </a:p>
          <a:p>
            <a:pPr marL="0" lv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Муниципального казенное учреждение «Исполнительный комитет Нижнекамского муниципального района», №1 от 05.02.2015 (Срок до 31.12.2019 г).</a:t>
            </a:r>
          </a:p>
          <a:p>
            <a:pPr marL="0" lv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Государственное казенное учреждение «Центр занятости населения г. Нижнекамск», договор №7 от 12.01.2015 (Срок до 31.12.2017 г).</a:t>
            </a:r>
          </a:p>
          <a:p>
            <a:pPr marL="0" lv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Нижнекамский филиал Ассамблеи Народов Татарстана, договор №4/39-80 от 14.03.2012 (Срок до 31.12.2017 г).</a:t>
            </a:r>
          </a:p>
          <a:p>
            <a:pPr marL="0" lv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Государственное унитарное предприятие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Горэлектротранспорт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г. Нижнекамска Министерства транспорта и дорожного хозяйства РТ, договор №7-1-4-90 от 14.03.2012 (Срок до 31.12.2017 г).</a:t>
            </a:r>
          </a:p>
          <a:p>
            <a:pPr marL="0" lv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казенное учреждение «Управление земельных и имущественных отношений НМР РТ», договор №4/39-85 от 26.06.2012 (Срок до 31.12.2017 г).</a:t>
            </a:r>
          </a:p>
          <a:p>
            <a:pPr marL="0" lv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Отдел управления Федеральной миграционной службы России по РТ в г. Нижнекамске, договор №7-1-4-113 от 16.05.2014 (Срок до 31.12.2019 г).</a:t>
            </a:r>
          </a:p>
          <a:p>
            <a:pPr marL="0" lv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Межрайонная инспекция Федеральной налоговой службы №11 по РТ, договор №7-1-4-112 от 06.05.2014 (Срок до 31.12.2019 г).</a:t>
            </a:r>
          </a:p>
          <a:p>
            <a:pPr marL="0" lvl="0" indent="265113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Преттль-НК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договор №97/14-СП от 10.06.2014 (Срок до 31.12.2018 г).</a:t>
            </a:r>
          </a:p>
          <a:p>
            <a:pPr marL="0" indent="179388" algn="just">
              <a:spcBef>
                <a:spcPts val="0"/>
              </a:spcBef>
              <a:buFont typeface="+mj-lt"/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Участники ФЭП на 2018/2019 уч. год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071546"/>
          <a:ext cx="7785102" cy="5429288"/>
        </p:xfrm>
        <a:graphic>
          <a:graphicData uri="http://schemas.openxmlformats.org/drawingml/2006/table">
            <a:tbl>
              <a:tblPr/>
              <a:tblGrid>
                <a:gridCol w="785818"/>
                <a:gridCol w="4857784"/>
                <a:gridCol w="1143008"/>
                <a:gridCol w="998492"/>
              </a:tblGrid>
              <a:tr h="7127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подготовки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студентов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2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18.03.01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Химическая технология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ХТОВ, ХТ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90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09.03.01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вычислительная техника,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– «Автоматизированные системы обработки информации и управления»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90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27.03.04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в технических системах,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 - «Системы и средства автоматизации технологических процессов»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690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18.03.02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Энерго- и ресурсосберегающие процессы в химической технологии и биотехнологии 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– Машины и аппараты химических производств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МАХП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609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13.03.02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Электроэнергетика и электротехника,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– «Электроснабжение»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ЭТЭОП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6051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13.03.01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Теплоэнергетика и теплотехника,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– «Энергообеспечение предприятий»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ЭТЭОП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622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института 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4"/>
          <p:cNvGraphicFramePr>
            <a:graphicFrameLocks/>
          </p:cNvGraphicFramePr>
          <p:nvPr/>
        </p:nvGraphicFramePr>
        <p:xfrm>
          <a:off x="1000100" y="1000108"/>
          <a:ext cx="8001056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по формам обучения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очная форма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00760" y="928670"/>
          <a:ext cx="2438400" cy="20002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очно-заочная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86182" y="3714752"/>
          <a:ext cx="24384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заочная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"/>
          <p:cNvGraphicFramePr>
            <a:graphicFrameLocks/>
          </p:cNvGraphicFramePr>
          <p:nvPr/>
        </p:nvGraphicFramePr>
        <p:xfrm>
          <a:off x="1000099" y="1214422"/>
          <a:ext cx="4071967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2"/>
          <p:cNvGraphicFramePr>
            <a:graphicFrameLocks/>
          </p:cNvGraphicFramePr>
          <p:nvPr/>
        </p:nvGraphicFramePr>
        <p:xfrm>
          <a:off x="5143504" y="1214423"/>
          <a:ext cx="3857652" cy="242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3"/>
          <p:cNvGraphicFramePr>
            <a:graphicFrameLocks/>
          </p:cNvGraphicFramePr>
          <p:nvPr/>
        </p:nvGraphicFramePr>
        <p:xfrm>
          <a:off x="2643174" y="4000504"/>
          <a:ext cx="4929222" cy="285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4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214414" y="1447800"/>
          <a:ext cx="7720036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факультета управления и автоматизации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экономики и управления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1963</TotalTime>
  <Words>457</Words>
  <Application>Microsoft Office PowerPoint</Application>
  <PresentationFormat>Экран (4:3)</PresentationFormat>
  <Paragraphs>212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  ПЕРЕЧЕНЬ ДОГОВОРОВ на производственную и преддипломную практику  на 2017/18 учебный год  </vt:lpstr>
      <vt:lpstr>Участники ФЭП на 2018/2019 уч. год</vt:lpstr>
      <vt:lpstr>Диаграмма трудоустройства выпускников института </vt:lpstr>
      <vt:lpstr>Диаграмма трудоустройства выпускников по формам обучения </vt:lpstr>
      <vt:lpstr>Диаграмма трудоустройства выпускников  технологического факультета </vt:lpstr>
      <vt:lpstr>Диаграмма трудоустройства выпускников  механического факультета </vt:lpstr>
      <vt:lpstr>Диаграмма трудоустройства выпускников                                                                                                     факультета управления и автоматизации </vt:lpstr>
      <vt:lpstr>Диаграмма трудоустройства выпускников                                                                                                      факультета экономики и управления </vt:lpstr>
      <vt:lpstr>Диаграмма трудоустройства выпускников                                                                                                      факультета непрерывного образования</vt:lpstr>
      <vt:lpstr>Рейтинг в соответствии  с показателями трудоустройства по специальности (профилю)</vt:lpstr>
      <vt:lpstr>Диаграмма трудоустроившихся выпускников на предприятиях и организациях города </vt:lpstr>
      <vt:lpstr>Сравнительная диаграмма трудоустроившихся выпускников на предприятиях и организациях города за 5 лет</vt:lpstr>
      <vt:lpstr>Проект решения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НХТИ</dc:creator>
  <cp:lastModifiedBy>НХТИ</cp:lastModifiedBy>
  <cp:revision>258</cp:revision>
  <dcterms:created xsi:type="dcterms:W3CDTF">2012-04-18T08:11:23Z</dcterms:created>
  <dcterms:modified xsi:type="dcterms:W3CDTF">2018-05-08T10:29:20Z</dcterms:modified>
</cp:coreProperties>
</file>