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68" r:id="rId5"/>
    <p:sldId id="262" r:id="rId6"/>
    <p:sldId id="263" r:id="rId7"/>
    <p:sldId id="264" r:id="rId8"/>
    <p:sldId id="265" r:id="rId9"/>
    <p:sldId id="266" r:id="rId10"/>
    <p:sldId id="276" r:id="rId11"/>
    <p:sldId id="273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FF"/>
    <a:srgbClr val="FF5050"/>
    <a:srgbClr val="FF6600"/>
    <a:srgbClr val="FF0000"/>
    <a:srgbClr val="3399FF"/>
    <a:srgbClr val="800080"/>
    <a:srgbClr val="9999FF"/>
    <a:srgbClr val="CCFFFF"/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\&#1052;&#1054;&#1053;&#1048;&#1058;&#1054;&#1056;&#1048;&#1053;&#1043;%20&#1086;&#1073;&#1097;&#1080;&#1081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\&#1052;&#1054;&#1053;&#1048;&#1058;&#1054;&#1056;&#1048;&#1053;&#1043;%20&#1087;&#1086;%20&#1089;&#1087;&#1077;&#1094;&#1080;&#1072;&#1083;&#1100;&#1085;&#1086;&#1089;&#1090;&#1103;&#1084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\&#1052;&#1054;&#1053;&#1048;&#1058;&#1054;&#1056;&#1048;&#1053;&#1043;_&#1087;&#1088;&#1086;&#1084;,&#1086;&#1088;&#1075;&#1072;&#1085;,&#1087;&#1088;&#1077;&#1076;&#1087;&#1088;,&#1091;&#1087;&#1088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\&#1052;&#1054;&#1053;&#1048;&#1058;&#1054;&#1056;&#1048;&#1053;&#1043;_&#1087;&#1088;&#1086;&#1084;,&#1086;&#1088;&#1075;&#1072;&#1085;,&#1087;&#1088;&#1077;&#1076;&#1087;&#1088;,&#1091;&#1087;&#1088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\&#1052;&#1054;&#1053;&#1048;&#1058;&#1054;&#1056;&#1048;&#1053;&#1043;%20&#1086;&#1073;&#1097;&#1080;&#1081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\&#1052;&#1054;&#1053;&#1048;&#1058;&#1054;&#1056;&#1048;&#1053;&#1043;%20&#1086;&#1073;&#1097;&#1080;&#1081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\&#1052;&#1054;&#1053;&#1048;&#1058;&#1054;&#1056;&#1048;&#1053;&#1043;%20&#1086;&#1073;&#1097;&#1080;&#1081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\&#1052;&#1054;&#1053;&#1048;&#1058;&#1054;&#1056;&#1048;&#1053;&#1043;%20&#1086;&#1073;&#1097;&#1080;&#1081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\&#1052;&#1054;&#1053;&#1048;&#1058;&#1054;&#1056;&#1048;&#1053;&#1043;%20&#1086;&#1073;&#1097;&#1080;&#1081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\&#1052;&#1054;&#1053;&#1048;&#1058;&#1054;&#1056;&#1048;&#1053;&#1043;%20&#1086;&#1073;&#1097;&#1080;&#1081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\&#1052;&#1054;&#1053;&#1048;&#1058;&#1054;&#1056;&#1048;&#1053;&#1043;%20&#1086;&#1073;&#1097;&#1080;&#1081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19\&#1090;&#1088;&#1091;&#1076;&#1086;&#1091;&#1089;&#1090;&#1088;&#1086;&#1081;&#1089;&#1090;&#1074;&#1086;\&#1052;&#1054;&#1053;&#1048;&#1058;&#1054;&#1056;&#1048;&#1053;&#1043;%20&#1086;&#1073;&#1097;&#1080;&#1081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8157951376150984E-2"/>
          <c:y val="4.1322355737461805E-2"/>
          <c:w val="0.89342162663293245"/>
          <c:h val="0.5723146269638459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493</a:t>
                    </a:r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438
</a:t>
                    </a:r>
                    <a:r>
                      <a:rPr lang="ru-RU" sz="1100"/>
                      <a:t>(88,84%)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91
</a:t>
                    </a:r>
                    <a:r>
                      <a:rPr lang="ru-RU" sz="1100"/>
                      <a:t>(18,46%)</a:t>
                    </a:r>
                  </a:p>
                </c:rich>
              </c:tx>
            </c:dLbl>
            <c:dLbl>
              <c:idx val="3"/>
              <c:layout>
                <c:manualLayout>
                  <c:x val="6.6638887899799163E-3"/>
                  <c:y val="-4.514544360181622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238
</a:t>
                    </a:r>
                    <a:r>
                      <a:rPr lang="ru-RU" sz="1100"/>
                      <a:t>(48,28%)</a:t>
                    </a:r>
                  </a:p>
                </c:rich>
              </c:tx>
              <c:dLblPos val="outEnd"/>
            </c:dLbl>
            <c:dLbl>
              <c:idx val="4"/>
              <c:layout>
                <c:manualLayout>
                  <c:x val="1.1141431971097564E-3"/>
                  <c:y val="5.0067866907520173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109
</a:t>
                    </a:r>
                    <a:r>
                      <a:rPr lang="ru-RU" sz="1100"/>
                      <a:t>(22,11%)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5
</a:t>
                    </a:r>
                    <a:r>
                      <a:rPr lang="ru-RU" sz="1100"/>
                      <a:t>(1,01%)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2
</a:t>
                    </a:r>
                    <a:r>
                      <a:rPr lang="ru-RU" sz="1100"/>
                      <a:t>(0,41%)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48
</a:t>
                    </a:r>
                    <a:r>
                      <a:rPr lang="ru-RU" sz="1100"/>
                      <a:t>(9,74%)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вып_труд_диагр!$A$30:$I$30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Самозанятые</c:v>
                </c:pt>
              </c:strCache>
            </c:strRef>
          </c:cat>
          <c:val>
            <c:numRef>
              <c:f>вып_труд_диагр!$A$31:$I$31</c:f>
              <c:numCache>
                <c:formatCode>General</c:formatCode>
                <c:ptCount val="9"/>
                <c:pt idx="0">
                  <c:v>493</c:v>
                </c:pt>
                <c:pt idx="1">
                  <c:v>438</c:v>
                </c:pt>
                <c:pt idx="2">
                  <c:v>91</c:v>
                </c:pt>
                <c:pt idx="3">
                  <c:v>238</c:v>
                </c:pt>
                <c:pt idx="4">
                  <c:v>109</c:v>
                </c:pt>
                <c:pt idx="5">
                  <c:v>5</c:v>
                </c:pt>
                <c:pt idx="6">
                  <c:v>2</c:v>
                </c:pt>
                <c:pt idx="7">
                  <c:v>0</c:v>
                </c:pt>
                <c:pt idx="8">
                  <c:v>48</c:v>
                </c:pt>
              </c:numCache>
            </c:numRef>
          </c:val>
        </c:ser>
        <c:dLbls>
          <c:showVal val="1"/>
        </c:dLbls>
        <c:axId val="37151104"/>
        <c:axId val="37152640"/>
      </c:barChart>
      <c:catAx>
        <c:axId val="3715110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37152640"/>
        <c:crosses val="autoZero"/>
        <c:lblAlgn val="ctr"/>
        <c:lblOffset val="100"/>
        <c:tickLblSkip val="1"/>
        <c:tickMarkSkip val="1"/>
      </c:catAx>
      <c:valAx>
        <c:axId val="37152640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37151104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7"/>
              <c:layout>
                <c:manualLayout>
                  <c:x val="-1.6161503045234392E-3"/>
                  <c:y val="-2.3159634252843758E-2"/>
                </c:manualLayout>
              </c:layout>
              <c:showVal val="1"/>
            </c:dLbl>
            <c:dLbl>
              <c:idx val="8"/>
              <c:layout>
                <c:manualLayout>
                  <c:x val="8.0807515226171966E-3"/>
                  <c:y val="-4.6319268505687515E-3"/>
                </c:manualLayout>
              </c:layout>
              <c:showVal val="1"/>
            </c:dLbl>
            <c:dLbl>
              <c:idx val="10"/>
              <c:layout>
                <c:manualLayout>
                  <c:x val="1.4545352740711013E-2"/>
                  <c:y val="-2.3159634252843757E-3"/>
                </c:manualLayout>
              </c:layout>
              <c:showVal val="1"/>
            </c:dLbl>
            <c:dLbl>
              <c:idx val="12"/>
              <c:layout>
                <c:manualLayout>
                  <c:x val="1.4545352740710954E-2"/>
                  <c:y val="-9.2638537011375029E-3"/>
                </c:manualLayout>
              </c:layout>
              <c:showVal val="1"/>
            </c:dLbl>
            <c:dLbl>
              <c:idx val="15"/>
              <c:layout>
                <c:manualLayout>
                  <c:x val="1.6161503045234393E-2"/>
                  <c:y val="-2.084367082755938E-2"/>
                </c:manualLayout>
              </c:layout>
              <c:showVal val="1"/>
            </c:dLbl>
            <c:dLbl>
              <c:idx val="16"/>
              <c:layout>
                <c:manualLayout>
                  <c:x val="2.9090705481421907E-2"/>
                  <c:y val="0"/>
                </c:manualLayout>
              </c:layout>
              <c:showVal val="1"/>
            </c:dLbl>
            <c:showVal val="1"/>
          </c:dLbls>
          <c:cat>
            <c:strRef>
              <c:f>спец_труд!$C$53:$W$53</c:f>
              <c:strCache>
                <c:ptCount val="21"/>
                <c:pt idx="0">
                  <c:v>ЭОП</c:v>
                </c:pt>
                <c:pt idx="1">
                  <c:v>АТПП (маг)</c:v>
                </c:pt>
                <c:pt idx="2">
                  <c:v>МАХП (ФНО)</c:v>
                </c:pt>
                <c:pt idx="3">
                  <c:v>РиСВХП (маг)</c:v>
                </c:pt>
                <c:pt idx="4">
                  <c:v>ЭиЭ (маг)</c:v>
                </c:pt>
                <c:pt idx="5">
                  <c:v>ХТОВ</c:v>
                </c:pt>
                <c:pt idx="6">
                  <c:v>Экономика (маг)</c:v>
                </c:pt>
                <c:pt idx="7">
                  <c:v>ОНГП</c:v>
                </c:pt>
                <c:pt idx="8">
                  <c:v>ЭС</c:v>
                </c:pt>
                <c:pt idx="9">
                  <c:v>ЭОП (ФНО)</c:v>
                </c:pt>
                <c:pt idx="10">
                  <c:v>ХТОВ (ФНО)</c:v>
                </c:pt>
                <c:pt idx="11">
                  <c:v>ТиПП</c:v>
                </c:pt>
                <c:pt idx="12">
                  <c:v>ИВТ</c:v>
                </c:pt>
                <c:pt idx="13">
                  <c:v>ЭПиО (ФНО)</c:v>
                </c:pt>
                <c:pt idx="14">
                  <c:v>ЭПиО</c:v>
                </c:pt>
                <c:pt idx="15">
                  <c:v>УТС</c:v>
                </c:pt>
                <c:pt idx="16">
                  <c:v>МАХП</c:v>
                </c:pt>
                <c:pt idx="17">
                  <c:v>ПМ</c:v>
                </c:pt>
                <c:pt idx="18">
                  <c:v>УП</c:v>
                </c:pt>
                <c:pt idx="19">
                  <c:v>ТФНТ</c:v>
                </c:pt>
                <c:pt idx="20">
                  <c:v>ГМУ</c:v>
                </c:pt>
              </c:strCache>
            </c:strRef>
          </c:cat>
          <c:val>
            <c:numRef>
              <c:f>спец_труд!$C$54:$W$54</c:f>
              <c:numCache>
                <c:formatCode>0%</c:formatCode>
                <c:ptCount val="2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0.9</c:v>
                </c:pt>
                <c:pt idx="4">
                  <c:v>0.9</c:v>
                </c:pt>
                <c:pt idx="5" formatCode="0.00%">
                  <c:v>0.84499999999999997</c:v>
                </c:pt>
                <c:pt idx="6" formatCode="0.00%">
                  <c:v>0.77800000000000002</c:v>
                </c:pt>
                <c:pt idx="7" formatCode="0.00%">
                  <c:v>0.76900000000000002</c:v>
                </c:pt>
                <c:pt idx="8" formatCode="0.00%">
                  <c:v>0.75900000000000001</c:v>
                </c:pt>
                <c:pt idx="9" formatCode="0.00%">
                  <c:v>0.71399999999999997</c:v>
                </c:pt>
                <c:pt idx="10">
                  <c:v>0.71</c:v>
                </c:pt>
                <c:pt idx="11" formatCode="0.00%">
                  <c:v>0.66700000000000004</c:v>
                </c:pt>
                <c:pt idx="12" formatCode="0.00%">
                  <c:v>0.66700000000000004</c:v>
                </c:pt>
                <c:pt idx="13" formatCode="0.00%">
                  <c:v>0.58499999999999996</c:v>
                </c:pt>
                <c:pt idx="14" formatCode="0.00%">
                  <c:v>0.433</c:v>
                </c:pt>
                <c:pt idx="15" formatCode="0.00%">
                  <c:v>0.42899999999999999</c:v>
                </c:pt>
                <c:pt idx="16" formatCode="0.00%">
                  <c:v>0.42099999999999999</c:v>
                </c:pt>
                <c:pt idx="17">
                  <c:v>0.25</c:v>
                </c:pt>
                <c:pt idx="18">
                  <c:v>0.25</c:v>
                </c:pt>
                <c:pt idx="19">
                  <c:v>0.2</c:v>
                </c:pt>
                <c:pt idx="20">
                  <c:v>0.2</c:v>
                </c:pt>
              </c:numCache>
            </c:numRef>
          </c:val>
        </c:ser>
        <c:shape val="box"/>
        <c:axId val="42030976"/>
        <c:axId val="42081664"/>
        <c:axId val="0"/>
      </c:bar3DChart>
      <c:catAx>
        <c:axId val="42030976"/>
        <c:scaling>
          <c:orientation val="minMax"/>
        </c:scaling>
        <c:axPos val="b"/>
        <c:tickLblPos val="nextTo"/>
        <c:crossAx val="42081664"/>
        <c:crosses val="autoZero"/>
        <c:auto val="1"/>
        <c:lblAlgn val="ctr"/>
        <c:lblOffset val="100"/>
      </c:catAx>
      <c:valAx>
        <c:axId val="42081664"/>
        <c:scaling>
          <c:orientation val="minMax"/>
        </c:scaling>
        <c:axPos val="l"/>
        <c:majorGridlines/>
        <c:numFmt formatCode="0%" sourceLinked="1"/>
        <c:tickLblPos val="nextTo"/>
        <c:crossAx val="42030976"/>
        <c:crosses val="autoZero"/>
        <c:crossBetween val="between"/>
      </c:valAx>
    </c:plotArea>
    <c:plotVisOnly val="1"/>
  </c:chart>
  <c:txPr>
    <a:bodyPr/>
    <a:lstStyle/>
    <a:p>
      <a:pPr>
        <a:defRPr b="1">
          <a:effectLst/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Y val="260"/>
      <c:perspective val="0"/>
    </c:view3D>
    <c:plotArea>
      <c:layout>
        <c:manualLayout>
          <c:layoutTarget val="inner"/>
          <c:xMode val="edge"/>
          <c:yMode val="edge"/>
          <c:x val="0.16662250273210627"/>
          <c:y val="0.28070899907338676"/>
          <c:w val="0.51981863726224531"/>
          <c:h val="0.34303346664636358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10919801691455239"/>
                  <c:y val="-0.14814831244685969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НКНХ </a:t>
                    </a:r>
                  </a:p>
                  <a:p>
                    <a:pPr>
                      <a:defRPr/>
                    </a:pPr>
                    <a:r>
                      <a:rPr lang="ru-RU"/>
                      <a:t>158 </a:t>
                    </a:r>
                  </a:p>
                  <a:p>
                    <a:pPr>
                      <a:defRPr/>
                    </a:pPr>
                    <a:r>
                      <a:rPr lang="ru-RU"/>
                      <a:t>(36,07%)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7.2404917975917416E-2"/>
                  <c:y val="-0.1222465501671446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Татнефть-Нефтехим </a:t>
                    </a:r>
                  </a:p>
                  <a:p>
                    <a:pPr>
                      <a:defRPr/>
                    </a:pPr>
                    <a:r>
                      <a:rPr lang="ru-RU"/>
                      <a:t>23</a:t>
                    </a:r>
                  </a:p>
                  <a:p>
                    <a:pPr>
                      <a:defRPr/>
                    </a:pPr>
                    <a:r>
                      <a:rPr lang="ru-RU"/>
                      <a:t>(5,25%)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0.13548044483822314"/>
                  <c:y val="8.1197737606742704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ТАИФ-НК </a:t>
                    </a:r>
                  </a:p>
                  <a:p>
                    <a:pPr>
                      <a:defRPr/>
                    </a:pPr>
                    <a:r>
                      <a:rPr lang="ru-RU"/>
                      <a:t>28</a:t>
                    </a:r>
                  </a:p>
                  <a:p>
                    <a:pPr>
                      <a:defRPr/>
                    </a:pPr>
                    <a:r>
                      <a:rPr lang="ru-RU"/>
                      <a:t>(6,39%)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3"/>
              <c:layout>
                <c:manualLayout>
                  <c:x val="2.4475990680376442E-2"/>
                  <c:y val="0.10252422672518055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ТАНЕКО </a:t>
                    </a:r>
                  </a:p>
                  <a:p>
                    <a:pPr>
                      <a:defRPr/>
                    </a:pPr>
                    <a:r>
                      <a:rPr lang="ru-RU"/>
                      <a:t>39</a:t>
                    </a:r>
                  </a:p>
                  <a:p>
                    <a:pPr>
                      <a:defRPr/>
                    </a:pPr>
                    <a:r>
                      <a:rPr lang="ru-RU"/>
                      <a:t> (8,90%)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4"/>
              <c:layout>
                <c:manualLayout>
                  <c:x val="7.1029830948550782E-2"/>
                  <c:y val="0.2363489070908391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Сфера обслуживания </a:t>
                    </a:r>
                  </a:p>
                  <a:p>
                    <a:pPr>
                      <a:defRPr/>
                    </a:pPr>
                    <a:r>
                      <a:rPr lang="ru-RU"/>
                      <a:t>24</a:t>
                    </a:r>
                  </a:p>
                  <a:p>
                    <a:pPr>
                      <a:defRPr/>
                    </a:pPr>
                    <a:r>
                      <a:rPr lang="ru-RU"/>
                      <a:t>(5,48%)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5"/>
              <c:layout>
                <c:manualLayout>
                  <c:x val="-0.11280206461647491"/>
                  <c:y val="0.2767644185321905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Сфера образования и медицинских услуг </a:t>
                    </a:r>
                  </a:p>
                  <a:p>
                    <a:pPr>
                      <a:defRPr/>
                    </a:pPr>
                    <a:r>
                      <a:rPr lang="ru-RU"/>
                      <a:t>25</a:t>
                    </a:r>
                  </a:p>
                  <a:p>
                    <a:pPr>
                      <a:defRPr/>
                    </a:pPr>
                    <a:r>
                      <a:rPr lang="ru-RU"/>
                      <a:t>(5,71%)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6"/>
              <c:layout>
                <c:manualLayout>
                  <c:x val="-0.16454403773005083"/>
                  <c:y val="7.923932043705807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Городское и муниципальное управление </a:t>
                    </a:r>
                  </a:p>
                  <a:p>
                    <a:pPr>
                      <a:defRPr/>
                    </a:pPr>
                    <a:r>
                      <a:rPr lang="ru-RU"/>
                      <a:t>2</a:t>
                    </a:r>
                  </a:p>
                  <a:p>
                    <a:pPr>
                      <a:defRPr/>
                    </a:pPr>
                    <a:r>
                      <a:rPr lang="ru-RU"/>
                      <a:t> (0,46%)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7"/>
              <c:layout>
                <c:manualLayout>
                  <c:x val="-8.1812246587456172E-2"/>
                  <c:y val="5.4166046145640294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Другие предприятия и организации </a:t>
                    </a:r>
                  </a:p>
                  <a:p>
                    <a:r>
                      <a:rPr lang="ru-RU" sz="1400" dirty="0"/>
                      <a:t>139</a:t>
                    </a:r>
                  </a:p>
                  <a:p>
                    <a:r>
                      <a:rPr lang="ru-RU" sz="1400" dirty="0"/>
                      <a:t>(31,74%)</a:t>
                    </a:r>
                  </a:p>
                </c:rich>
              </c:tx>
              <c:dLblPos val="bestFit"/>
            </c:dLbl>
            <c:numFmt formatCode="0%" sourceLinked="0"/>
            <c:spPr>
              <a:noFill/>
              <a:ln w="25400">
                <a:noFill/>
              </a:ln>
            </c:spPr>
            <c:showVal val="1"/>
            <c:showCatName val="1"/>
            <c:showPercent val="1"/>
            <c:separator> </c:separator>
            <c:showLeaderLines val="1"/>
          </c:dLbls>
          <c:cat>
            <c:strRef>
              <c:f>Диаграмма!$A$37:$H$37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Диаграмма!$A$38:$H$38</c:f>
              <c:numCache>
                <c:formatCode>General</c:formatCode>
                <c:ptCount val="8"/>
                <c:pt idx="0" formatCode="#,##0">
                  <c:v>158</c:v>
                </c:pt>
                <c:pt idx="1">
                  <c:v>23</c:v>
                </c:pt>
                <c:pt idx="2">
                  <c:v>28</c:v>
                </c:pt>
                <c:pt idx="3">
                  <c:v>39</c:v>
                </c:pt>
                <c:pt idx="4">
                  <c:v>24</c:v>
                </c:pt>
                <c:pt idx="5">
                  <c:v>25</c:v>
                </c:pt>
                <c:pt idx="6">
                  <c:v>2</c:v>
                </c:pt>
                <c:pt idx="7" formatCode="#,##0">
                  <c:v>139</c:v>
                </c:pt>
              </c:numCache>
            </c:numRef>
          </c:val>
        </c:ser>
        <c:dLbls>
          <c:showVal val="1"/>
          <c:showCatName val="1"/>
          <c:separator> </c:separator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62"/>
      <c:depthPercent val="100"/>
      <c:rAngAx val="1"/>
    </c:view3D>
    <c:floor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9803411142081803E-2"/>
          <c:y val="2.6351632261396994E-2"/>
          <c:w val="0.92791671439624257"/>
          <c:h val="0.67424378164470578"/>
        </c:manualLayout>
      </c:layout>
      <c:bar3DChart>
        <c:barDir val="col"/>
        <c:grouping val="clustered"/>
        <c:ser>
          <c:idx val="2"/>
          <c:order val="0"/>
          <c:tx>
            <c:strRef>
              <c:f>сравнительная!$A$37</c:f>
              <c:strCache>
                <c:ptCount val="1"/>
                <c:pt idx="0">
                  <c:v>2013/14</c:v>
                </c:pt>
              </c:strCache>
            </c:strRef>
          </c:tx>
          <c:spPr>
            <a:gradFill rotWithShape="0">
              <a:gsLst>
                <a:gs pos="0">
                  <a:srgbClr val="FFFF00"/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1.740979758455331E-3"/>
                  <c:y val="5.1425441136370396E-3"/>
                </c:manualLayout>
              </c:layout>
              <c:showVal val="1"/>
            </c:dLbl>
            <c:dLbl>
              <c:idx val="2"/>
              <c:layout>
                <c:manualLayout>
                  <c:x val="-5.2222541200104416E-3"/>
                  <c:y val="7.7242804725556934E-3"/>
                </c:manualLayout>
              </c:layout>
              <c:showVal val="1"/>
            </c:dLbl>
            <c:dLbl>
              <c:idx val="3"/>
              <c:layout>
                <c:manualLayout>
                  <c:x val="-3.4819595169106629E-3"/>
                  <c:y val="7.733424037497558E-3"/>
                </c:manualLayout>
              </c:layout>
              <c:showVal val="1"/>
            </c:dLbl>
            <c:dLbl>
              <c:idx val="7"/>
              <c:layout>
                <c:manualLayout>
                  <c:x val="-1.0441767618598684E-2"/>
                  <c:y val="0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Диаграмма!$A$42:$H$42</c:f>
              <c:numCache>
                <c:formatCode>General</c:formatCode>
                <c:ptCount val="8"/>
                <c:pt idx="0">
                  <c:v>283</c:v>
                </c:pt>
                <c:pt idx="1">
                  <c:v>44</c:v>
                </c:pt>
                <c:pt idx="2">
                  <c:v>47</c:v>
                </c:pt>
                <c:pt idx="3">
                  <c:v>63</c:v>
                </c:pt>
                <c:pt idx="4">
                  <c:v>63</c:v>
                </c:pt>
                <c:pt idx="5">
                  <c:v>21</c:v>
                </c:pt>
                <c:pt idx="6">
                  <c:v>4</c:v>
                </c:pt>
                <c:pt idx="7">
                  <c:v>224</c:v>
                </c:pt>
              </c:numCache>
            </c:numRef>
          </c:val>
        </c:ser>
        <c:ser>
          <c:idx val="3"/>
          <c:order val="1"/>
          <c:tx>
            <c:strRef>
              <c:f>сравнительная!$B$37</c:f>
              <c:strCache>
                <c:ptCount val="1"/>
                <c:pt idx="0">
                  <c:v>2014/15</c:v>
                </c:pt>
              </c:strCache>
            </c:strRef>
          </c:tx>
          <c:spPr>
            <a:gradFill rotWithShape="0">
              <a:gsLst>
                <a:gs pos="0">
                  <a:srgbClr val="CCFFFF"/>
                </a:gs>
                <a:gs pos="100000">
                  <a:srgbClr val="CC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5.2222541200104416E-3"/>
                  <c:y val="5.1518908689109442E-3"/>
                </c:manualLayout>
              </c:layout>
              <c:showVal val="1"/>
            </c:dLbl>
            <c:dLbl>
              <c:idx val="1"/>
              <c:layout>
                <c:manualLayout>
                  <c:x val="1.7409938525095809E-3"/>
                  <c:y val="4.1269843848884109E-2"/>
                </c:manualLayout>
              </c:layout>
              <c:showVal val="1"/>
            </c:dLbl>
            <c:dLbl>
              <c:idx val="2"/>
              <c:layout>
                <c:manualLayout>
                  <c:x val="1.740979758455331E-3"/>
                  <c:y val="-2.5977883951499281E-3"/>
                </c:manualLayout>
              </c:layout>
              <c:showVal val="1"/>
            </c:dLbl>
            <c:dLbl>
              <c:idx val="3"/>
              <c:layout>
                <c:manualLayout>
                  <c:x val="-1.740979758455331E-3"/>
                  <c:y val="7.7346431794898104E-3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7.7196070949187437E-3"/>
                </c:manualLayout>
              </c:layout>
              <c:showVal val="1"/>
            </c:dLbl>
            <c:dLbl>
              <c:idx val="5"/>
              <c:layout>
                <c:manualLayout>
                  <c:x val="3.4805892061995618E-3"/>
                  <c:y val="7.7254996145479423E-3"/>
                </c:manualLayout>
              </c:layout>
              <c:showVal val="1"/>
            </c:dLbl>
            <c:dLbl>
              <c:idx val="7"/>
              <c:layout>
                <c:manualLayout>
                  <c:x val="1.0416666666666666E-2"/>
                  <c:y val="-5.1380860629415539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Диаграмма!$A$43:$H$43</c:f>
              <c:numCache>
                <c:formatCode>General</c:formatCode>
                <c:ptCount val="8"/>
                <c:pt idx="0">
                  <c:v>308</c:v>
                </c:pt>
                <c:pt idx="1">
                  <c:v>68</c:v>
                </c:pt>
                <c:pt idx="2">
                  <c:v>41</c:v>
                </c:pt>
                <c:pt idx="3">
                  <c:v>54</c:v>
                </c:pt>
                <c:pt idx="4">
                  <c:v>126</c:v>
                </c:pt>
                <c:pt idx="5">
                  <c:v>44</c:v>
                </c:pt>
                <c:pt idx="6">
                  <c:v>4</c:v>
                </c:pt>
                <c:pt idx="7">
                  <c:v>215</c:v>
                </c:pt>
              </c:numCache>
            </c:numRef>
          </c:val>
        </c:ser>
        <c:ser>
          <c:idx val="4"/>
          <c:order val="2"/>
          <c:tx>
            <c:strRef>
              <c:f>сравнительная!$C$37</c:f>
              <c:strCache>
                <c:ptCount val="1"/>
                <c:pt idx="0">
                  <c:v>2015/16</c:v>
                </c:pt>
              </c:strCache>
            </c:strRef>
          </c:tx>
          <c:spPr>
            <a:gradFill rotWithShape="0">
              <a:gsLst>
                <a:gs pos="0">
                  <a:srgbClr val="339966"/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7402946030997801E-3"/>
                  <c:y val="5.1610344338528088E-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5.1610344338528114E-3"/>
                </c:manualLayout>
              </c:layout>
              <c:showVal val="1"/>
            </c:dLbl>
            <c:dLbl>
              <c:idx val="3"/>
              <c:layout>
                <c:manualLayout>
                  <c:x val="3.4805892061995618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1.0416666666666666E-2"/>
                  <c:y val="-1.0276172125883108E-2"/>
                </c:manualLayout>
              </c:layout>
              <c:showVal val="1"/>
            </c:dLbl>
            <c:dLbl>
              <c:idx val="7"/>
              <c:layout>
                <c:manualLayout>
                  <c:x val="-6.9109525371828535E-3"/>
                  <c:y val="-2.5807756689373391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Диаграмма!$A$44:$H$44</c:f>
              <c:numCache>
                <c:formatCode>General</c:formatCode>
                <c:ptCount val="8"/>
                <c:pt idx="0">
                  <c:v>272</c:v>
                </c:pt>
                <c:pt idx="1">
                  <c:v>46</c:v>
                </c:pt>
                <c:pt idx="2">
                  <c:v>60</c:v>
                </c:pt>
                <c:pt idx="3">
                  <c:v>60</c:v>
                </c:pt>
                <c:pt idx="4">
                  <c:v>62</c:v>
                </c:pt>
                <c:pt idx="5">
                  <c:v>34</c:v>
                </c:pt>
                <c:pt idx="6">
                  <c:v>2</c:v>
                </c:pt>
                <c:pt idx="7">
                  <c:v>112</c:v>
                </c:pt>
              </c:numCache>
            </c:numRef>
          </c:val>
        </c:ser>
        <c:ser>
          <c:idx val="0"/>
          <c:order val="3"/>
          <c:tx>
            <c:strRef>
              <c:f>сравнительная!$D$37</c:f>
              <c:strCache>
                <c:ptCount val="1"/>
                <c:pt idx="0">
                  <c:v>2016/17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2177814258494074E-2"/>
                  <c:y val="5.1587993402003682E-3"/>
                </c:manualLayout>
              </c:layout>
              <c:showVal val="1"/>
            </c:dLbl>
            <c:dLbl>
              <c:idx val="1"/>
              <c:layout>
                <c:manualLayout>
                  <c:x val="6.9604932570435712E-3"/>
                  <c:y val="5.1437632556292903E-3"/>
                </c:manualLayout>
              </c:layout>
              <c:showVal val="1"/>
            </c:dLbl>
            <c:dLbl>
              <c:idx val="2"/>
              <c:layout>
                <c:manualLayout>
                  <c:x val="5.2229392753659907E-3"/>
                  <c:y val="7.7242804725556934E-3"/>
                </c:manualLayout>
              </c:layout>
              <c:showVal val="1"/>
            </c:dLbl>
            <c:dLbl>
              <c:idx val="3"/>
              <c:layout>
                <c:manualLayout>
                  <c:x val="5.2334864391951671E-3"/>
                  <c:y val="2.5805733820844666E-3"/>
                </c:manualLayout>
              </c:layout>
              <c:showVal val="1"/>
            </c:dLbl>
            <c:dLbl>
              <c:idx val="4"/>
              <c:layout>
                <c:manualLayout>
                  <c:x val="6.9611784123991237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6.9611784123991237E-3"/>
                  <c:y val="5.1459983492817421E-3"/>
                </c:manualLayout>
              </c:layout>
              <c:showVal val="1"/>
            </c:dLbl>
            <c:dLbl>
              <c:idx val="7"/>
              <c:layout>
                <c:manualLayout>
                  <c:x val="8.7057086614173232E-3"/>
                  <c:y val="2.5690430314707778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Диаграмма!$A$45:$H$45</c:f>
              <c:numCache>
                <c:formatCode>General</c:formatCode>
                <c:ptCount val="8"/>
                <c:pt idx="0">
                  <c:v>153</c:v>
                </c:pt>
                <c:pt idx="1">
                  <c:v>19</c:v>
                </c:pt>
                <c:pt idx="2">
                  <c:v>41</c:v>
                </c:pt>
                <c:pt idx="3">
                  <c:v>27</c:v>
                </c:pt>
                <c:pt idx="4">
                  <c:v>23</c:v>
                </c:pt>
                <c:pt idx="5">
                  <c:v>13</c:v>
                </c:pt>
                <c:pt idx="6">
                  <c:v>0</c:v>
                </c:pt>
                <c:pt idx="7">
                  <c:v>107</c:v>
                </c:pt>
              </c:numCache>
            </c:numRef>
          </c:val>
        </c:ser>
        <c:ser>
          <c:idx val="1"/>
          <c:order val="4"/>
          <c:tx>
            <c:strRef>
              <c:f>сравнительная!$E$37</c:f>
              <c:strCache>
                <c:ptCount val="1"/>
                <c:pt idx="0">
                  <c:v>2017/18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2593230533683298E-2"/>
                  <c:y val="5.1562918797000553E-3"/>
                </c:manualLayout>
              </c:layout>
              <c:showVal val="1"/>
            </c:dLbl>
            <c:dLbl>
              <c:idx val="1"/>
              <c:layout>
                <c:manualLayout>
                  <c:x val="6.9611784123991237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8.7057209787033216E-3"/>
                  <c:y val="2.5782821232739487E-3"/>
                </c:manualLayout>
              </c:layout>
              <c:showVal val="1"/>
            </c:dLbl>
            <c:dLbl>
              <c:idx val="3"/>
              <c:layout>
                <c:manualLayout>
                  <c:x val="6.9639190338213891E-3"/>
                  <c:y val="2.5736087456369977E-3"/>
                </c:manualLayout>
              </c:layout>
              <c:showVal val="1"/>
            </c:dLbl>
            <c:dLbl>
              <c:idx val="4"/>
              <c:layout>
                <c:manualLayout>
                  <c:x val="6.9611784123991237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6.9611784123991237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1.9143240634097586E-2"/>
                  <c:y val="2.5805172169264074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Диаграмма!$A$46:$H$46</c:f>
              <c:numCache>
                <c:formatCode>General</c:formatCode>
                <c:ptCount val="8"/>
                <c:pt idx="0" formatCode="#,##0">
                  <c:v>158</c:v>
                </c:pt>
                <c:pt idx="1">
                  <c:v>23</c:v>
                </c:pt>
                <c:pt idx="2">
                  <c:v>28</c:v>
                </c:pt>
                <c:pt idx="3">
                  <c:v>39</c:v>
                </c:pt>
                <c:pt idx="4">
                  <c:v>24</c:v>
                </c:pt>
                <c:pt idx="5">
                  <c:v>25</c:v>
                </c:pt>
                <c:pt idx="6">
                  <c:v>2</c:v>
                </c:pt>
                <c:pt idx="7" formatCode="#,##0">
                  <c:v>139</c:v>
                </c:pt>
              </c:numCache>
            </c:numRef>
          </c:val>
        </c:ser>
        <c:dLbls>
          <c:showVal val="1"/>
        </c:dLbls>
        <c:shape val="box"/>
        <c:axId val="45676800"/>
        <c:axId val="46024960"/>
        <c:axId val="0"/>
      </c:bar3DChart>
      <c:catAx>
        <c:axId val="45676800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1620000" vert="horz"/>
          <a:lstStyle/>
          <a:p>
            <a:pPr>
              <a:defRPr b="1">
                <a:solidFill>
                  <a:schemeClr val="tx1"/>
                </a:solidFill>
              </a:defRPr>
            </a:pPr>
            <a:endParaRPr lang="ru-RU"/>
          </a:p>
        </c:txPr>
        <c:crossAx val="46024960"/>
        <c:crosses val="autoZero"/>
        <c:auto val="1"/>
        <c:lblAlgn val="ctr"/>
        <c:lblOffset val="100"/>
        <c:tickLblSkip val="1"/>
        <c:tickMarkSkip val="1"/>
      </c:catAx>
      <c:valAx>
        <c:axId val="46024960"/>
        <c:scaling>
          <c:orientation val="minMax"/>
          <c:max val="32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45676800"/>
        <c:crosses val="autoZero"/>
        <c:crossBetween val="between"/>
        <c:majorUnit val="25"/>
      </c:valAx>
      <c:spPr>
        <a:noFill/>
        <a:ln w="25400">
          <a:noFill/>
        </a:ln>
      </c:spPr>
    </c:plotArea>
    <c:legend>
      <c:legendPos val="b"/>
      <c:layout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5954054380516245E-2"/>
          <c:y val="5.0505216570708944E-2"/>
          <c:w val="0.90146935082004775"/>
          <c:h val="0.4781160502027113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5.3690889651181904E-3"/>
                  <c:y val="1.1397770696692204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8.7482460918800256E-3"/>
                  <c:y val="6.5219120337230597E-4"/>
                </c:manualLayout>
              </c:layout>
              <c:tx>
                <c:rich>
                  <a:bodyPr/>
                  <a:lstStyle/>
                  <a:p>
                    <a:r>
                      <a:rPr lang="ru-RU" sz="900" baseline="0"/>
                      <a:t>119
(72,6%)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37
(22,6%)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48
(29,3%)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34
(20,7%)</a:t>
                    </a:r>
                  </a:p>
                </c:rich>
              </c:tx>
            </c:dLbl>
            <c:dLbl>
              <c:idx val="5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900" baseline="0"/>
                      <a:t>5
(3%)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1
(0,6%)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39
(23,8%)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обуч.'!$A$37:$I$37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обуч.'!$A$38:$I$38</c:f>
              <c:numCache>
                <c:formatCode>General</c:formatCode>
                <c:ptCount val="9"/>
                <c:pt idx="0">
                  <c:v>164</c:v>
                </c:pt>
                <c:pt idx="1">
                  <c:v>119</c:v>
                </c:pt>
                <c:pt idx="2">
                  <c:v>37</c:v>
                </c:pt>
                <c:pt idx="3">
                  <c:v>48</c:v>
                </c:pt>
                <c:pt idx="4">
                  <c:v>34</c:v>
                </c:pt>
                <c:pt idx="5">
                  <c:v>5</c:v>
                </c:pt>
                <c:pt idx="6">
                  <c:v>1</c:v>
                </c:pt>
                <c:pt idx="7">
                  <c:v>0</c:v>
                </c:pt>
                <c:pt idx="8">
                  <c:v>39</c:v>
                </c:pt>
              </c:numCache>
            </c:numRef>
          </c:val>
        </c:ser>
        <c:dLbls>
          <c:showVal val="1"/>
        </c:dLbls>
        <c:axId val="83065472"/>
        <c:axId val="83067264"/>
      </c:barChart>
      <c:catAx>
        <c:axId val="8306547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Times New Roman" pitchFamily="18" charset="0"/>
                <a:ea typeface="Arial Cyr"/>
                <a:cs typeface="Times New Roman" pitchFamily="18" charset="0"/>
              </a:defRPr>
            </a:pPr>
            <a:endParaRPr lang="ru-RU"/>
          </a:p>
        </c:txPr>
        <c:crossAx val="83067264"/>
        <c:crosses val="autoZero"/>
        <c:auto val="1"/>
        <c:lblAlgn val="ctr"/>
        <c:lblOffset val="100"/>
        <c:tickLblSkip val="1"/>
        <c:tickMarkSkip val="1"/>
      </c:catAx>
      <c:valAx>
        <c:axId val="83067264"/>
        <c:scaling>
          <c:orientation val="minMax"/>
          <c:max val="175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3065472"/>
        <c:crosses val="autoZero"/>
        <c:crossBetween val="between"/>
        <c:majorUnit val="25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2369659045673014E-2"/>
          <c:y val="5.3511705685618728E-2"/>
          <c:w val="0.89558408552978619"/>
          <c:h val="0.48160535117056857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7982691922545826E-3"/>
                  <c:y val="-2.6085200888350574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3612519305539768E-3"/>
                  <c:y val="3.835005574136012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41
(93,2%)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5
(11,4%)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25
(56,8%)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11
(25%)</a:t>
                    </a:r>
                  </a:p>
                </c:rich>
              </c:tx>
            </c:dLbl>
            <c:dLbl>
              <c:idx val="5"/>
              <c:layout>
                <c:manualLayout>
                  <c:x val="8.2486375949994226E-3"/>
                  <c:y val="1.9620958751393543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3
(6,8%)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'формы обуч.'!$A$41:$I$41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обуч.'!$A$42:$I$42</c:f>
              <c:numCache>
                <c:formatCode>General</c:formatCode>
                <c:ptCount val="9"/>
                <c:pt idx="0">
                  <c:v>44</c:v>
                </c:pt>
                <c:pt idx="1">
                  <c:v>41</c:v>
                </c:pt>
                <c:pt idx="2">
                  <c:v>5</c:v>
                </c:pt>
                <c:pt idx="3">
                  <c:v>25</c:v>
                </c:pt>
                <c:pt idx="4">
                  <c:v>11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</c:v>
                </c:pt>
              </c:numCache>
            </c:numRef>
          </c:val>
        </c:ser>
        <c:dLbls>
          <c:showVal val="1"/>
        </c:dLbls>
        <c:axId val="108749952"/>
        <c:axId val="108751872"/>
      </c:barChart>
      <c:catAx>
        <c:axId val="10874995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108751872"/>
        <c:crosses val="autoZero"/>
        <c:auto val="1"/>
        <c:lblAlgn val="ctr"/>
        <c:lblOffset val="100"/>
        <c:tickLblSkip val="1"/>
        <c:tickMarkSkip val="1"/>
      </c:catAx>
      <c:valAx>
        <c:axId val="108751872"/>
        <c:scaling>
          <c:orientation val="minMax"/>
          <c:max val="5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108749952"/>
        <c:crosses val="autoZero"/>
        <c:crossBetween val="between"/>
        <c:majorUnit val="1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4249234935244485E-2"/>
          <c:y val="5.0473186119873822E-2"/>
          <c:w val="0.9047635230002341"/>
          <c:h val="0.47949526813880139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0053991869800807E-4"/>
                  <c:y val="9.6166641590183476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9359734729291439E-3"/>
                  <c:y val="2.4327532306869285E-3"/>
                </c:manualLayout>
              </c:layout>
              <c:tx>
                <c:rich>
                  <a:bodyPr/>
                  <a:lstStyle/>
                  <a:p>
                    <a:r>
                      <a:rPr lang="ru-RU" sz="900" baseline="0"/>
                      <a:t>278
(97,5%)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49
(17,2%)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165
(57,9%)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64
(22,5%)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 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1
(0,4%)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6
(2,1%)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'формы обуч.'!$A$45:$I$45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обуч.'!$A$46:$I$46</c:f>
              <c:numCache>
                <c:formatCode>General</c:formatCode>
                <c:ptCount val="9"/>
                <c:pt idx="0">
                  <c:v>285</c:v>
                </c:pt>
                <c:pt idx="1">
                  <c:v>278</c:v>
                </c:pt>
                <c:pt idx="2">
                  <c:v>49</c:v>
                </c:pt>
                <c:pt idx="3">
                  <c:v>165</c:v>
                </c:pt>
                <c:pt idx="4">
                  <c:v>64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6</c:v>
                </c:pt>
              </c:numCache>
            </c:numRef>
          </c:val>
        </c:ser>
        <c:dLbls>
          <c:showVal val="1"/>
        </c:dLbls>
        <c:axId val="82220544"/>
        <c:axId val="82255872"/>
      </c:barChart>
      <c:catAx>
        <c:axId val="8222054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82255872"/>
        <c:crosses val="autoZero"/>
        <c:auto val="1"/>
        <c:lblAlgn val="ctr"/>
        <c:lblOffset val="100"/>
        <c:tickMarkSkip val="1"/>
      </c:catAx>
      <c:valAx>
        <c:axId val="82255872"/>
        <c:scaling>
          <c:orientation val="minMax"/>
          <c:max val="305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82220544"/>
        <c:crosses val="autoZero"/>
        <c:crossBetween val="between"/>
        <c:majorUnit val="5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6.4924315005260801E-4"/>
                  <c:y val="1.7322203750924812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148</a:t>
                    </a:r>
                  </a:p>
                </c:rich>
              </c:tx>
              <c:dLblPos val="outEnd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140
</a:t>
                    </a:r>
                    <a:r>
                      <a:rPr lang="ru-RU" sz="1100"/>
                      <a:t>(94,6%)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17
</a:t>
                    </a:r>
                    <a:r>
                      <a:rPr lang="ru-RU" sz="1100"/>
                      <a:t>(11,5%)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107
</a:t>
                    </a:r>
                    <a:r>
                      <a:rPr lang="ru-RU" sz="1100"/>
                      <a:t>(72,3%)</a:t>
                    </a:r>
                  </a:p>
                </c:rich>
              </c:tx>
            </c:dLbl>
            <c:dLbl>
              <c:idx val="4"/>
              <c:layout>
                <c:manualLayout>
                  <c:x val="2.8435208040176892E-3"/>
                  <c:y val="-1.8150104765239365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16
</a:t>
                    </a:r>
                    <a:r>
                      <a:rPr lang="ru-RU" sz="1100"/>
                      <a:t>(10,8%)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1
</a:t>
                    </a:r>
                    <a:r>
                      <a:rPr lang="ru-RU" sz="1100"/>
                      <a:t>(0,7%)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7
</a:t>
                    </a:r>
                    <a:r>
                      <a:rPr lang="ru-RU" sz="1100"/>
                      <a:t>(4,7%)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'тех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'тех фак.'!$A$31:$I$31</c:f>
              <c:numCache>
                <c:formatCode>General</c:formatCode>
                <c:ptCount val="9"/>
                <c:pt idx="0">
                  <c:v>148</c:v>
                </c:pt>
                <c:pt idx="1">
                  <c:v>140</c:v>
                </c:pt>
                <c:pt idx="2">
                  <c:v>17</c:v>
                </c:pt>
                <c:pt idx="3">
                  <c:v>107</c:v>
                </c:pt>
                <c:pt idx="4">
                  <c:v>16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7</c:v>
                </c:pt>
              </c:numCache>
            </c:numRef>
          </c:val>
        </c:ser>
        <c:dLbls>
          <c:showVal val="1"/>
        </c:dLbls>
        <c:axId val="42080128"/>
        <c:axId val="42098688"/>
      </c:barChart>
      <c:catAx>
        <c:axId val="4208012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42098688"/>
        <c:crosses val="autoZero"/>
        <c:auto val="1"/>
        <c:lblAlgn val="ctr"/>
        <c:lblOffset val="100"/>
        <c:tickLblSkip val="1"/>
        <c:tickMarkSkip val="1"/>
      </c:catAx>
      <c:valAx>
        <c:axId val="42098688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42080128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noFill/>
    <a:ln w="3175">
      <a:noFill/>
      <a:prstDash val="solid"/>
    </a:ln>
  </c:spPr>
  <c:txPr>
    <a:bodyPr/>
    <a:lstStyle/>
    <a:p>
      <a:pPr>
        <a:defRPr sz="16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9055253277146854E-3"/>
                  <c:y val="-2.6831603866979397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3560305606872262E-3"/>
                  <c:y val="1.1663676610894888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34
</a:t>
                    </a:r>
                    <a:r>
                      <a:rPr lang="ru-RU" sz="1100"/>
                      <a:t>(89,5%)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3
</a:t>
                    </a:r>
                    <a:r>
                      <a:rPr lang="ru-RU" sz="1100"/>
                      <a:t>(7,9%)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16
</a:t>
                    </a:r>
                    <a:r>
                      <a:rPr lang="ru-RU" sz="1100"/>
                      <a:t>(42,1%)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15
</a:t>
                    </a:r>
                    <a:r>
                      <a:rPr lang="ru-RU" sz="1100"/>
                      <a:t>(39,5%)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1
</a:t>
                    </a:r>
                    <a:r>
                      <a:rPr lang="ru-RU" sz="1100"/>
                      <a:t>(2,6%)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3
</a:t>
                    </a:r>
                    <a:r>
                      <a:rPr lang="ru-RU" sz="1100"/>
                      <a:t>(7,9%)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'мех фак. '!$A$41:$I$41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'мех фак. '!$A$42:$I$42</c:f>
              <c:numCache>
                <c:formatCode>General</c:formatCode>
                <c:ptCount val="9"/>
                <c:pt idx="0">
                  <c:v>38</c:v>
                </c:pt>
                <c:pt idx="1">
                  <c:v>34</c:v>
                </c:pt>
                <c:pt idx="2" formatCode="@">
                  <c:v>3</c:v>
                </c:pt>
                <c:pt idx="3" formatCode="@">
                  <c:v>16</c:v>
                </c:pt>
                <c:pt idx="4">
                  <c:v>15</c:v>
                </c:pt>
                <c:pt idx="5" formatCode="@">
                  <c:v>1</c:v>
                </c:pt>
                <c:pt idx="6" formatCode="@">
                  <c:v>0</c:v>
                </c:pt>
                <c:pt idx="7" formatCode="@">
                  <c:v>0</c:v>
                </c:pt>
                <c:pt idx="8" formatCode="@">
                  <c:v>3</c:v>
                </c:pt>
              </c:numCache>
            </c:numRef>
          </c:val>
        </c:ser>
        <c:dLbls>
          <c:showVal val="1"/>
        </c:dLbls>
        <c:axId val="45319680"/>
        <c:axId val="45322240"/>
      </c:barChart>
      <c:catAx>
        <c:axId val="4531968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45322240"/>
        <c:crosses val="autoZero"/>
        <c:auto val="1"/>
        <c:lblAlgn val="ctr"/>
        <c:lblOffset val="100"/>
        <c:tickLblSkip val="1"/>
        <c:tickMarkSkip val="1"/>
      </c:catAx>
      <c:valAx>
        <c:axId val="45322240"/>
        <c:scaling>
          <c:orientation val="minMax"/>
          <c:max val="5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45319680"/>
        <c:crosses val="autoZero"/>
        <c:crossBetween val="between"/>
        <c:majorUnit val="1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6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5479749841490623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30" b="1"/>
                      <a:t>126
(90%)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430" b="1"/>
                      <a:t>31
(22,1%)</a:t>
                    </a:r>
                  </a:p>
                </c:rich>
              </c:tx>
              <c:dLblPos val="outEnd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430" b="1"/>
                      <a:t>73
(52,1%)</a:t>
                    </a:r>
                  </a:p>
                </c:rich>
              </c:tx>
              <c:dLblPos val="outEnd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1430" b="1"/>
                      <a:t>22
(15,7%)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1430" b="1"/>
                      <a:t>2
(1,4%)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1430" b="1"/>
                      <a:t>1
(0,7%)</a:t>
                    </a:r>
                  </a:p>
                </c:rich>
              </c:tx>
              <c:dLblPos val="outEnd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1430" b="1"/>
                      <a:t>0
(0%)</a:t>
                    </a:r>
                  </a:p>
                </c:rich>
              </c:tx>
              <c:dLblPos val="outEnd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z="1430" b="1"/>
                      <a:t>11
(7,9%)</a:t>
                    </a:r>
                  </a:p>
                </c:rich>
              </c:tx>
              <c:dLblPos val="outEnd"/>
            </c:dLbl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'УА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'УА фак.'!$A$31:$I$31</c:f>
              <c:numCache>
                <c:formatCode>General</c:formatCode>
                <c:ptCount val="9"/>
                <c:pt idx="0">
                  <c:v>140</c:v>
                </c:pt>
                <c:pt idx="1">
                  <c:v>126</c:v>
                </c:pt>
                <c:pt idx="2">
                  <c:v>31</c:v>
                </c:pt>
                <c:pt idx="3">
                  <c:v>73</c:v>
                </c:pt>
                <c:pt idx="4">
                  <c:v>22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11</c:v>
                </c:pt>
              </c:numCache>
            </c:numRef>
          </c:val>
        </c:ser>
        <c:dLbls>
          <c:showVal val="1"/>
        </c:dLbls>
        <c:axId val="46065536"/>
        <c:axId val="46067072"/>
      </c:barChart>
      <c:catAx>
        <c:axId val="4606553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46067072"/>
        <c:crosses val="autoZero"/>
        <c:auto val="1"/>
        <c:lblAlgn val="ctr"/>
        <c:lblOffset val="100"/>
        <c:tickLblSkip val="1"/>
        <c:tickMarkSkip val="1"/>
      </c:catAx>
      <c:valAx>
        <c:axId val="46067072"/>
        <c:scaling>
          <c:orientation val="minMax"/>
          <c:max val="15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46065536"/>
        <c:crosses val="autoZero"/>
        <c:crossBetween val="between"/>
        <c:majorUnit val="25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6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5287851987119353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77
(81,1%)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16
(16,8%)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23
(24,2%)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38
(40%)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1
(1,1%)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
(1,1%)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16
(16,8%)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'ЭУ фак.'!$A$28:$I$28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'ЭУ фак.'!$A$29:$I$29</c:f>
              <c:numCache>
                <c:formatCode>General</c:formatCode>
                <c:ptCount val="9"/>
                <c:pt idx="0">
                  <c:v>95</c:v>
                </c:pt>
                <c:pt idx="1">
                  <c:v>77</c:v>
                </c:pt>
                <c:pt idx="2">
                  <c:v>16</c:v>
                </c:pt>
                <c:pt idx="3">
                  <c:v>23</c:v>
                </c:pt>
                <c:pt idx="4">
                  <c:v>38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16</c:v>
                </c:pt>
              </c:numCache>
            </c:numRef>
          </c:val>
        </c:ser>
        <c:dLbls>
          <c:showVal val="1"/>
        </c:dLbls>
        <c:axId val="46044672"/>
        <c:axId val="46068864"/>
      </c:barChart>
      <c:catAx>
        <c:axId val="4604467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46068864"/>
        <c:crosses val="autoZero"/>
        <c:auto val="1"/>
        <c:lblAlgn val="ctr"/>
        <c:lblOffset val="100"/>
        <c:tickLblSkip val="1"/>
        <c:tickMarkSkip val="1"/>
      </c:catAx>
      <c:valAx>
        <c:axId val="46068864"/>
        <c:scaling>
          <c:orientation val="minMax"/>
          <c:max val="105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46044672"/>
        <c:crosses val="autoZero"/>
        <c:crossBetween val="between"/>
        <c:majorUnit val="2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6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6.2311456448874859E-3"/>
                  <c:y val="4.3460167469009572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61 </a:t>
                    </a:r>
                  </a:p>
                  <a:p>
                    <a:r>
                      <a:rPr lang="ru-RU"/>
                      <a:t>(84,7%)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24
(33,3%)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19
(26,4%)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18
(25%)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11
(15,3%)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'ФПКП фак. 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'ФПКП фак. '!$A$31:$I$31</c:f>
              <c:numCache>
                <c:formatCode>General</c:formatCode>
                <c:ptCount val="9"/>
                <c:pt idx="0">
                  <c:v>72</c:v>
                </c:pt>
                <c:pt idx="1">
                  <c:v>61</c:v>
                </c:pt>
                <c:pt idx="2">
                  <c:v>24</c:v>
                </c:pt>
                <c:pt idx="3">
                  <c:v>19</c:v>
                </c:pt>
                <c:pt idx="4">
                  <c:v>18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11</c:v>
                </c:pt>
              </c:numCache>
            </c:numRef>
          </c:val>
        </c:ser>
        <c:dLbls>
          <c:showVal val="1"/>
        </c:dLbls>
        <c:axId val="46042112"/>
        <c:axId val="46043904"/>
      </c:barChart>
      <c:catAx>
        <c:axId val="4604211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46043904"/>
        <c:crosses val="autoZero"/>
        <c:auto val="1"/>
        <c:lblAlgn val="ctr"/>
        <c:lblOffset val="100"/>
        <c:tickLblSkip val="1"/>
        <c:tickMarkSkip val="1"/>
      </c:catAx>
      <c:valAx>
        <c:axId val="46043904"/>
        <c:scaling>
          <c:orientation val="minMax"/>
          <c:max val="8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46042112"/>
        <c:crosses val="autoZero"/>
        <c:crossBetween val="between"/>
        <c:majorUnit val="15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6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1295D96-F107-4302-AAED-429F885A70C6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00756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Организация и перспективы производственной практики, стажировки и трудоустройства выпускников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Рейтинг в соответствии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 показателями трудоустройства по специальности (профилю)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142976" y="1374321"/>
          <a:ext cx="7858180" cy="5483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трудоустроившихся выпускников на предприятиях и организациях города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3"/>
          <p:cNvGraphicFramePr>
            <a:graphicFrameLocks/>
          </p:cNvGraphicFramePr>
          <p:nvPr/>
        </p:nvGraphicFramePr>
        <p:xfrm>
          <a:off x="1000100" y="1000108"/>
          <a:ext cx="8143900" cy="5857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07154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Сравнительная диаграмма трудоустроившихся выпускников на предприятиях и организациях города за 5 лет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/>
          </p:cNvGraphicFramePr>
          <p:nvPr/>
        </p:nvGraphicFramePr>
        <p:xfrm>
          <a:off x="1000100" y="1142984"/>
          <a:ext cx="8143900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0715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ПЕРЕЧЕНЬ ДОГОВОРОВ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производственную и преддипломную практику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2018/19 учебный год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8001056" cy="5715040"/>
          </a:xfrm>
          <a:solidFill>
            <a:schemeClr val="bg1"/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Autofit/>
          </a:bodyPr>
          <a:lstStyle/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ОАО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Нижнекамскнефтехим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договор №4600033701 от 11.12.2017 (Срок до 31.08.2022 г).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ООО «Нижнекамский завод грузовых шин», договор №11/2018/263 от 27.08.2018 (Срок до 31.08.2019 г).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ПАО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Нижнекамскшина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договор №01/2018/479 от 14.09.2018 (Срок до 31.08.2019 г).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ОАО «ТАНЕКО», договор №44/13.01-01/14 от 24.02.2014 (Срок до 31.12.2018 г).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АО «ТАНЕКО», №202/13.01-09/18 от 27.08.2018 (Срок до 31.08.2023 г).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ОАО «ТАИФ-НК», договор №079-2123/17 от 19.12.2017 (Срок до 31.12.2018 г).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ОАО «ТАИФ-НК», договор №079-1584/18 от 28.12.2018 (Срок до 31.12.2019 г).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ООО «УК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Татнефть-Нефтехим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№08/2015/9 от 23.01.15 (Срок до 31.12.2019 г).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Муниципального казенное учреждение «Исполнительный комитет Нижнекамского муниципального района», №1 от 05.02.2015 (Срок до 31.12.2019 г).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Отдел управления Федеральной миграционной службы России по РТ в г. Нижнекамске, договор №7-1-4-113 от 16.05.2014 (Срок до 31.12.2019 г).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Межрайонная инспекция Федеральной налоговой службы №11 по РТ, договор №7-1-4-112 от 06.05.2014 (Срок до 31.12.2019 г).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Преттль-НК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договор №97/14-СП от 10.06.2014 (Срок до 31.12.2018 г).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Преттль-НК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договор №0317/18 от 12.11.2018 (Срок до 31.08.2019 г.)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КПНУ АО «ТАТЭМ», договор №117 от 09.11.2018 (Срок до 31.08.2022 г.)</a:t>
            </a:r>
          </a:p>
          <a:p>
            <a:pPr marL="0" indent="179388" algn="just">
              <a:spcBef>
                <a:spcPts val="0"/>
              </a:spcBef>
              <a:buFont typeface="+mj-lt"/>
              <a:buAutoNum type="arabicPeriod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института 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4"/>
          <p:cNvGraphicFramePr>
            <a:graphicFrameLocks/>
          </p:cNvGraphicFramePr>
          <p:nvPr/>
        </p:nvGraphicFramePr>
        <p:xfrm>
          <a:off x="1071538" y="881062"/>
          <a:ext cx="7858180" cy="5834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71414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по формам обучения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81439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	очная форма обучения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000760" y="928670"/>
          <a:ext cx="2438400" cy="200025"/>
        </p:xfrm>
        <a:graphic>
          <a:graphicData uri="http://schemas.openxmlformats.org/drawingml/2006/table">
            <a:tbl>
              <a:tblPr/>
              <a:tblGrid>
                <a:gridCol w="24384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latin typeface="Times New Roman"/>
                        </a:rPr>
                        <a:t>очно-заочная</a:t>
                      </a:r>
                      <a:r>
                        <a:rPr lang="ru-RU" sz="1200" b="1" i="0" u="none" strike="noStrike" dirty="0">
                          <a:latin typeface="Times New Roman"/>
                        </a:rPr>
                        <a:t>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786182" y="3714752"/>
          <a:ext cx="2438400" cy="200025"/>
        </p:xfrm>
        <a:graphic>
          <a:graphicData uri="http://schemas.openxmlformats.org/drawingml/2006/table">
            <a:tbl>
              <a:tblPr/>
              <a:tblGrid>
                <a:gridCol w="609600"/>
                <a:gridCol w="182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Times New Roman"/>
                        </a:rPr>
                        <a:t>заочная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Chart 1"/>
          <p:cNvGraphicFramePr>
            <a:graphicFrameLocks/>
          </p:cNvGraphicFramePr>
          <p:nvPr/>
        </p:nvGraphicFramePr>
        <p:xfrm>
          <a:off x="1071539" y="1214422"/>
          <a:ext cx="4000527" cy="2428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2"/>
          <p:cNvGraphicFramePr>
            <a:graphicFrameLocks/>
          </p:cNvGraphicFramePr>
          <p:nvPr/>
        </p:nvGraphicFramePr>
        <p:xfrm>
          <a:off x="5214942" y="1214422"/>
          <a:ext cx="3743318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3"/>
          <p:cNvGraphicFramePr>
            <a:graphicFrameLocks/>
          </p:cNvGraphicFramePr>
          <p:nvPr/>
        </p:nvGraphicFramePr>
        <p:xfrm>
          <a:off x="2928926" y="4000504"/>
          <a:ext cx="4743447" cy="2705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технологического факультета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1142976" y="1285860"/>
          <a:ext cx="7791474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механического факультета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hart 1"/>
          <p:cNvGraphicFramePr>
            <a:graphicFrameLocks noGrp="1"/>
          </p:cNvGraphicFramePr>
          <p:nvPr>
            <p:ph idx="1"/>
          </p:nvPr>
        </p:nvGraphicFramePr>
        <p:xfrm>
          <a:off x="1071538" y="1214422"/>
          <a:ext cx="8072462" cy="564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факультета управления и автоматизации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hart 1"/>
          <p:cNvGraphicFramePr>
            <a:graphicFrameLocks noGrp="1"/>
          </p:cNvGraphicFramePr>
          <p:nvPr>
            <p:ph idx="1"/>
          </p:nvPr>
        </p:nvGraphicFramePr>
        <p:xfrm>
          <a:off x="1071538" y="1285860"/>
          <a:ext cx="8072462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экономики и управления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1071538" y="1000108"/>
          <a:ext cx="7862912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непрерывного образования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1142976" y="1142984"/>
          <a:ext cx="800102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2117</TotalTime>
  <Words>312</Words>
  <Application>Microsoft Office PowerPoint</Application>
  <PresentationFormat>Экран (4:3)</PresentationFormat>
  <Paragraphs>168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Слайд 1</vt:lpstr>
      <vt:lpstr>  ПЕРЕЧЕНЬ ДОГОВОРОВ на производственную и преддипломную практику  на 2018/19 учебный год  </vt:lpstr>
      <vt:lpstr>Диаграмма трудоустройства выпускников института </vt:lpstr>
      <vt:lpstr>Диаграмма трудоустройства выпускников по формам обучения </vt:lpstr>
      <vt:lpstr>Диаграмма трудоустройства выпускников  технологического факультета </vt:lpstr>
      <vt:lpstr>Диаграмма трудоустройства выпускников  механического факультета </vt:lpstr>
      <vt:lpstr>Диаграмма трудоустройства выпускников                                                                                                     факультета управления и автоматизации </vt:lpstr>
      <vt:lpstr>Диаграмма трудоустройства выпускников                                                                                                      факультета экономики и управления </vt:lpstr>
      <vt:lpstr>Диаграмма трудоустройства выпускников                                                                                                      факультета непрерывного образования</vt:lpstr>
      <vt:lpstr>Рейтинг в соответствии  с показателями трудоустройства по специальности (профилю)</vt:lpstr>
      <vt:lpstr>Диаграмма трудоустроившихся выпускников на предприятиях и организациях города </vt:lpstr>
      <vt:lpstr>Сравнительная диаграмма трудоустроившихся выпускников на предприятиях и организациях города за 5 лет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НХТИ</dc:creator>
  <cp:lastModifiedBy>НХТИ</cp:lastModifiedBy>
  <cp:revision>273</cp:revision>
  <dcterms:created xsi:type="dcterms:W3CDTF">2012-04-18T08:11:23Z</dcterms:created>
  <dcterms:modified xsi:type="dcterms:W3CDTF">2019-10-02T10:16:39Z</dcterms:modified>
</cp:coreProperties>
</file>