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0" r:id="rId4"/>
    <p:sldId id="268" r:id="rId5"/>
    <p:sldId id="262" r:id="rId6"/>
    <p:sldId id="263" r:id="rId7"/>
    <p:sldId id="264" r:id="rId8"/>
    <p:sldId id="266" r:id="rId9"/>
    <p:sldId id="276" r:id="rId10"/>
    <p:sldId id="273" r:id="rId11"/>
    <p:sldId id="27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FF"/>
    <a:srgbClr val="FF5050"/>
    <a:srgbClr val="FF6600"/>
    <a:srgbClr val="FF0000"/>
    <a:srgbClr val="3399FF"/>
    <a:srgbClr val="800080"/>
    <a:srgbClr val="9999FF"/>
    <a:srgbClr val="CCFFFF"/>
    <a:srgbClr val="FF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67" d="100"/>
          <a:sy n="67" d="100"/>
        </p:scale>
        <p:origin x="-102" y="-9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%20&#1074;&#1099;&#1087;&#1091;&#1089;&#1085;&#1080;&#1082;&#1086;&#1074;%202019%20&#1075;&#1086;&#1076;&#1072;\&#1052;&#1054;&#1053;&#1048;&#1058;&#1054;&#1056;&#1048;&#1053;&#1043;%20&#1086;&#1073;&#1097;&#1080;&#1081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%20&#1074;&#1099;&#1087;&#1091;&#1089;&#1085;&#1080;&#1082;&#1086;&#1074;%202019%20&#1075;&#1086;&#1076;&#1072;\&#1052;&#1054;&#1053;&#1048;&#1058;&#1054;&#1056;&#1048;&#1053;&#1043;_&#1087;&#1088;&#1086;&#1084;,&#1086;&#1088;&#1075;&#1072;&#1085;,&#1087;&#1088;&#1077;&#1076;&#1087;&#1088;,&#1091;&#1087;&#1088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%20&#1074;&#1099;&#1087;&#1091;&#1089;&#1085;&#1080;&#1082;&#1086;&#1074;%202019%20&#1075;&#1086;&#1076;&#1072;\&#1052;&#1054;&#1053;&#1048;&#1058;&#1054;&#1056;&#1048;&#1053;&#1043;_&#1087;&#1088;&#1086;&#1084;,&#1086;&#1088;&#1075;&#1072;&#1085;,&#1087;&#1088;&#1077;&#1076;&#1087;&#1088;,&#1091;&#1087;&#1088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%20&#1074;&#1099;&#1087;&#1091;&#1089;&#1085;&#1080;&#1082;&#1086;&#1074;%202019%20&#1075;&#1086;&#1076;&#1072;\&#1052;&#1054;&#1053;&#1048;&#1058;&#1054;&#1056;&#1048;&#1053;&#1043;%20&#1086;&#1073;&#1097;&#1080;&#1081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%20&#1074;&#1099;&#1087;&#1091;&#1089;&#1085;&#1080;&#1082;&#1086;&#1074;%202019%20&#1075;&#1086;&#1076;&#1072;\&#1052;&#1054;&#1053;&#1048;&#1058;&#1054;&#1056;&#1048;&#1053;&#1043;%20&#1086;&#1073;&#1097;&#1080;&#1081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%20&#1074;&#1099;&#1087;&#1091;&#1089;&#1085;&#1080;&#1082;&#1086;&#1074;%202019%20&#1075;&#1086;&#1076;&#1072;\&#1052;&#1054;&#1053;&#1048;&#1058;&#1054;&#1056;&#1048;&#1053;&#1043;%20&#1086;&#1073;&#1097;&#1080;&#1081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%20&#1074;&#1099;&#1087;&#1091;&#1089;&#1085;&#1080;&#1082;&#1086;&#1074;%202019%20&#1075;&#1086;&#1076;&#1072;\&#1052;&#1054;&#1053;&#1048;&#1058;&#1054;&#1056;&#1048;&#1053;&#1043;%20&#1086;&#1073;&#1097;&#1080;&#1081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%20&#1074;&#1099;&#1087;&#1091;&#1089;&#1085;&#1080;&#1082;&#1086;&#1074;%202019%20&#1075;&#1086;&#1076;&#1072;\&#1052;&#1054;&#1053;&#1048;&#1058;&#1054;&#1056;&#1048;&#1053;&#1043;%20&#1086;&#1073;&#1097;&#1080;&#1081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%20&#1074;&#1099;&#1087;&#1091;&#1089;&#1085;&#1080;&#1082;&#1086;&#1074;%202019%20&#1075;&#1086;&#1076;&#1072;\&#1052;&#1054;&#1053;&#1048;&#1058;&#1054;&#1056;&#1048;&#1053;&#1043;%20&#1086;&#1073;&#1097;&#1080;&#1081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%20&#1074;&#1099;&#1087;&#1091;&#1089;&#1085;&#1080;&#1082;&#1086;&#1074;%202019%20&#1075;&#1086;&#1076;&#1072;\&#1052;&#1054;&#1053;&#1048;&#1058;&#1054;&#1056;&#1048;&#1053;&#1043;%20&#1086;&#1073;&#1097;&#1080;&#1081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%20&#1074;&#1099;&#1087;&#1091;&#1089;&#1085;&#1080;&#1082;&#1086;&#1074;%202019%20&#1075;&#1086;&#1076;&#1072;\&#1052;&#1054;&#1053;&#1048;&#1058;&#1054;&#1056;&#1048;&#1053;&#1043;%20&#1087;&#1086;%20&#1089;&#1087;&#1077;&#1094;&#1080;&#1072;&#1083;&#1100;&#1085;&#1086;&#1089;&#1090;&#1103;&#1084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8157951376150984E-2"/>
          <c:y val="4.1322355737461805E-2"/>
          <c:w val="0.89342162663293245"/>
          <c:h val="0.5723146269638459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450</a:t>
                    </a:r>
                  </a:p>
                </c:rich>
              </c:tx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415
</a:t>
                    </a:r>
                    <a:r>
                      <a:rPr lang="ru-RU" sz="1100"/>
                      <a:t>(92,22%)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88
</a:t>
                    </a:r>
                    <a:r>
                      <a:rPr lang="ru-RU" sz="1100"/>
                      <a:t>(19,56%)</a:t>
                    </a:r>
                  </a:p>
                </c:rich>
              </c:tx>
            </c:dLbl>
            <c:dLbl>
              <c:idx val="3"/>
              <c:layout>
                <c:manualLayout>
                  <c:x val="6.6638887899799163E-3"/>
                  <c:y val="-4.5145443601816229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276
</a:t>
                    </a:r>
                    <a:r>
                      <a:rPr lang="ru-RU" sz="1100"/>
                      <a:t>(61,33%)</a:t>
                    </a:r>
                  </a:p>
                </c:rich>
              </c:tx>
              <c:dLblPos val="outEnd"/>
            </c:dLbl>
            <c:dLbl>
              <c:idx val="4"/>
              <c:layout>
                <c:manualLayout>
                  <c:x val="1.1141431971097564E-3"/>
                  <c:y val="5.0067866907520173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51
</a:t>
                    </a:r>
                    <a:r>
                      <a:rPr lang="ru-RU" sz="1100"/>
                      <a:t>(11,33%)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35
</a:t>
                    </a:r>
                    <a:r>
                      <a:rPr lang="ru-RU" sz="1100"/>
                      <a:t>(7,78%)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вып_труд_диагр!$A$30:$I$30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Самозанятые</c:v>
                </c:pt>
              </c:strCache>
            </c:strRef>
          </c:cat>
          <c:val>
            <c:numRef>
              <c:f>вып_труд_диагр!$A$31:$I$31</c:f>
              <c:numCache>
                <c:formatCode>General</c:formatCode>
                <c:ptCount val="9"/>
                <c:pt idx="0">
                  <c:v>450</c:v>
                </c:pt>
                <c:pt idx="1">
                  <c:v>415</c:v>
                </c:pt>
                <c:pt idx="2">
                  <c:v>88</c:v>
                </c:pt>
                <c:pt idx="3">
                  <c:v>276</c:v>
                </c:pt>
                <c:pt idx="4">
                  <c:v>51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35</c:v>
                </c:pt>
              </c:numCache>
            </c:numRef>
          </c:val>
        </c:ser>
        <c:dLbls>
          <c:showVal val="1"/>
        </c:dLbls>
        <c:axId val="41713024"/>
        <c:axId val="41795584"/>
      </c:barChart>
      <c:catAx>
        <c:axId val="4171302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41795584"/>
        <c:crosses val="autoZero"/>
        <c:lblAlgn val="ctr"/>
        <c:lblOffset val="100"/>
        <c:tickLblSkip val="1"/>
        <c:tickMarkSkip val="1"/>
      </c:catAx>
      <c:valAx>
        <c:axId val="41795584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41713024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Y val="260"/>
      <c:perspective val="0"/>
    </c:view3D>
    <c:plotArea>
      <c:layout>
        <c:manualLayout>
          <c:layoutTarget val="inner"/>
          <c:xMode val="edge"/>
          <c:yMode val="edge"/>
          <c:x val="0.20076807943065333"/>
          <c:y val="0.22493735826870853"/>
          <c:w val="0.60463163345022342"/>
          <c:h val="0.39880508272907977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008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00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0.10919801691455239"/>
                  <c:y val="-0.14814831244685969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НКНХ </a:t>
                    </a:r>
                  </a:p>
                  <a:p>
                    <a:pPr>
                      <a:defRPr/>
                    </a:pPr>
                    <a:r>
                      <a:rPr lang="ru-RU"/>
                      <a:t>194 </a:t>
                    </a:r>
                  </a:p>
                  <a:p>
                    <a:pPr>
                      <a:defRPr/>
                    </a:pPr>
                    <a:r>
                      <a:rPr lang="ru-RU"/>
                      <a:t>(46,75%)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1"/>
              <c:layout>
                <c:manualLayout>
                  <c:x val="7.2404917975917416E-2"/>
                  <c:y val="-0.1222465501671446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Татнефть-Нефтехим </a:t>
                    </a:r>
                  </a:p>
                  <a:p>
                    <a:pPr>
                      <a:defRPr/>
                    </a:pPr>
                    <a:r>
                      <a:rPr lang="ru-RU"/>
                      <a:t>19</a:t>
                    </a:r>
                  </a:p>
                  <a:p>
                    <a:pPr>
                      <a:defRPr/>
                    </a:pPr>
                    <a:r>
                      <a:rPr lang="ru-RU"/>
                      <a:t>(4,58%)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2"/>
              <c:layout>
                <c:manualLayout>
                  <c:x val="0.13548044483822314"/>
                  <c:y val="8.1197737606742704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ТАИФ-НК </a:t>
                    </a:r>
                  </a:p>
                  <a:p>
                    <a:pPr>
                      <a:defRPr/>
                    </a:pPr>
                    <a:r>
                      <a:rPr lang="ru-RU"/>
                      <a:t>31</a:t>
                    </a:r>
                  </a:p>
                  <a:p>
                    <a:pPr>
                      <a:defRPr/>
                    </a:pPr>
                    <a:r>
                      <a:rPr lang="ru-RU"/>
                      <a:t>(7,47%)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3"/>
              <c:layout>
                <c:manualLayout>
                  <c:x val="4.8370853284916443E-2"/>
                  <c:y val="8.6427647248319306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ТАНЕКО </a:t>
                    </a:r>
                  </a:p>
                  <a:p>
                    <a:pPr>
                      <a:defRPr/>
                    </a:pPr>
                    <a:r>
                      <a:rPr lang="ru-RU"/>
                      <a:t>50</a:t>
                    </a:r>
                  </a:p>
                  <a:p>
                    <a:pPr>
                      <a:defRPr/>
                    </a:pPr>
                    <a:r>
                      <a:rPr lang="ru-RU"/>
                      <a:t> (12,05%)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4"/>
              <c:layout>
                <c:manualLayout>
                  <c:x val="0.11085460195611752"/>
                  <c:y val="0.2229350908601215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Сфера обслуживания </a:t>
                    </a:r>
                  </a:p>
                  <a:p>
                    <a:pPr>
                      <a:defRPr/>
                    </a:pPr>
                    <a:r>
                      <a:rPr lang="ru-RU"/>
                      <a:t>7</a:t>
                    </a:r>
                  </a:p>
                  <a:p>
                    <a:pPr>
                      <a:defRPr/>
                    </a:pPr>
                    <a:r>
                      <a:rPr lang="ru-RU"/>
                      <a:t>(1,69%)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5"/>
              <c:layout>
                <c:manualLayout>
                  <c:x val="-9.0500192852237607E-2"/>
                  <c:y val="0.2269602919353391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Сфера образования и медицинских услуг </a:t>
                    </a:r>
                  </a:p>
                  <a:p>
                    <a:pPr>
                      <a:defRPr/>
                    </a:pPr>
                    <a:r>
                      <a:rPr lang="ru-RU"/>
                      <a:t>11</a:t>
                    </a:r>
                  </a:p>
                  <a:p>
                    <a:pPr>
                      <a:defRPr/>
                    </a:pPr>
                    <a:r>
                      <a:rPr lang="ru-RU"/>
                      <a:t>(2,65%)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6"/>
              <c:layout>
                <c:manualLayout>
                  <c:x val="-0.27435344533190748"/>
                  <c:y val="3.1191382737478651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Городское и муниципальное управление </a:t>
                    </a:r>
                  </a:p>
                  <a:p>
                    <a:pPr>
                      <a:defRPr/>
                    </a:pPr>
                    <a:r>
                      <a:rPr lang="ru-RU"/>
                      <a:t>1</a:t>
                    </a:r>
                  </a:p>
                  <a:p>
                    <a:pPr>
                      <a:defRPr/>
                    </a:pPr>
                    <a:r>
                      <a:rPr lang="ru-RU"/>
                      <a:t> (0,24%)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7"/>
              <c:layout>
                <c:manualLayout>
                  <c:x val="-0.12972619607491115"/>
                  <c:y val="-6.8055341694896271E-2"/>
                </c:manualLayout>
              </c:layout>
              <c:tx>
                <c:rich>
                  <a:bodyPr/>
                  <a:lstStyle/>
                  <a:p>
                    <a:r>
                      <a:rPr lang="ru-RU" sz="1100"/>
                      <a:t>Другие предприятия и организации </a:t>
                    </a:r>
                  </a:p>
                  <a:p>
                    <a:r>
                      <a:rPr lang="ru-RU" sz="1100"/>
                      <a:t>102</a:t>
                    </a:r>
                  </a:p>
                  <a:p>
                    <a:r>
                      <a:rPr lang="ru-RU" sz="1100"/>
                      <a:t>(24,58%)</a:t>
                    </a:r>
                  </a:p>
                </c:rich>
              </c:tx>
              <c:dLblPos val="bestFit"/>
            </c:dLbl>
            <c:numFmt formatCode="0%" sourceLinked="0"/>
            <c:spPr>
              <a:noFill/>
              <a:ln w="25400">
                <a:noFill/>
              </a:ln>
            </c:spPr>
            <c:showVal val="1"/>
            <c:showCatName val="1"/>
            <c:showPercent val="1"/>
            <c:separator> </c:separator>
            <c:showLeaderLines val="1"/>
          </c:dLbls>
          <c:cat>
            <c:strRef>
              <c:f>Диаграмма!$A$37:$H$37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Диаграмма!$A$38:$H$38</c:f>
              <c:numCache>
                <c:formatCode>General</c:formatCode>
                <c:ptCount val="8"/>
                <c:pt idx="0" formatCode="#,##0">
                  <c:v>194</c:v>
                </c:pt>
                <c:pt idx="1">
                  <c:v>19</c:v>
                </c:pt>
                <c:pt idx="2">
                  <c:v>31</c:v>
                </c:pt>
                <c:pt idx="3">
                  <c:v>50</c:v>
                </c:pt>
                <c:pt idx="4">
                  <c:v>7</c:v>
                </c:pt>
                <c:pt idx="5">
                  <c:v>11</c:v>
                </c:pt>
                <c:pt idx="6">
                  <c:v>1</c:v>
                </c:pt>
                <c:pt idx="7" formatCode="#,##0">
                  <c:v>102</c:v>
                </c:pt>
              </c:numCache>
            </c:numRef>
          </c:val>
        </c:ser>
        <c:dLbls>
          <c:showVal val="1"/>
          <c:showCatName val="1"/>
          <c:separator> </c:separator>
        </c:dLbls>
      </c:pie3DChart>
      <c:spPr>
        <a:noFill/>
        <a:ln w="25400">
          <a:noFill/>
        </a:ln>
      </c:spPr>
    </c:plotArea>
    <c:plotVisOnly val="1"/>
    <c:dispBlanksAs val="zero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hPercent val="62"/>
      <c:depthPercent val="100"/>
      <c:rAngAx val="1"/>
    </c:view3D>
    <c:floor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9803439473244698E-2"/>
          <c:y val="1.968505829103322E-2"/>
          <c:w val="0.92791671439624257"/>
          <c:h val="0.66535497023692258"/>
        </c:manualLayout>
      </c:layout>
      <c:bar3DChart>
        <c:barDir val="col"/>
        <c:grouping val="clustered"/>
        <c:ser>
          <c:idx val="2"/>
          <c:order val="0"/>
          <c:tx>
            <c:strRef>
              <c:f>сравнительная!$A$37</c:f>
              <c:strCache>
                <c:ptCount val="1"/>
                <c:pt idx="0">
                  <c:v>2014/15</c:v>
                </c:pt>
              </c:strCache>
            </c:strRef>
          </c:tx>
          <c:spPr>
            <a:gradFill rotWithShape="0">
              <a:gsLst>
                <a:gs pos="0">
                  <a:srgbClr val="FFFF00"/>
                </a:gs>
                <a:gs pos="100000">
                  <a:srgbClr val="FFFF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1.740979758455331E-3"/>
                  <c:y val="5.1425441136370396E-3"/>
                </c:manualLayout>
              </c:layout>
              <c:showVal val="1"/>
            </c:dLbl>
            <c:dLbl>
              <c:idx val="2"/>
              <c:layout>
                <c:manualLayout>
                  <c:x val="-5.2222541200104416E-3"/>
                  <c:y val="7.7242804725556934E-3"/>
                </c:manualLayout>
              </c:layout>
              <c:showVal val="1"/>
            </c:dLbl>
            <c:dLbl>
              <c:idx val="3"/>
              <c:layout>
                <c:manualLayout>
                  <c:x val="-3.4819595169106629E-3"/>
                  <c:y val="7.733424037497558E-3"/>
                </c:manualLayout>
              </c:layout>
              <c:showVal val="1"/>
            </c:dLbl>
            <c:dLbl>
              <c:idx val="7"/>
              <c:layout>
                <c:manualLayout>
                  <c:x val="-1.0441767618598684E-2"/>
                  <c:y val="0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сравнительная!$A$39:$H$39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Диаграмма!$A$42:$H$42</c:f>
              <c:numCache>
                <c:formatCode>General</c:formatCode>
                <c:ptCount val="8"/>
                <c:pt idx="0">
                  <c:v>308</c:v>
                </c:pt>
                <c:pt idx="1">
                  <c:v>68</c:v>
                </c:pt>
                <c:pt idx="2">
                  <c:v>41</c:v>
                </c:pt>
                <c:pt idx="3">
                  <c:v>54</c:v>
                </c:pt>
                <c:pt idx="4">
                  <c:v>126</c:v>
                </c:pt>
                <c:pt idx="5">
                  <c:v>44</c:v>
                </c:pt>
                <c:pt idx="6">
                  <c:v>4</c:v>
                </c:pt>
                <c:pt idx="7">
                  <c:v>215</c:v>
                </c:pt>
              </c:numCache>
            </c:numRef>
          </c:val>
        </c:ser>
        <c:ser>
          <c:idx val="3"/>
          <c:order val="1"/>
          <c:tx>
            <c:strRef>
              <c:f>сравнительная!$B$37</c:f>
              <c:strCache>
                <c:ptCount val="1"/>
                <c:pt idx="0">
                  <c:v>2015/16</c:v>
                </c:pt>
              </c:strCache>
            </c:strRef>
          </c:tx>
          <c:spPr>
            <a:gradFill rotWithShape="0">
              <a:gsLst>
                <a:gs pos="0">
                  <a:srgbClr val="CCFFFF"/>
                </a:gs>
                <a:gs pos="100000">
                  <a:srgbClr val="CC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5.2222541200104416E-3"/>
                  <c:y val="5.1518908689109442E-3"/>
                </c:manualLayout>
              </c:layout>
              <c:showVal val="1"/>
            </c:dLbl>
            <c:dLbl>
              <c:idx val="1"/>
              <c:layout>
                <c:manualLayout>
                  <c:x val="1.7409938525095809E-3"/>
                  <c:y val="4.1269843848884109E-2"/>
                </c:manualLayout>
              </c:layout>
              <c:showVal val="1"/>
            </c:dLbl>
            <c:dLbl>
              <c:idx val="2"/>
              <c:layout>
                <c:manualLayout>
                  <c:x val="1.740979758455331E-3"/>
                  <c:y val="-2.5977883951499281E-3"/>
                </c:manualLayout>
              </c:layout>
              <c:showVal val="1"/>
            </c:dLbl>
            <c:dLbl>
              <c:idx val="3"/>
              <c:layout>
                <c:manualLayout>
                  <c:x val="-1.740979758455331E-3"/>
                  <c:y val="7.7346431794898104E-3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7.7196070949187437E-3"/>
                </c:manualLayout>
              </c:layout>
              <c:showVal val="1"/>
            </c:dLbl>
            <c:dLbl>
              <c:idx val="5"/>
              <c:layout>
                <c:manualLayout>
                  <c:x val="3.4805892061995618E-3"/>
                  <c:y val="7.7254996145479423E-3"/>
                </c:manualLayout>
              </c:layout>
              <c:showVal val="1"/>
            </c:dLbl>
            <c:dLbl>
              <c:idx val="7"/>
              <c:layout>
                <c:manualLayout>
                  <c:x val="1.7361111111111119E-3"/>
                  <c:y val="-5.1380860629415539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сравнительная!$A$39:$H$39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Диаграмма!$A$43:$H$43</c:f>
              <c:numCache>
                <c:formatCode>General</c:formatCode>
                <c:ptCount val="8"/>
                <c:pt idx="0">
                  <c:v>272</c:v>
                </c:pt>
                <c:pt idx="1">
                  <c:v>46</c:v>
                </c:pt>
                <c:pt idx="2">
                  <c:v>60</c:v>
                </c:pt>
                <c:pt idx="3">
                  <c:v>60</c:v>
                </c:pt>
                <c:pt idx="4">
                  <c:v>62</c:v>
                </c:pt>
                <c:pt idx="5">
                  <c:v>34</c:v>
                </c:pt>
                <c:pt idx="6">
                  <c:v>2</c:v>
                </c:pt>
                <c:pt idx="7">
                  <c:v>112</c:v>
                </c:pt>
              </c:numCache>
            </c:numRef>
          </c:val>
        </c:ser>
        <c:ser>
          <c:idx val="4"/>
          <c:order val="2"/>
          <c:tx>
            <c:strRef>
              <c:f>сравнительная!$C$37</c:f>
              <c:strCache>
                <c:ptCount val="1"/>
                <c:pt idx="0">
                  <c:v>2016/17</c:v>
                </c:pt>
              </c:strCache>
            </c:strRef>
          </c:tx>
          <c:spPr>
            <a:gradFill rotWithShape="0">
              <a:gsLst>
                <a:gs pos="0">
                  <a:srgbClr val="339966"/>
                </a:gs>
                <a:gs pos="100000">
                  <a:srgbClr val="33996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7402946030997801E-3"/>
                  <c:y val="5.1610344338528088E-3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5.1610344338528114E-3"/>
                </c:manualLayout>
              </c:layout>
              <c:showVal val="1"/>
            </c:dLbl>
            <c:dLbl>
              <c:idx val="3"/>
              <c:layout>
                <c:manualLayout>
                  <c:x val="3.4805892061995618E-3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1.0416666666666666E-2"/>
                  <c:y val="-1.0276172125883108E-2"/>
                </c:manualLayout>
              </c:layout>
              <c:showVal val="1"/>
            </c:dLbl>
            <c:dLbl>
              <c:idx val="7"/>
              <c:layout>
                <c:manualLayout>
                  <c:x val="3.5057141294838152E-3"/>
                  <c:y val="5.1263534254749983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сравнительная!$A$39:$H$39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Диаграмма!$A$44:$H$44</c:f>
              <c:numCache>
                <c:formatCode>General</c:formatCode>
                <c:ptCount val="8"/>
                <c:pt idx="0">
                  <c:v>153</c:v>
                </c:pt>
                <c:pt idx="1">
                  <c:v>19</c:v>
                </c:pt>
                <c:pt idx="2">
                  <c:v>41</c:v>
                </c:pt>
                <c:pt idx="3">
                  <c:v>27</c:v>
                </c:pt>
                <c:pt idx="4">
                  <c:v>23</c:v>
                </c:pt>
                <c:pt idx="5">
                  <c:v>13</c:v>
                </c:pt>
                <c:pt idx="6">
                  <c:v>0</c:v>
                </c:pt>
                <c:pt idx="7">
                  <c:v>107</c:v>
                </c:pt>
              </c:numCache>
            </c:numRef>
          </c:val>
        </c:ser>
        <c:ser>
          <c:idx val="0"/>
          <c:order val="3"/>
          <c:tx>
            <c:strRef>
              <c:f>сравнительная!$D$37</c:f>
              <c:strCache>
                <c:ptCount val="1"/>
                <c:pt idx="0">
                  <c:v>2017/18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2177814258494074E-2"/>
                  <c:y val="5.1587993402003682E-3"/>
                </c:manualLayout>
              </c:layout>
              <c:showVal val="1"/>
            </c:dLbl>
            <c:dLbl>
              <c:idx val="1"/>
              <c:layout>
                <c:manualLayout>
                  <c:x val="6.9604932570435712E-3"/>
                  <c:y val="5.1437632556292903E-3"/>
                </c:manualLayout>
              </c:layout>
              <c:showVal val="1"/>
            </c:dLbl>
            <c:dLbl>
              <c:idx val="2"/>
              <c:layout>
                <c:manualLayout>
                  <c:x val="5.2229392753659907E-3"/>
                  <c:y val="7.7242804725556934E-3"/>
                </c:manualLayout>
              </c:layout>
              <c:showVal val="1"/>
            </c:dLbl>
            <c:dLbl>
              <c:idx val="3"/>
              <c:layout>
                <c:manualLayout>
                  <c:x val="5.2334864391951671E-3"/>
                  <c:y val="2.5805733820844666E-3"/>
                </c:manualLayout>
              </c:layout>
              <c:showVal val="1"/>
            </c:dLbl>
            <c:dLbl>
              <c:idx val="4"/>
              <c:layout>
                <c:manualLayout>
                  <c:x val="6.9611784123991237E-3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6.9611784123991237E-3"/>
                  <c:y val="5.1459983492817421E-3"/>
                </c:manualLayout>
              </c:layout>
              <c:showVal val="1"/>
            </c:dLbl>
            <c:dLbl>
              <c:idx val="7"/>
              <c:layout>
                <c:manualLayout>
                  <c:x val="8.7057086614173232E-3"/>
                  <c:y val="2.5690430314707778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сравнительная!$A$39:$H$39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Диаграмма!$A$45:$H$45</c:f>
              <c:numCache>
                <c:formatCode>General</c:formatCode>
                <c:ptCount val="8"/>
                <c:pt idx="0">
                  <c:v>158</c:v>
                </c:pt>
                <c:pt idx="1">
                  <c:v>23</c:v>
                </c:pt>
                <c:pt idx="2">
                  <c:v>28</c:v>
                </c:pt>
                <c:pt idx="3">
                  <c:v>39</c:v>
                </c:pt>
                <c:pt idx="4">
                  <c:v>24</c:v>
                </c:pt>
                <c:pt idx="5">
                  <c:v>25</c:v>
                </c:pt>
                <c:pt idx="6">
                  <c:v>2</c:v>
                </c:pt>
                <c:pt idx="7">
                  <c:v>139</c:v>
                </c:pt>
              </c:numCache>
            </c:numRef>
          </c:val>
        </c:ser>
        <c:ser>
          <c:idx val="1"/>
          <c:order val="4"/>
          <c:tx>
            <c:strRef>
              <c:f>сравнительная!$E$37</c:f>
              <c:strCache>
                <c:ptCount val="1"/>
                <c:pt idx="0">
                  <c:v>2018/19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2593230533683298E-2"/>
                  <c:y val="5.1562918797000553E-3"/>
                </c:manualLayout>
              </c:layout>
              <c:showVal val="1"/>
            </c:dLbl>
            <c:dLbl>
              <c:idx val="1"/>
              <c:layout>
                <c:manualLayout>
                  <c:x val="6.9611784123991237E-3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8.7057209787033216E-3"/>
                  <c:y val="2.5782821232739487E-3"/>
                </c:manualLayout>
              </c:layout>
              <c:showVal val="1"/>
            </c:dLbl>
            <c:dLbl>
              <c:idx val="3"/>
              <c:layout>
                <c:manualLayout>
                  <c:x val="6.9639190338213891E-3"/>
                  <c:y val="2.5736087456369977E-3"/>
                </c:manualLayout>
              </c:layout>
              <c:showVal val="1"/>
            </c:dLbl>
            <c:dLbl>
              <c:idx val="4"/>
              <c:layout>
                <c:manualLayout>
                  <c:x val="6.9611784123991237E-3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6.9611784123991237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1.9143240634097586E-2"/>
                  <c:y val="2.5805172169264074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сравнительная!$A$39:$H$39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Диаграмма!$A$46:$H$46</c:f>
              <c:numCache>
                <c:formatCode>General</c:formatCode>
                <c:ptCount val="8"/>
                <c:pt idx="0" formatCode="#,##0">
                  <c:v>194</c:v>
                </c:pt>
                <c:pt idx="1">
                  <c:v>19</c:v>
                </c:pt>
                <c:pt idx="2">
                  <c:v>31</c:v>
                </c:pt>
                <c:pt idx="3">
                  <c:v>50</c:v>
                </c:pt>
                <c:pt idx="4">
                  <c:v>7</c:v>
                </c:pt>
                <c:pt idx="5">
                  <c:v>11</c:v>
                </c:pt>
                <c:pt idx="6">
                  <c:v>1</c:v>
                </c:pt>
                <c:pt idx="7" formatCode="#,##0">
                  <c:v>102</c:v>
                </c:pt>
              </c:numCache>
            </c:numRef>
          </c:val>
        </c:ser>
        <c:dLbls>
          <c:showVal val="1"/>
        </c:dLbls>
        <c:shape val="box"/>
        <c:axId val="63131008"/>
        <c:axId val="63133952"/>
        <c:axId val="0"/>
      </c:bar3DChart>
      <c:catAx>
        <c:axId val="63131008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1620000" vert="horz"/>
          <a:lstStyle/>
          <a:p>
            <a:pPr>
              <a:defRPr/>
            </a:pPr>
            <a:endParaRPr lang="ru-RU"/>
          </a:p>
        </c:txPr>
        <c:crossAx val="63133952"/>
        <c:crosses val="autoZero"/>
        <c:auto val="1"/>
        <c:lblAlgn val="ctr"/>
        <c:lblOffset val="100"/>
        <c:tickLblSkip val="1"/>
        <c:tickMarkSkip val="1"/>
      </c:catAx>
      <c:valAx>
        <c:axId val="63133952"/>
        <c:scaling>
          <c:orientation val="minMax"/>
          <c:max val="32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3131008"/>
        <c:crosses val="autoZero"/>
        <c:crossBetween val="between"/>
        <c:majorUnit val="25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4.0258639545056891E-3"/>
          <c:y val="0.93626204238920996"/>
          <c:w val="0.58584563648293964"/>
          <c:h val="4.9212547853483647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5954054380516245E-2"/>
          <c:y val="5.0505216570708944E-2"/>
          <c:w val="0.90146935082004775"/>
          <c:h val="0.47811605020271136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5.3690889651181904E-3"/>
                  <c:y val="1.1397770696692204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8.7482460918800256E-3"/>
                  <c:y val="6.5219120337230597E-4"/>
                </c:manualLayout>
              </c:layout>
              <c:tx>
                <c:rich>
                  <a:bodyPr/>
                  <a:lstStyle/>
                  <a:p>
                    <a:r>
                      <a:rPr lang="ru-RU" sz="900" baseline="0"/>
                      <a:t>101
(75,9%)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28
(21,1%)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60
(45,1%)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13
(9,8%)</a:t>
                    </a:r>
                  </a:p>
                </c:rich>
              </c:tx>
            </c:dLbl>
            <c:dLbl>
              <c:idx val="5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900" baseline="0"/>
                      <a:t>0
(0%)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0
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32
(24,1%)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'формы обуч.'!$A$37:$I$37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Самозанятые</c:v>
                </c:pt>
              </c:strCache>
            </c:strRef>
          </c:cat>
          <c:val>
            <c:numRef>
              <c:f>'формы обуч.'!$A$38:$I$38</c:f>
              <c:numCache>
                <c:formatCode>General</c:formatCode>
                <c:ptCount val="9"/>
                <c:pt idx="0">
                  <c:v>133</c:v>
                </c:pt>
                <c:pt idx="1">
                  <c:v>101</c:v>
                </c:pt>
                <c:pt idx="2">
                  <c:v>28</c:v>
                </c:pt>
                <c:pt idx="3">
                  <c:v>60</c:v>
                </c:pt>
                <c:pt idx="4">
                  <c:v>13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32</c:v>
                </c:pt>
              </c:numCache>
            </c:numRef>
          </c:val>
        </c:ser>
        <c:dLbls>
          <c:showVal val="1"/>
        </c:dLbls>
        <c:axId val="70419968"/>
        <c:axId val="70421504"/>
      </c:barChart>
      <c:catAx>
        <c:axId val="7041996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70421504"/>
        <c:crosses val="autoZero"/>
        <c:auto val="1"/>
        <c:lblAlgn val="ctr"/>
        <c:lblOffset val="100"/>
        <c:tickLblSkip val="1"/>
        <c:tickMarkSkip val="1"/>
      </c:catAx>
      <c:valAx>
        <c:axId val="70421504"/>
        <c:scaling>
          <c:orientation val="minMax"/>
          <c:max val="15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70419968"/>
        <c:crosses val="autoZero"/>
        <c:crossBetween val="between"/>
        <c:majorUnit val="25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2369659045673014E-2"/>
          <c:y val="5.3511705685618728E-2"/>
          <c:w val="0.89558408552978619"/>
          <c:h val="0.48160535117056857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7982691922545826E-3"/>
                  <c:y val="-2.6085200888350574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3612519305539768E-3"/>
                  <c:y val="3.8350055741360129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70
(100%)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11
(15,7%)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48
(68,6%)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11
(15,7%)</a:t>
                    </a:r>
                  </a:p>
                </c:rich>
              </c:tx>
            </c:dLbl>
            <c:dLbl>
              <c:idx val="5"/>
              <c:layout>
                <c:manualLayout>
                  <c:x val="8.2486375949994226E-3"/>
                  <c:y val="1.9620958751393543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'формы обуч.'!$A$41:$I$41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Самозанятые</c:v>
                </c:pt>
              </c:strCache>
            </c:strRef>
          </c:cat>
          <c:val>
            <c:numRef>
              <c:f>'формы обуч.'!$A$42:$I$42</c:f>
              <c:numCache>
                <c:formatCode>General</c:formatCode>
                <c:ptCount val="9"/>
                <c:pt idx="0">
                  <c:v>70</c:v>
                </c:pt>
                <c:pt idx="1">
                  <c:v>70</c:v>
                </c:pt>
                <c:pt idx="2">
                  <c:v>11</c:v>
                </c:pt>
                <c:pt idx="3">
                  <c:v>48</c:v>
                </c:pt>
                <c:pt idx="4">
                  <c:v>11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dLbls>
          <c:showVal val="1"/>
        </c:dLbls>
        <c:axId val="84626048"/>
        <c:axId val="84664704"/>
      </c:barChart>
      <c:catAx>
        <c:axId val="8462604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84664704"/>
        <c:crosses val="autoZero"/>
        <c:auto val="1"/>
        <c:lblAlgn val="ctr"/>
        <c:lblOffset val="100"/>
        <c:tickLblSkip val="1"/>
        <c:tickMarkSkip val="1"/>
      </c:catAx>
      <c:valAx>
        <c:axId val="84664704"/>
        <c:scaling>
          <c:orientation val="minMax"/>
          <c:max val="8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84626048"/>
        <c:crosses val="autoZero"/>
        <c:crossBetween val="between"/>
        <c:majorUnit val="2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4249234935244485E-2"/>
          <c:y val="5.0473186119873822E-2"/>
          <c:w val="0.9047635230002341"/>
          <c:h val="0.47949526813880139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0053991869800807E-4"/>
                  <c:y val="9.6166641590183476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9359734729291439E-3"/>
                  <c:y val="2.4327532306869285E-3"/>
                </c:manualLayout>
              </c:layout>
              <c:tx>
                <c:rich>
                  <a:bodyPr/>
                  <a:lstStyle/>
                  <a:p>
                    <a:r>
                      <a:rPr lang="ru-RU" sz="900" baseline="0"/>
                      <a:t>244
(98,8%)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49
(19,8%)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168
(68%)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27
(10,9%)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0
 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1
(0,4%)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3
(1,2%)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'формы обуч.'!$A$45:$I$45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Самозанятые</c:v>
                </c:pt>
              </c:strCache>
            </c:strRef>
          </c:cat>
          <c:val>
            <c:numRef>
              <c:f>'формы обуч.'!$A$46:$I$46</c:f>
              <c:numCache>
                <c:formatCode>General</c:formatCode>
                <c:ptCount val="9"/>
                <c:pt idx="0">
                  <c:v>247</c:v>
                </c:pt>
                <c:pt idx="1">
                  <c:v>244</c:v>
                </c:pt>
                <c:pt idx="2">
                  <c:v>49</c:v>
                </c:pt>
                <c:pt idx="3">
                  <c:v>168</c:v>
                </c:pt>
                <c:pt idx="4">
                  <c:v>27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</c:v>
                </c:pt>
              </c:numCache>
            </c:numRef>
          </c:val>
        </c:ser>
        <c:dLbls>
          <c:showVal val="1"/>
        </c:dLbls>
        <c:axId val="86092032"/>
        <c:axId val="86111744"/>
      </c:barChart>
      <c:catAx>
        <c:axId val="8609203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86111744"/>
        <c:crosses val="autoZero"/>
        <c:auto val="1"/>
        <c:lblAlgn val="ctr"/>
        <c:lblOffset val="100"/>
        <c:tickMarkSkip val="1"/>
      </c:catAx>
      <c:valAx>
        <c:axId val="86111744"/>
        <c:scaling>
          <c:orientation val="minMax"/>
          <c:max val="305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86092032"/>
        <c:crosses val="autoZero"/>
        <c:crossBetween val="between"/>
        <c:majorUnit val="5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6.4924315005260801E-4"/>
                  <c:y val="1.7322203750924812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161</a:t>
                    </a:r>
                  </a:p>
                </c:rich>
              </c:tx>
              <c:dLblPos val="outEnd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152
</a:t>
                    </a:r>
                    <a:r>
                      <a:rPr lang="ru-RU" sz="1100"/>
                      <a:t>(94,4%)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20
</a:t>
                    </a:r>
                    <a:r>
                      <a:rPr lang="ru-RU" sz="1100"/>
                      <a:t>(12,4%)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115
</a:t>
                    </a:r>
                    <a:r>
                      <a:rPr lang="ru-RU" sz="1100"/>
                      <a:t>(71,4%)</a:t>
                    </a:r>
                  </a:p>
                </c:rich>
              </c:tx>
            </c:dLbl>
            <c:dLbl>
              <c:idx val="4"/>
              <c:layout>
                <c:manualLayout>
                  <c:x val="2.8435208040176892E-3"/>
                  <c:y val="-1.8150104765239365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17
</a:t>
                    </a:r>
                    <a:r>
                      <a:rPr lang="ru-RU" sz="1100"/>
                      <a:t>(10,6%)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9
</a:t>
                    </a:r>
                    <a:r>
                      <a:rPr lang="ru-RU" sz="1100"/>
                      <a:t>(5,6%)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'тех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Самозанятые</c:v>
                </c:pt>
              </c:strCache>
            </c:strRef>
          </c:cat>
          <c:val>
            <c:numRef>
              <c:f>'тех фак.'!$A$31:$I$31</c:f>
              <c:numCache>
                <c:formatCode>General</c:formatCode>
                <c:ptCount val="9"/>
                <c:pt idx="0">
                  <c:v>161</c:v>
                </c:pt>
                <c:pt idx="1">
                  <c:v>152</c:v>
                </c:pt>
                <c:pt idx="2">
                  <c:v>20</c:v>
                </c:pt>
                <c:pt idx="3">
                  <c:v>115</c:v>
                </c:pt>
                <c:pt idx="4">
                  <c:v>17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9</c:v>
                </c:pt>
              </c:numCache>
            </c:numRef>
          </c:val>
        </c:ser>
        <c:dLbls>
          <c:showVal val="1"/>
        </c:dLbls>
        <c:axId val="44321792"/>
        <c:axId val="44360832"/>
      </c:barChart>
      <c:catAx>
        <c:axId val="4432179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44360832"/>
        <c:crosses val="autoZero"/>
        <c:auto val="1"/>
        <c:lblAlgn val="ctr"/>
        <c:lblOffset val="100"/>
        <c:tickLblSkip val="1"/>
        <c:tickMarkSkip val="1"/>
      </c:catAx>
      <c:valAx>
        <c:axId val="44360832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44321792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9055253277146854E-3"/>
                  <c:y val="-2.6831603866979397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3560305606872262E-3"/>
                  <c:y val="1.1663676610894888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48
</a:t>
                    </a:r>
                    <a:r>
                      <a:rPr lang="ru-RU" sz="1100"/>
                      <a:t>(96%)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12
</a:t>
                    </a:r>
                    <a:r>
                      <a:rPr lang="ru-RU" sz="1100"/>
                      <a:t>(24%)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29
</a:t>
                    </a:r>
                    <a:r>
                      <a:rPr lang="ru-RU" sz="1100"/>
                      <a:t>(58%)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7
</a:t>
                    </a:r>
                    <a:r>
                      <a:rPr lang="ru-RU" sz="1100"/>
                      <a:t>(14%)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2
</a:t>
                    </a:r>
                    <a:r>
                      <a:rPr lang="ru-RU" sz="1100"/>
                      <a:t>(4%)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'мех фак. '!$A$41:$I$41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Самозанятые</c:v>
                </c:pt>
              </c:strCache>
            </c:strRef>
          </c:cat>
          <c:val>
            <c:numRef>
              <c:f>'мех фак. '!$A$42:$I$42</c:f>
              <c:numCache>
                <c:formatCode>General</c:formatCode>
                <c:ptCount val="9"/>
                <c:pt idx="0">
                  <c:v>50</c:v>
                </c:pt>
                <c:pt idx="1">
                  <c:v>48</c:v>
                </c:pt>
                <c:pt idx="2" formatCode="@">
                  <c:v>12</c:v>
                </c:pt>
                <c:pt idx="3" formatCode="@">
                  <c:v>29</c:v>
                </c:pt>
                <c:pt idx="4">
                  <c:v>7</c:v>
                </c:pt>
                <c:pt idx="5" formatCode="@">
                  <c:v>0</c:v>
                </c:pt>
                <c:pt idx="6" formatCode="@">
                  <c:v>0</c:v>
                </c:pt>
                <c:pt idx="7" formatCode="@">
                  <c:v>0</c:v>
                </c:pt>
                <c:pt idx="8" formatCode="@">
                  <c:v>2</c:v>
                </c:pt>
              </c:numCache>
            </c:numRef>
          </c:val>
        </c:ser>
        <c:dLbls>
          <c:showVal val="1"/>
        </c:dLbls>
        <c:axId val="44464000"/>
        <c:axId val="58016128"/>
      </c:barChart>
      <c:catAx>
        <c:axId val="4446400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58016128"/>
        <c:crosses val="autoZero"/>
        <c:auto val="1"/>
        <c:lblAlgn val="ctr"/>
        <c:lblOffset val="100"/>
        <c:tickLblSkip val="1"/>
        <c:tickMarkSkip val="1"/>
      </c:catAx>
      <c:valAx>
        <c:axId val="58016128"/>
        <c:scaling>
          <c:orientation val="minMax"/>
          <c:max val="6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44464000"/>
        <c:crosses val="autoZero"/>
        <c:crossBetween val="between"/>
        <c:majorUnit val="1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5479749841490623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430" b="1"/>
                      <a:t>173
(93,5%)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430" b="1"/>
                      <a:t>42
(22,7%)</a:t>
                    </a:r>
                  </a:p>
                </c:rich>
              </c:tx>
              <c:dLblPos val="outEnd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430" b="1"/>
                      <a:t>113
(61,1%)</a:t>
                    </a:r>
                  </a:p>
                </c:rich>
              </c:tx>
              <c:dLblPos val="outEnd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1430" b="1"/>
                      <a:t>18
(9,7%)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1430" b="1"/>
                      <a:t>0
(0%)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1430" b="1"/>
                      <a:t>0
(0%)</a:t>
                    </a:r>
                  </a:p>
                </c:rich>
              </c:tx>
              <c:dLblPos val="outEnd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z="1430" b="1"/>
                      <a:t>0
(0%)</a:t>
                    </a:r>
                  </a:p>
                </c:rich>
              </c:tx>
              <c:dLblPos val="outEnd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sz="1430" b="1"/>
                      <a:t>12
(6,5%)</a:t>
                    </a:r>
                  </a:p>
                </c:rich>
              </c:tx>
              <c:dLblPos val="outEnd"/>
            </c:dLbl>
            <c:spPr>
              <a:noFill/>
              <a:ln w="25400">
                <a:noFill/>
              </a:ln>
            </c:spPr>
            <c:dLblPos val="outEnd"/>
            <c:showVal val="1"/>
          </c:dLbls>
          <c:cat>
            <c:strRef>
              <c:f>'УА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Самозанятые</c:v>
                </c:pt>
              </c:strCache>
            </c:strRef>
          </c:cat>
          <c:val>
            <c:numRef>
              <c:f>'УА фак.'!$A$31:$I$31</c:f>
              <c:numCache>
                <c:formatCode>General</c:formatCode>
                <c:ptCount val="9"/>
                <c:pt idx="0">
                  <c:v>185</c:v>
                </c:pt>
                <c:pt idx="1">
                  <c:v>173</c:v>
                </c:pt>
                <c:pt idx="2">
                  <c:v>42</c:v>
                </c:pt>
                <c:pt idx="3">
                  <c:v>113</c:v>
                </c:pt>
                <c:pt idx="4">
                  <c:v>18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12</c:v>
                </c:pt>
              </c:numCache>
            </c:numRef>
          </c:val>
        </c:ser>
        <c:dLbls>
          <c:showVal val="1"/>
        </c:dLbls>
        <c:axId val="62970496"/>
        <c:axId val="63025536"/>
      </c:barChart>
      <c:catAx>
        <c:axId val="6297049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3025536"/>
        <c:crosses val="autoZero"/>
        <c:auto val="1"/>
        <c:lblAlgn val="ctr"/>
        <c:lblOffset val="100"/>
        <c:tickLblSkip val="1"/>
        <c:tickMarkSkip val="1"/>
      </c:catAx>
      <c:valAx>
        <c:axId val="63025536"/>
        <c:scaling>
          <c:orientation val="minMax"/>
          <c:max val="20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2970496"/>
        <c:crosses val="autoZero"/>
        <c:crossBetween val="between"/>
        <c:majorUnit val="25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6.2311456448874859E-3"/>
                  <c:y val="4.3460167469009572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42 </a:t>
                    </a:r>
                  </a:p>
                  <a:p>
                    <a:r>
                      <a:rPr lang="ru-RU"/>
                      <a:t>(77,8%)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14
(25,9%)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19
(35,2%)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9
(16,7%)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12
(22,2%)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'ФПКП фак. 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Самозанятые</c:v>
                </c:pt>
              </c:strCache>
            </c:strRef>
          </c:cat>
          <c:val>
            <c:numRef>
              <c:f>'ФПКП фак. '!$A$31:$I$31</c:f>
              <c:numCache>
                <c:formatCode>General</c:formatCode>
                <c:ptCount val="9"/>
                <c:pt idx="0">
                  <c:v>54</c:v>
                </c:pt>
                <c:pt idx="1">
                  <c:v>42</c:v>
                </c:pt>
                <c:pt idx="2">
                  <c:v>14</c:v>
                </c:pt>
                <c:pt idx="3">
                  <c:v>19</c:v>
                </c:pt>
                <c:pt idx="4">
                  <c:v>9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12</c:v>
                </c:pt>
              </c:numCache>
            </c:numRef>
          </c:val>
        </c:ser>
        <c:dLbls>
          <c:showVal val="1"/>
        </c:dLbls>
        <c:axId val="63008128"/>
        <c:axId val="63017344"/>
      </c:barChart>
      <c:catAx>
        <c:axId val="6300812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3017344"/>
        <c:crosses val="autoZero"/>
        <c:auto val="1"/>
        <c:lblAlgn val="ctr"/>
        <c:lblOffset val="100"/>
        <c:tickLblSkip val="1"/>
        <c:tickMarkSkip val="1"/>
      </c:catAx>
      <c:valAx>
        <c:axId val="63017344"/>
        <c:scaling>
          <c:orientation val="minMax"/>
          <c:max val="6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3008128"/>
        <c:crosses val="autoZero"/>
        <c:crossBetween val="between"/>
        <c:majorUnit val="1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20"/>
      <c:rotY val="30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3235935275687901E-2"/>
          <c:y val="2.0477815699658716E-2"/>
          <c:w val="0.94431717055800479"/>
          <c:h val="0.76791808873720113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9999FF"/>
                  </a:gs>
                  <a:gs pos="100000">
                    <a:srgbClr val="99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CCFF"/>
                  </a:gs>
                  <a:gs pos="100000">
                    <a:srgbClr val="00CC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800000"/>
                  </a:gs>
                  <a:gs pos="100000">
                    <a:srgbClr val="80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spPr>
              <a:gradFill rotWithShape="0">
                <a:gsLst>
                  <a:gs pos="0">
                    <a:srgbClr val="FF8080"/>
                  </a:gs>
                  <a:gs pos="100000">
                    <a:srgbClr val="FF8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spPr>
              <a:gradFill rotWithShape="0">
                <a:gsLst>
                  <a:gs pos="0">
                    <a:srgbClr val="800080"/>
                  </a:gs>
                  <a:gs pos="100000">
                    <a:srgbClr val="8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spPr>
              <a:gradFill rotWithShape="0">
                <a:gsLst>
                  <a:gs pos="0">
                    <a:srgbClr val="CCFFFF"/>
                  </a:gs>
                  <a:gs pos="100000">
                    <a:srgbClr val="CC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4"/>
            <c:spPr>
              <a:gradFill rotWithShape="0">
                <a:gsLst>
                  <a:gs pos="0">
                    <a:srgbClr val="FF99CC"/>
                  </a:gs>
                  <a:gs pos="100000">
                    <a:srgbClr val="FF99CC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5"/>
            <c:spPr>
              <a:gradFill rotWithShape="0">
                <a:gsLst>
                  <a:gs pos="0">
                    <a:srgbClr val="9999FF"/>
                  </a:gs>
                  <a:gs pos="100000">
                    <a:srgbClr val="99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6"/>
            <c:spPr>
              <a:gradFill rotWithShape="0">
                <a:gsLst>
                  <a:gs pos="0">
                    <a:srgbClr val="CC99FF"/>
                  </a:gs>
                  <a:gs pos="100000">
                    <a:srgbClr val="CC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7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8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9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0"/>
            <c:spPr>
              <a:solidFill>
                <a:srgbClr val="99CC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1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25400">
                <a:noFill/>
              </a:ln>
            </c:spPr>
            <c:showVal val="1"/>
          </c:dLbls>
          <c:cat>
            <c:strRef>
              <c:f>спец_труд!$A$42:$W$42</c:f>
              <c:strCache>
                <c:ptCount val="23"/>
                <c:pt idx="0">
                  <c:v>ТиПП</c:v>
                </c:pt>
                <c:pt idx="1">
                  <c:v>ХТОВ</c:v>
                </c:pt>
                <c:pt idx="2">
                  <c:v>ХТПЭиУМ</c:v>
                </c:pt>
                <c:pt idx="3">
                  <c:v>ППРС</c:v>
                </c:pt>
                <c:pt idx="4">
                  <c:v>РиСВХП (маг)</c:v>
                </c:pt>
                <c:pt idx="5">
                  <c:v>ПиТГПН (маг)</c:v>
                </c:pt>
                <c:pt idx="6">
                  <c:v>ТФНТ</c:v>
                </c:pt>
                <c:pt idx="7">
                  <c:v>ОНГП</c:v>
                </c:pt>
                <c:pt idx="8">
                  <c:v>МАХП</c:v>
                </c:pt>
                <c:pt idx="9">
                  <c:v>ТБ</c:v>
                </c:pt>
                <c:pt idx="10">
                  <c:v>ТМО (маг)</c:v>
                </c:pt>
                <c:pt idx="11">
                  <c:v>ИВТ</c:v>
                </c:pt>
                <c:pt idx="12">
                  <c:v>ЭОП</c:v>
                </c:pt>
                <c:pt idx="13">
                  <c:v>ЭС</c:v>
                </c:pt>
                <c:pt idx="14">
                  <c:v>АТПП</c:v>
                </c:pt>
                <c:pt idx="15">
                  <c:v>УТС</c:v>
                </c:pt>
                <c:pt idx="16">
                  <c:v>ИВТ (маг)</c:v>
                </c:pt>
                <c:pt idx="17">
                  <c:v>ЭиЭ (маг)</c:v>
                </c:pt>
                <c:pt idx="18">
                  <c:v>АТПП (маг)</c:v>
                </c:pt>
                <c:pt idx="19">
                  <c:v>ЭОП (ФНО)</c:v>
                </c:pt>
                <c:pt idx="20">
                  <c:v>ХТОВ (ФНО)</c:v>
                </c:pt>
                <c:pt idx="21">
                  <c:v>АККХС (СПО)</c:v>
                </c:pt>
                <c:pt idx="22">
                  <c:v>ТПиППМиЭ (СПО)</c:v>
                </c:pt>
              </c:strCache>
            </c:strRef>
          </c:cat>
          <c:val>
            <c:numRef>
              <c:f>спец_труд!$A$43:$W$43</c:f>
              <c:numCache>
                <c:formatCode>0.0%</c:formatCode>
                <c:ptCount val="23"/>
                <c:pt idx="0">
                  <c:v>0.7</c:v>
                </c:pt>
                <c:pt idx="1">
                  <c:v>0.88888888888888884</c:v>
                </c:pt>
                <c:pt idx="2">
                  <c:v>0.91666666666666663</c:v>
                </c:pt>
                <c:pt idx="3">
                  <c:v>0.2</c:v>
                </c:pt>
                <c:pt idx="4">
                  <c:v>1</c:v>
                </c:pt>
                <c:pt idx="5">
                  <c:v>0.83333333333333337</c:v>
                </c:pt>
                <c:pt idx="6">
                  <c:v>0.75</c:v>
                </c:pt>
                <c:pt idx="7">
                  <c:v>0.83333333333333337</c:v>
                </c:pt>
                <c:pt idx="8">
                  <c:v>0.8571428571428571</c:v>
                </c:pt>
                <c:pt idx="9">
                  <c:v>0.75</c:v>
                </c:pt>
                <c:pt idx="10">
                  <c:v>0.5</c:v>
                </c:pt>
                <c:pt idx="11">
                  <c:v>0.70588235294117652</c:v>
                </c:pt>
                <c:pt idx="12">
                  <c:v>0.7142857142857143</c:v>
                </c:pt>
                <c:pt idx="13">
                  <c:v>0.84507042253521125</c:v>
                </c:pt>
                <c:pt idx="14">
                  <c:v>0.95</c:v>
                </c:pt>
                <c:pt idx="15">
                  <c:v>0.8</c:v>
                </c:pt>
                <c:pt idx="16">
                  <c:v>1</c:v>
                </c:pt>
                <c:pt idx="17">
                  <c:v>0.93333333333333335</c:v>
                </c:pt>
                <c:pt idx="18">
                  <c:v>0.92307692307692313</c:v>
                </c:pt>
                <c:pt idx="19">
                  <c:v>0.66666666666666663</c:v>
                </c:pt>
                <c:pt idx="20">
                  <c:v>0.95652173913043481</c:v>
                </c:pt>
                <c:pt idx="21">
                  <c:v>0.1</c:v>
                </c:pt>
                <c:pt idx="22">
                  <c:v>0.4</c:v>
                </c:pt>
              </c:numCache>
            </c:numRef>
          </c:val>
        </c:ser>
        <c:dLbls>
          <c:showVal val="1"/>
        </c:dLbls>
        <c:shape val="box"/>
        <c:axId val="63061376"/>
        <c:axId val="63063936"/>
        <c:axId val="0"/>
      </c:bar3DChart>
      <c:catAx>
        <c:axId val="63061376"/>
        <c:scaling>
          <c:orientation val="minMax"/>
        </c:scaling>
        <c:axPos val="b"/>
        <c:numFmt formatCode="General" sourceLinked="1"/>
        <c:majorTickMark val="in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4200000" vert="horz"/>
          <a:lstStyle/>
          <a:p>
            <a:pPr>
              <a:defRPr/>
            </a:pPr>
            <a:endParaRPr lang="ru-RU"/>
          </a:p>
        </c:txPr>
        <c:crossAx val="63063936"/>
        <c:crosses val="autoZero"/>
        <c:auto val="1"/>
        <c:lblAlgn val="ctr"/>
        <c:lblOffset val="100"/>
        <c:tickLblSkip val="1"/>
        <c:tickMarkSkip val="1"/>
      </c:catAx>
      <c:valAx>
        <c:axId val="63063936"/>
        <c:scaling>
          <c:orientation val="minMax"/>
          <c:max val="1.1000000000000001"/>
          <c:min val="0"/>
        </c:scaling>
        <c:axPos val="l"/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3061376"/>
        <c:crosses val="autoZero"/>
        <c:crossBetween val="between"/>
        <c:majorUnit val="0.2"/>
        <c:minorUnit val="0.2"/>
      </c:val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9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1295D96-F107-4302-AAED-429F885A70C6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00756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Организация и перспективы производственной практики, стажировки и трудоустройства выпускников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трудоустроившихся выпускников на предприятиях и организациях города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171575" y="1000108"/>
          <a:ext cx="7686705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07154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Сравнительная диаграмма трудоустроившихся выпускников на предприятиях и организациях города за 5 лет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1"/>
          <p:cNvGraphicFramePr>
            <a:graphicFrameLocks/>
          </p:cNvGraphicFramePr>
          <p:nvPr/>
        </p:nvGraphicFramePr>
        <p:xfrm>
          <a:off x="1000100" y="1142984"/>
          <a:ext cx="8001056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0715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ПЕРЕЧЕНЬ ДОГОВОРОВ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производственную и преддипломную практику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2019/20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учебный год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928670"/>
            <a:ext cx="8001056" cy="5715040"/>
          </a:xfrm>
          <a:solidFill>
            <a:schemeClr val="bg1"/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Autofit/>
          </a:bodyPr>
          <a:lstStyle/>
          <a:p>
            <a:pPr lvl="0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ОАО «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Нижнекамскнефтехим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», договор №4600033701 от 11.12.2017 (Срок до 31.08.2022 г).</a:t>
            </a:r>
          </a:p>
          <a:p>
            <a:pPr lvl="0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АО «ТАНЕКО», договор №202/13.01-09/18 от 27.08.2018 (Срок до 31.08.2023 г).</a:t>
            </a:r>
          </a:p>
          <a:p>
            <a:pPr lvl="0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ОАО «ТАИФ-НК», договор №079-1584/18 от 28.12.2018 (Срок до 31.12.2019 г).</a:t>
            </a:r>
          </a:p>
          <a:p>
            <a:pPr lvl="0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ПАО «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Нижнекамскшина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», договор №01/2019/407 от 12.11.2019 (Срок до 31.08.2020 г.)</a:t>
            </a:r>
          </a:p>
          <a:p>
            <a:pPr lvl="0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ООО «Нижнекамский завод шин ЦМК», договор №07/2019/238 от 22.11.2019 (Срок до 31.08.2020 г.)</a:t>
            </a:r>
          </a:p>
          <a:p>
            <a:pPr lvl="0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ООО «УК «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Татнефть-Нефтехим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», договор №08/2015/9 от 23.01.15 (Срок до 31.12.2019 г).</a:t>
            </a:r>
          </a:p>
          <a:p>
            <a:pPr lvl="0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Муниципальное казенное учреждение «Исполнительный комитет Нижнекамского муниципального района», договор №1 от 05.02.2015 (Срок до 31.12.2019 г).</a:t>
            </a:r>
          </a:p>
          <a:p>
            <a:pPr lvl="0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Отдел управления Федеральной миграционной службы России по РТ в г. Нижнекамске, договор №7-1-4-113 от 16.05.2014 (Срок до 31.12.2019 г).</a:t>
            </a:r>
          </a:p>
          <a:p>
            <a:pPr lvl="0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Межрайонная инспекция Федеральной налоговой службы №11 по РТ, договор №7-1-4-112 от 06.05.2014 (Срок до 31.12.2019 г).</a:t>
            </a:r>
          </a:p>
          <a:p>
            <a:pPr lvl="0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КПНУ АО «ТАТЭМ», договор №117 от 09.11.2018 (Срок до 31.08.2022 г.)</a:t>
            </a:r>
          </a:p>
          <a:p>
            <a:pPr marL="0" indent="179388" algn="just">
              <a:spcBef>
                <a:spcPts val="0"/>
              </a:spcBef>
              <a:buFont typeface="+mj-lt"/>
              <a:buAutoNum type="arabicPeriod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института </a:t>
            </a:r>
            <a:endParaRPr lang="ru-RU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952500" y="881062"/>
          <a:ext cx="8191500" cy="5976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71414"/>
            <a:ext cx="749808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по формам обучения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928670"/>
            <a:ext cx="814390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	очная форма обучения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000760" y="928670"/>
          <a:ext cx="2438400" cy="200025"/>
        </p:xfrm>
        <a:graphic>
          <a:graphicData uri="http://schemas.openxmlformats.org/drawingml/2006/table">
            <a:tbl>
              <a:tblPr/>
              <a:tblGrid>
                <a:gridCol w="24384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latin typeface="Times New Roman"/>
                        </a:rPr>
                        <a:t>очно-заочная</a:t>
                      </a:r>
                      <a:r>
                        <a:rPr lang="ru-RU" sz="1200" b="1" i="0" u="none" strike="noStrike" dirty="0">
                          <a:latin typeface="Times New Roman"/>
                        </a:rPr>
                        <a:t>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786182" y="3714752"/>
          <a:ext cx="2438400" cy="200025"/>
        </p:xfrm>
        <a:graphic>
          <a:graphicData uri="http://schemas.openxmlformats.org/drawingml/2006/table">
            <a:tbl>
              <a:tblPr/>
              <a:tblGrid>
                <a:gridCol w="609600"/>
                <a:gridCol w="182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Times New Roman"/>
                        </a:rPr>
                        <a:t>заочная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Chart 1"/>
          <p:cNvGraphicFramePr>
            <a:graphicFrameLocks/>
          </p:cNvGraphicFramePr>
          <p:nvPr/>
        </p:nvGraphicFramePr>
        <p:xfrm>
          <a:off x="1000101" y="1214423"/>
          <a:ext cx="4143403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2"/>
          <p:cNvGraphicFramePr>
            <a:graphicFrameLocks/>
          </p:cNvGraphicFramePr>
          <p:nvPr/>
        </p:nvGraphicFramePr>
        <p:xfrm>
          <a:off x="5286380" y="1214422"/>
          <a:ext cx="3857620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3"/>
          <p:cNvGraphicFramePr>
            <a:graphicFrameLocks/>
          </p:cNvGraphicFramePr>
          <p:nvPr/>
        </p:nvGraphicFramePr>
        <p:xfrm>
          <a:off x="2857488" y="4143380"/>
          <a:ext cx="4957761" cy="2562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технологического факультета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071538" y="1357298"/>
          <a:ext cx="7862912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механического факультета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1071538" y="1357298"/>
          <a:ext cx="8072462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4285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факультета управления и автоматизации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1000100" y="1142984"/>
          <a:ext cx="8143900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719274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факультета непрерывного образования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000100" y="1142984"/>
          <a:ext cx="8143900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Рейтинг в соответствии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 показателями трудоустройства по специальности (профилю)</a:t>
            </a:r>
            <a:endParaRPr lang="ru-RU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2"/>
          <p:cNvGraphicFramePr>
            <a:graphicFrameLocks/>
          </p:cNvGraphicFramePr>
          <p:nvPr/>
        </p:nvGraphicFramePr>
        <p:xfrm>
          <a:off x="857224" y="1285861"/>
          <a:ext cx="8286776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2127</TotalTime>
  <Words>267</Words>
  <Application>Microsoft Office PowerPoint</Application>
  <PresentationFormat>Экран (4:3)</PresentationFormat>
  <Paragraphs>149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Слайд 1</vt:lpstr>
      <vt:lpstr>  ПЕРЕЧЕНЬ ДОГОВОРОВ на производственную и преддипломную практику  на 2019/20 учебный год  </vt:lpstr>
      <vt:lpstr>Диаграмма трудоустройства выпускников института </vt:lpstr>
      <vt:lpstr>Диаграмма трудоустройства выпускников по формам обучения </vt:lpstr>
      <vt:lpstr>Диаграмма трудоустройства выпускников  технологического факультета </vt:lpstr>
      <vt:lpstr>Диаграмма трудоустройства выпускников  механического факультета </vt:lpstr>
      <vt:lpstr>Диаграмма трудоустройства выпускников                                                                                                     факультета управления и автоматизации </vt:lpstr>
      <vt:lpstr>Диаграмма трудоустройства выпускников                                                                                                      факультета непрерывного образования</vt:lpstr>
      <vt:lpstr>Рейтинг в соответствии  с показателями трудоустройства по специальности (профилю)</vt:lpstr>
      <vt:lpstr>Диаграмма трудоустроившихся выпускников на предприятиях и организациях города </vt:lpstr>
      <vt:lpstr>Сравнительная диаграмма трудоустроившихся выпускников на предприятиях и организациях города за 5 лет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НХТИ</dc:creator>
  <cp:lastModifiedBy>НХТИ</cp:lastModifiedBy>
  <cp:revision>283</cp:revision>
  <dcterms:created xsi:type="dcterms:W3CDTF">2012-04-18T08:11:23Z</dcterms:created>
  <dcterms:modified xsi:type="dcterms:W3CDTF">2020-08-21T08:08:20Z</dcterms:modified>
</cp:coreProperties>
</file>