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68" r:id="rId5"/>
    <p:sldId id="262" r:id="rId6"/>
    <p:sldId id="263" r:id="rId7"/>
    <p:sldId id="264" r:id="rId8"/>
    <p:sldId id="266" r:id="rId9"/>
    <p:sldId id="276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FF"/>
    <a:srgbClr val="FF5050"/>
    <a:srgbClr val="FF6600"/>
    <a:srgbClr val="FF0000"/>
    <a:srgbClr val="3399FF"/>
    <a:srgbClr val="800080"/>
    <a:srgbClr val="9999FF"/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0" d="100"/>
          <a:sy n="60" d="100"/>
        </p:scale>
        <p:origin x="-78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6;&#1073;&#1097;&#1080;&#1081;_&#1074;&#1099;&#1087;&#1091;&#1089;&#1082;%202020%20&#1075;.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6;&#1073;&#1097;&#1080;&#1081;_&#1074;&#1099;&#1087;&#1091;&#1089;&#1082;%202020%20&#1075;.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6;&#1073;&#1097;&#1080;&#1081;_&#1074;&#1099;&#1087;&#1091;&#1089;&#1082;%202020%20&#1075;.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6;&#1073;&#1097;&#1080;&#1081;_&#1074;&#1099;&#1087;&#1091;&#1089;&#1082;%202020%20&#1075;.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6;&#1073;&#1097;&#1080;&#1081;_&#1074;&#1099;&#1087;&#1091;&#1089;&#1082;%202020%20&#1075;.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6;&#1073;&#1097;&#1080;&#1081;_&#1074;&#1099;&#1087;&#1091;&#1089;&#1082;%202020%20&#1075;.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6;&#1073;&#1097;&#1080;&#1081;_&#1074;&#1099;&#1087;&#1091;&#1089;&#1082;%202020%20&#1075;.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6;&#1073;&#1097;&#1080;&#1081;_&#1074;&#1099;&#1087;&#1091;&#1089;&#1082;%202020%20&#1075;.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7;&#1086;%20&#1089;&#1087;&#1077;&#1094;&#1080;&#1072;&#1083;&#1100;&#1085;&#1086;&#1089;&#1090;&#1103;&#1084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8157951376151025E-2"/>
          <c:y val="4.1322355737461805E-2"/>
          <c:w val="0.89342162663293256"/>
          <c:h val="0.572314626963845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484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401
</a:t>
                    </a:r>
                    <a:r>
                      <a:rPr lang="ru-RU" sz="1100"/>
                      <a:t>(82,85%)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17
</a:t>
                    </a:r>
                    <a:r>
                      <a:rPr lang="ru-RU" sz="1100"/>
                      <a:t>(3,51%)</a:t>
                    </a:r>
                  </a:p>
                </c:rich>
              </c:tx>
            </c:dLbl>
            <c:dLbl>
              <c:idx val="3"/>
              <c:layout>
                <c:manualLayout>
                  <c:x val="6.6638887899799172E-3"/>
                  <c:y val="-4.514544360181622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283
</a:t>
                    </a:r>
                    <a:r>
                      <a:rPr lang="ru-RU" sz="1100"/>
                      <a:t>(58,47%)</a:t>
                    </a:r>
                  </a:p>
                </c:rich>
              </c:tx>
              <c:dLblPos val="outEnd"/>
            </c:dLbl>
            <c:dLbl>
              <c:idx val="4"/>
              <c:layout>
                <c:manualLayout>
                  <c:x val="1.1141431971097566E-3"/>
                  <c:y val="5.0067866907520181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101
</a:t>
                    </a:r>
                    <a:r>
                      <a:rPr lang="ru-RU" sz="1100"/>
                      <a:t>(20,87%)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</a:t>
                    </a:r>
                    <a:r>
                      <a:rPr lang="ru-RU" sz="1100"/>
                      <a:t>(0,21%)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
</a:t>
                    </a:r>
                    <a:r>
                      <a:rPr lang="ru-RU" sz="1100"/>
                      <a:t>(0,41%)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80
</a:t>
                    </a:r>
                    <a:r>
                      <a:rPr lang="ru-RU" sz="1100"/>
                      <a:t>(16,53%)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вып_труд_диагр!$A$30:$I$30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вып_труд_диагр!$A$31:$I$31</c:f>
              <c:numCache>
                <c:formatCode>General</c:formatCode>
                <c:ptCount val="9"/>
                <c:pt idx="0">
                  <c:v>484</c:v>
                </c:pt>
                <c:pt idx="1">
                  <c:v>401</c:v>
                </c:pt>
                <c:pt idx="2">
                  <c:v>17</c:v>
                </c:pt>
                <c:pt idx="3">
                  <c:v>283</c:v>
                </c:pt>
                <c:pt idx="4">
                  <c:v>101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80</c:v>
                </c:pt>
              </c:numCache>
            </c:numRef>
          </c:val>
        </c:ser>
        <c:dLbls>
          <c:showVal val="1"/>
        </c:dLbls>
        <c:axId val="60010880"/>
        <c:axId val="60012416"/>
      </c:barChart>
      <c:catAx>
        <c:axId val="600108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0012416"/>
        <c:crosses val="autoZero"/>
        <c:lblAlgn val="ctr"/>
        <c:lblOffset val="100"/>
        <c:tickLblSkip val="1"/>
        <c:tickMarkSkip val="1"/>
      </c:catAx>
      <c:valAx>
        <c:axId val="60012416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00108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Y val="260"/>
      <c:perspective val="0"/>
    </c:view3D>
    <c:plotArea>
      <c:layout>
        <c:manualLayout>
          <c:layoutTarget val="inner"/>
          <c:xMode val="edge"/>
          <c:yMode val="edge"/>
          <c:x val="0.1055279046219109"/>
          <c:y val="0.17448989926264194"/>
          <c:w val="0.68002785271705213"/>
          <c:h val="0.4492525228335654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091980169145524"/>
                  <c:y val="-0.1481483124468597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НКНХ </a:t>
                    </a:r>
                  </a:p>
                  <a:p>
                    <a:pPr>
                      <a:defRPr/>
                    </a:pPr>
                    <a:r>
                      <a:rPr lang="ru-RU"/>
                      <a:t>188</a:t>
                    </a:r>
                  </a:p>
                  <a:p>
                    <a:pPr>
                      <a:defRPr/>
                    </a:pPr>
                    <a:r>
                      <a:rPr lang="ru-RU"/>
                      <a:t>(46,88%)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7.2404917975917429E-2"/>
                  <c:y val="-0.1222465501671446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Татнефть-Нефтехим 3</a:t>
                    </a:r>
                  </a:p>
                  <a:p>
                    <a:pPr>
                      <a:defRPr/>
                    </a:pPr>
                    <a:r>
                      <a:rPr lang="ru-RU"/>
                      <a:t>(0,75%)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3548044483822319"/>
                  <c:y val="8.119773760674267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ТАИФ-НК </a:t>
                    </a:r>
                  </a:p>
                  <a:p>
                    <a:pPr>
                      <a:defRPr/>
                    </a:pPr>
                    <a:r>
                      <a:rPr lang="ru-RU"/>
                      <a:t>36</a:t>
                    </a:r>
                  </a:p>
                  <a:p>
                    <a:pPr>
                      <a:defRPr/>
                    </a:pPr>
                    <a:r>
                      <a:rPr lang="ru-RU"/>
                      <a:t>(8,98%)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4.8370853284916443E-2"/>
                  <c:y val="8.642764724831930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ТАНЕКО </a:t>
                    </a:r>
                  </a:p>
                  <a:p>
                    <a:pPr>
                      <a:defRPr/>
                    </a:pPr>
                    <a:r>
                      <a:rPr lang="ru-RU"/>
                      <a:t>40</a:t>
                    </a:r>
                  </a:p>
                  <a:p>
                    <a:pPr>
                      <a:defRPr/>
                    </a:pPr>
                    <a:r>
                      <a:rPr lang="ru-RU"/>
                      <a:t> (9,98%)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0.11085460195611753"/>
                  <c:y val="0.2229350908601215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Сфера обслуживания </a:t>
                    </a:r>
                  </a:p>
                  <a:p>
                    <a:pPr>
                      <a:defRPr/>
                    </a:pPr>
                    <a:r>
                      <a:rPr lang="ru-RU"/>
                      <a:t>0</a:t>
                    </a:r>
                  </a:p>
                  <a:p>
                    <a:pPr>
                      <a:defRPr/>
                    </a:pPr>
                    <a:r>
                      <a:rPr lang="ru-RU"/>
                      <a:t>(0%)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9.0500192852237621E-2"/>
                  <c:y val="0.2269602919353391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Сфера образования и медицинских услуг 5</a:t>
                    </a:r>
                  </a:p>
                  <a:p>
                    <a:pPr>
                      <a:defRPr/>
                    </a:pPr>
                    <a:r>
                      <a:rPr lang="ru-RU"/>
                      <a:t>(1,25%)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-0.18843890033459093"/>
                  <c:y val="7.119103069862746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Городское и муниципальное управление </a:t>
                    </a:r>
                  </a:p>
                  <a:p>
                    <a:pPr>
                      <a:defRPr/>
                    </a:pPr>
                    <a:r>
                      <a:rPr lang="ru-RU"/>
                      <a:t>2</a:t>
                    </a:r>
                  </a:p>
                  <a:p>
                    <a:pPr>
                      <a:defRPr/>
                    </a:pPr>
                    <a:r>
                      <a:rPr lang="ru-RU"/>
                      <a:t> (0,50%)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7"/>
              <c:layout>
                <c:manualLayout>
                  <c:x val="-8.1812246587456186E-2"/>
                  <c:y val="5.4166046145640308E-2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Другие предприятия и организации </a:t>
                    </a:r>
                  </a:p>
                  <a:p>
                    <a:r>
                      <a:rPr lang="ru-RU" sz="1100"/>
                      <a:t>127</a:t>
                    </a:r>
                  </a:p>
                  <a:p>
                    <a:r>
                      <a:rPr lang="ru-RU" sz="1100"/>
                      <a:t>(31,67%)</a:t>
                    </a:r>
                  </a:p>
                </c:rich>
              </c:tx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showVal val="1"/>
            <c:showCatName val="1"/>
            <c:showPercent val="1"/>
            <c:separator> </c:separator>
            <c:showLeaderLines val="1"/>
          </c:dLbls>
          <c:cat>
            <c:strRef>
              <c:f>Диаграмма!$A$37:$H$37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Диаграмма!$A$38:$H$38</c:f>
              <c:numCache>
                <c:formatCode>General</c:formatCode>
                <c:ptCount val="8"/>
                <c:pt idx="0" formatCode="#,##0">
                  <c:v>188</c:v>
                </c:pt>
                <c:pt idx="1">
                  <c:v>3</c:v>
                </c:pt>
                <c:pt idx="2">
                  <c:v>36</c:v>
                </c:pt>
                <c:pt idx="3">
                  <c:v>40</c:v>
                </c:pt>
                <c:pt idx="4">
                  <c:v>0</c:v>
                </c:pt>
                <c:pt idx="5">
                  <c:v>5</c:v>
                </c:pt>
                <c:pt idx="6">
                  <c:v>2</c:v>
                </c:pt>
                <c:pt idx="7" formatCode="#,##0">
                  <c:v>127</c:v>
                </c:pt>
              </c:numCache>
            </c:numRef>
          </c:val>
        </c:ser>
        <c:dLbls>
          <c:showVal val="1"/>
          <c:showCatName val="1"/>
          <c:separator> 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hPercent val="62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9803439473244712E-2"/>
          <c:y val="1.9685058291033227E-2"/>
          <c:w val="0.92791671439624257"/>
          <c:h val="0.66535497023692269"/>
        </c:manualLayout>
      </c:layout>
      <c:bar3DChart>
        <c:barDir val="col"/>
        <c:grouping val="clustered"/>
        <c:ser>
          <c:idx val="2"/>
          <c:order val="0"/>
          <c:tx>
            <c:strRef>
              <c:f>сравнительная!$A$37</c:f>
              <c:strCache>
                <c:ptCount val="1"/>
                <c:pt idx="0">
                  <c:v>2015/16</c:v>
                </c:pt>
              </c:strCache>
            </c:strRef>
          </c:tx>
          <c:spPr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740979758455331E-3"/>
                  <c:y val="5.1425441136370405E-3"/>
                </c:manualLayout>
              </c:layout>
              <c:showVal val="1"/>
            </c:dLbl>
            <c:dLbl>
              <c:idx val="2"/>
              <c:layout>
                <c:manualLayout>
                  <c:x val="-5.2222541200104416E-3"/>
                  <c:y val="7.7242804725556934E-3"/>
                </c:manualLayout>
              </c:layout>
              <c:showVal val="1"/>
            </c:dLbl>
            <c:dLbl>
              <c:idx val="3"/>
              <c:layout>
                <c:manualLayout>
                  <c:x val="-3.4819595169106638E-3"/>
                  <c:y val="7.7334240374975589E-3"/>
                </c:manualLayout>
              </c:layout>
              <c:showVal val="1"/>
            </c:dLbl>
            <c:dLbl>
              <c:idx val="7"/>
              <c:layout>
                <c:manualLayout>
                  <c:x val="-1.0441767618598686E-2"/>
                  <c:y val="0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Диаграмма!$A$42:$H$42</c:f>
              <c:numCache>
                <c:formatCode>General</c:formatCode>
                <c:ptCount val="8"/>
                <c:pt idx="0">
                  <c:v>272</c:v>
                </c:pt>
                <c:pt idx="1">
                  <c:v>46</c:v>
                </c:pt>
                <c:pt idx="2">
                  <c:v>60</c:v>
                </c:pt>
                <c:pt idx="3">
                  <c:v>60</c:v>
                </c:pt>
                <c:pt idx="4">
                  <c:v>62</c:v>
                </c:pt>
                <c:pt idx="5">
                  <c:v>34</c:v>
                </c:pt>
                <c:pt idx="6">
                  <c:v>2</c:v>
                </c:pt>
                <c:pt idx="7">
                  <c:v>112</c:v>
                </c:pt>
              </c:numCache>
            </c:numRef>
          </c:val>
        </c:ser>
        <c:ser>
          <c:idx val="3"/>
          <c:order val="1"/>
          <c:tx>
            <c:strRef>
              <c:f>сравнительная!$B$37</c:f>
              <c:strCache>
                <c:ptCount val="1"/>
                <c:pt idx="0">
                  <c:v>2016/17</c:v>
                </c:pt>
              </c:strCache>
            </c:strRef>
          </c:tx>
          <c:spPr>
            <a:gradFill rotWithShape="0">
              <a:gsLst>
                <a:gs pos="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5.2222541200104416E-3"/>
                  <c:y val="5.1518908689109442E-3"/>
                </c:manualLayout>
              </c:layout>
              <c:showVal val="1"/>
            </c:dLbl>
            <c:dLbl>
              <c:idx val="1"/>
              <c:layout>
                <c:manualLayout>
                  <c:x val="1.7409938525095809E-3"/>
                  <c:y val="4.1269843848884095E-2"/>
                </c:manualLayout>
              </c:layout>
              <c:showVal val="1"/>
            </c:dLbl>
            <c:dLbl>
              <c:idx val="2"/>
              <c:layout>
                <c:manualLayout>
                  <c:x val="1.740979758455331E-3"/>
                  <c:y val="-2.5977883951499281E-3"/>
                </c:manualLayout>
              </c:layout>
              <c:showVal val="1"/>
            </c:dLbl>
            <c:dLbl>
              <c:idx val="3"/>
              <c:layout>
                <c:manualLayout>
                  <c:x val="-1.740979758455331E-3"/>
                  <c:y val="7.7346431794898121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7.7196070949187463E-3"/>
                </c:manualLayout>
              </c:layout>
              <c:showVal val="1"/>
            </c:dLbl>
            <c:dLbl>
              <c:idx val="5"/>
              <c:layout>
                <c:manualLayout>
                  <c:x val="3.4805892061995627E-3"/>
                  <c:y val="7.7254996145479432E-3"/>
                </c:manualLayout>
              </c:layout>
              <c:showVal val="1"/>
            </c:dLbl>
            <c:dLbl>
              <c:idx val="7"/>
              <c:layout>
                <c:manualLayout>
                  <c:x val="1.7361111111111123E-3"/>
                  <c:y val="-5.1380860629415539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Диаграмма!$A$43:$H$43</c:f>
              <c:numCache>
                <c:formatCode>General</c:formatCode>
                <c:ptCount val="8"/>
                <c:pt idx="0">
                  <c:v>153</c:v>
                </c:pt>
                <c:pt idx="1">
                  <c:v>19</c:v>
                </c:pt>
                <c:pt idx="2">
                  <c:v>41</c:v>
                </c:pt>
                <c:pt idx="3">
                  <c:v>27</c:v>
                </c:pt>
                <c:pt idx="4">
                  <c:v>23</c:v>
                </c:pt>
                <c:pt idx="5">
                  <c:v>13</c:v>
                </c:pt>
                <c:pt idx="6">
                  <c:v>0</c:v>
                </c:pt>
                <c:pt idx="7">
                  <c:v>107</c:v>
                </c:pt>
              </c:numCache>
            </c:numRef>
          </c:val>
        </c:ser>
        <c:ser>
          <c:idx val="4"/>
          <c:order val="2"/>
          <c:tx>
            <c:strRef>
              <c:f>сравнительная!$C$37</c:f>
              <c:strCache>
                <c:ptCount val="1"/>
                <c:pt idx="0">
                  <c:v>2017/18</c:v>
                </c:pt>
              </c:strCache>
            </c:strRef>
          </c:tx>
          <c:spPr>
            <a:gradFill rotWithShape="0">
              <a:gsLst>
                <a:gs pos="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7402946030997801E-3"/>
                  <c:y val="5.1610344338528097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5.1610344338528114E-3"/>
                </c:manualLayout>
              </c:layout>
              <c:showVal val="1"/>
            </c:dLbl>
            <c:dLbl>
              <c:idx val="3"/>
              <c:layout>
                <c:manualLayout>
                  <c:x val="3.4805892061995627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0416666666666666E-2"/>
                  <c:y val="-1.0276172125883108E-2"/>
                </c:manualLayout>
              </c:layout>
              <c:showVal val="1"/>
            </c:dLbl>
            <c:dLbl>
              <c:idx val="7"/>
              <c:layout>
                <c:manualLayout>
                  <c:x val="3.5057141294838152E-3"/>
                  <c:y val="5.1263534254749991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Диаграмма!$A$44:$H$44</c:f>
              <c:numCache>
                <c:formatCode>General</c:formatCode>
                <c:ptCount val="8"/>
                <c:pt idx="0">
                  <c:v>158</c:v>
                </c:pt>
                <c:pt idx="1">
                  <c:v>23</c:v>
                </c:pt>
                <c:pt idx="2">
                  <c:v>28</c:v>
                </c:pt>
                <c:pt idx="3">
                  <c:v>39</c:v>
                </c:pt>
                <c:pt idx="4">
                  <c:v>24</c:v>
                </c:pt>
                <c:pt idx="5">
                  <c:v>25</c:v>
                </c:pt>
                <c:pt idx="6">
                  <c:v>2</c:v>
                </c:pt>
                <c:pt idx="7">
                  <c:v>139</c:v>
                </c:pt>
              </c:numCache>
            </c:numRef>
          </c:val>
        </c:ser>
        <c:ser>
          <c:idx val="0"/>
          <c:order val="3"/>
          <c:tx>
            <c:strRef>
              <c:f>сравнительная!$D$37</c:f>
              <c:strCache>
                <c:ptCount val="1"/>
                <c:pt idx="0">
                  <c:v>2018/19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2177814258494074E-2"/>
                  <c:y val="5.1587993402003691E-3"/>
                </c:manualLayout>
              </c:layout>
              <c:showVal val="1"/>
            </c:dLbl>
            <c:dLbl>
              <c:idx val="1"/>
              <c:layout>
                <c:manualLayout>
                  <c:x val="6.9604932570435721E-3"/>
                  <c:y val="5.1437632556292912E-3"/>
                </c:manualLayout>
              </c:layout>
              <c:showVal val="1"/>
            </c:dLbl>
            <c:dLbl>
              <c:idx val="2"/>
              <c:layout>
                <c:manualLayout>
                  <c:x val="5.2229392753659898E-3"/>
                  <c:y val="7.7242804725556934E-3"/>
                </c:manualLayout>
              </c:layout>
              <c:showVal val="1"/>
            </c:dLbl>
            <c:dLbl>
              <c:idx val="3"/>
              <c:layout>
                <c:manualLayout>
                  <c:x val="5.2334864391951679E-3"/>
                  <c:y val="2.5805733820844674E-3"/>
                </c:manualLayout>
              </c:layout>
              <c:showVal val="1"/>
            </c:dLbl>
            <c:dLbl>
              <c:idx val="4"/>
              <c:layout>
                <c:manualLayout>
                  <c:x val="6.9611784123991263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6.9611784123991263E-3"/>
                  <c:y val="5.1459983492817421E-3"/>
                </c:manualLayout>
              </c:layout>
              <c:showVal val="1"/>
            </c:dLbl>
            <c:dLbl>
              <c:idx val="7"/>
              <c:layout>
                <c:manualLayout>
                  <c:x val="8.7057086614173232E-3"/>
                  <c:y val="2.5690430314707783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Диаграмма!$A$45:$H$45</c:f>
              <c:numCache>
                <c:formatCode>General</c:formatCode>
                <c:ptCount val="8"/>
                <c:pt idx="0" formatCode="#,##0">
                  <c:v>194</c:v>
                </c:pt>
                <c:pt idx="1">
                  <c:v>19</c:v>
                </c:pt>
                <c:pt idx="2">
                  <c:v>31</c:v>
                </c:pt>
                <c:pt idx="3">
                  <c:v>50</c:v>
                </c:pt>
                <c:pt idx="4">
                  <c:v>7</c:v>
                </c:pt>
                <c:pt idx="5">
                  <c:v>11</c:v>
                </c:pt>
                <c:pt idx="6">
                  <c:v>1</c:v>
                </c:pt>
                <c:pt idx="7" formatCode="#,##0">
                  <c:v>102</c:v>
                </c:pt>
              </c:numCache>
            </c:numRef>
          </c:val>
        </c:ser>
        <c:ser>
          <c:idx val="1"/>
          <c:order val="4"/>
          <c:tx>
            <c:strRef>
              <c:f>сравнительная!$E$37</c:f>
              <c:strCache>
                <c:ptCount val="1"/>
                <c:pt idx="0">
                  <c:v>2019/20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2593230533683301E-2"/>
                  <c:y val="5.1562918797000553E-3"/>
                </c:manualLayout>
              </c:layout>
              <c:showVal val="1"/>
            </c:dLbl>
            <c:dLbl>
              <c:idx val="1"/>
              <c:layout>
                <c:manualLayout>
                  <c:x val="6.9611784123991263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8.7057209787033234E-3"/>
                  <c:y val="2.5782821232739487E-3"/>
                </c:manualLayout>
              </c:layout>
              <c:showVal val="1"/>
            </c:dLbl>
            <c:dLbl>
              <c:idx val="3"/>
              <c:layout>
                <c:manualLayout>
                  <c:x val="6.96391903382139E-3"/>
                  <c:y val="2.573608745636999E-3"/>
                </c:manualLayout>
              </c:layout>
              <c:showVal val="1"/>
            </c:dLbl>
            <c:dLbl>
              <c:idx val="4"/>
              <c:layout>
                <c:manualLayout>
                  <c:x val="6.9611784123991263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6.961178412399126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1.9143240634097589E-2"/>
                  <c:y val="2.5805172169264087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Диаграмма!$A$46:$H$46</c:f>
              <c:numCache>
                <c:formatCode>General</c:formatCode>
                <c:ptCount val="8"/>
                <c:pt idx="0" formatCode="#,##0">
                  <c:v>188</c:v>
                </c:pt>
                <c:pt idx="1">
                  <c:v>3</c:v>
                </c:pt>
                <c:pt idx="2">
                  <c:v>36</c:v>
                </c:pt>
                <c:pt idx="3">
                  <c:v>40</c:v>
                </c:pt>
                <c:pt idx="4">
                  <c:v>0</c:v>
                </c:pt>
                <c:pt idx="5">
                  <c:v>5</c:v>
                </c:pt>
                <c:pt idx="6">
                  <c:v>2</c:v>
                </c:pt>
                <c:pt idx="7" formatCode="#,##0">
                  <c:v>127</c:v>
                </c:pt>
              </c:numCache>
            </c:numRef>
          </c:val>
        </c:ser>
        <c:dLbls>
          <c:showVal val="1"/>
        </c:dLbls>
        <c:shape val="box"/>
        <c:axId val="67423232"/>
        <c:axId val="67277568"/>
        <c:axId val="0"/>
      </c:bar3DChart>
      <c:catAx>
        <c:axId val="6742323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162000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67277568"/>
        <c:crosses val="autoZero"/>
        <c:auto val="1"/>
        <c:lblAlgn val="ctr"/>
        <c:lblOffset val="100"/>
        <c:tickLblSkip val="1"/>
        <c:tickMarkSkip val="1"/>
      </c:catAx>
      <c:valAx>
        <c:axId val="67277568"/>
        <c:scaling>
          <c:orientation val="minMax"/>
          <c:max val="32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7423232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0258639545056899E-3"/>
          <c:y val="0.93626204238920996"/>
          <c:w val="0.58584563648293964"/>
          <c:h val="4.9212547853483675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5954054380516259E-2"/>
          <c:y val="5.0505216570708944E-2"/>
          <c:w val="0.90146935082004753"/>
          <c:h val="0.4781160502027113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690889651181904E-3"/>
                  <c:y val="1.1397770696692207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8.7482460918800256E-3"/>
                  <c:y val="6.5219120337230607E-4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93
(63,7%)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8
(5,5%)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58
(39,7%)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27
(18,5%)</a:t>
                    </a:r>
                  </a:p>
                </c:rich>
              </c:tx>
            </c:dLbl>
            <c:dLbl>
              <c:idx val="5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1
(0,7%)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52
(35,6%)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'формы обуч.'!$A$37:$I$37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'формы обуч.'!$A$38:$I$38</c:f>
              <c:numCache>
                <c:formatCode>General</c:formatCode>
                <c:ptCount val="9"/>
                <c:pt idx="0">
                  <c:v>146</c:v>
                </c:pt>
                <c:pt idx="1">
                  <c:v>93</c:v>
                </c:pt>
                <c:pt idx="2">
                  <c:v>8</c:v>
                </c:pt>
                <c:pt idx="3">
                  <c:v>58</c:v>
                </c:pt>
                <c:pt idx="4">
                  <c:v>27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52</c:v>
                </c:pt>
              </c:numCache>
            </c:numRef>
          </c:val>
        </c:ser>
        <c:dLbls>
          <c:showVal val="1"/>
        </c:dLbls>
        <c:axId val="61597568"/>
        <c:axId val="61599104"/>
      </c:barChart>
      <c:catAx>
        <c:axId val="615975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1599104"/>
        <c:crosses val="autoZero"/>
        <c:auto val="1"/>
        <c:lblAlgn val="ctr"/>
        <c:lblOffset val="100"/>
        <c:tickLblSkip val="1"/>
        <c:tickMarkSkip val="1"/>
      </c:catAx>
      <c:valAx>
        <c:axId val="61599104"/>
        <c:scaling>
          <c:orientation val="minMax"/>
          <c:max val="15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1597568"/>
        <c:crosses val="autoZero"/>
        <c:crossBetween val="between"/>
        <c:majorUnit val="25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369659045673014E-2"/>
          <c:y val="5.3511705685618728E-2"/>
          <c:w val="0.89558408552978619"/>
          <c:h val="0.48160535117056857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982691922545826E-3"/>
                  <c:y val="-2.6085200888350587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612519305539777E-3"/>
                  <c:y val="3.8350055741360133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58
(96,7%)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6
(10,0%)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39
(65,0%)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13
(21,7%)</a:t>
                    </a:r>
                  </a:p>
                </c:rich>
              </c:tx>
            </c:dLbl>
            <c:dLbl>
              <c:idx val="5"/>
              <c:layout>
                <c:manualLayout>
                  <c:x val="8.2486375949994226E-3"/>
                  <c:y val="1.9620958751393547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
(3,3%)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'формы обуч.'!$A$41:$I$41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'формы обуч.'!$A$42:$I$42</c:f>
              <c:numCache>
                <c:formatCode>General</c:formatCode>
                <c:ptCount val="9"/>
                <c:pt idx="0">
                  <c:v>60</c:v>
                </c:pt>
                <c:pt idx="1">
                  <c:v>58</c:v>
                </c:pt>
                <c:pt idx="2">
                  <c:v>6</c:v>
                </c:pt>
                <c:pt idx="3">
                  <c:v>39</c:v>
                </c:pt>
                <c:pt idx="4">
                  <c:v>13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</c:numCache>
            </c:numRef>
          </c:val>
        </c:ser>
        <c:dLbls>
          <c:showVal val="1"/>
        </c:dLbls>
        <c:axId val="62175488"/>
        <c:axId val="61612032"/>
      </c:barChart>
      <c:catAx>
        <c:axId val="621754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1612032"/>
        <c:crosses val="autoZero"/>
        <c:auto val="1"/>
        <c:lblAlgn val="ctr"/>
        <c:lblOffset val="100"/>
        <c:tickLblSkip val="1"/>
        <c:tickMarkSkip val="1"/>
      </c:catAx>
      <c:valAx>
        <c:axId val="61612032"/>
        <c:scaling>
          <c:orientation val="minMax"/>
          <c:max val="8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2175488"/>
        <c:crosses val="autoZero"/>
        <c:crossBetween val="between"/>
        <c:majorUnit val="2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4249234935244485E-2"/>
          <c:y val="5.0473186119873822E-2"/>
          <c:w val="0.90476352300023399"/>
          <c:h val="0.47949526813880144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053991869800807E-4"/>
                  <c:y val="9.616664159018351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9359734729291441E-3"/>
                  <c:y val="2.4327532306869285E-3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250
(89,9%)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3
(1,1%)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186
(66,9%)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61
(21,9%)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 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2
(0,7%)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26
(9,4%)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'формы обуч.'!$A$45:$I$45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'формы обуч.'!$A$46:$I$46</c:f>
              <c:numCache>
                <c:formatCode>General</c:formatCode>
                <c:ptCount val="9"/>
                <c:pt idx="0">
                  <c:v>278</c:v>
                </c:pt>
                <c:pt idx="1">
                  <c:v>250</c:v>
                </c:pt>
                <c:pt idx="2">
                  <c:v>3</c:v>
                </c:pt>
                <c:pt idx="3">
                  <c:v>186</c:v>
                </c:pt>
                <c:pt idx="4">
                  <c:v>61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26</c:v>
                </c:pt>
              </c:numCache>
            </c:numRef>
          </c:val>
        </c:ser>
        <c:dLbls>
          <c:showVal val="1"/>
        </c:dLbls>
        <c:axId val="61639296"/>
        <c:axId val="64373120"/>
      </c:barChart>
      <c:catAx>
        <c:axId val="616392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4373120"/>
        <c:crosses val="autoZero"/>
        <c:auto val="1"/>
        <c:lblAlgn val="ctr"/>
        <c:lblOffset val="100"/>
        <c:tickMarkSkip val="1"/>
      </c:catAx>
      <c:valAx>
        <c:axId val="64373120"/>
        <c:scaling>
          <c:orientation val="minMax"/>
          <c:max val="305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1639296"/>
        <c:crosses val="autoZero"/>
        <c:crossBetween val="between"/>
        <c:majorUnit val="5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6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4924315005260801E-4"/>
                  <c:y val="1.732220375092481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208</a:t>
                    </a:r>
                  </a:p>
                </c:rich>
              </c:tx>
              <c:dLblPos val="outEnd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179</a:t>
                    </a:r>
                    <a:r>
                      <a:rPr lang="ru-RU"/>
                      <a:t>
</a:t>
                    </a:r>
                    <a:r>
                      <a:rPr lang="ru-RU" sz="1100"/>
                      <a:t>(</a:t>
                    </a:r>
                    <a:r>
                      <a:rPr lang="en-US" sz="1100"/>
                      <a:t>86</a:t>
                    </a:r>
                    <a:r>
                      <a:rPr lang="ru-RU" sz="1100"/>
                      <a:t>,</a:t>
                    </a:r>
                    <a:r>
                      <a:rPr lang="en-US" sz="1100"/>
                      <a:t>1</a:t>
                    </a:r>
                    <a:r>
                      <a:rPr lang="ru-RU" sz="1100"/>
                      <a:t>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14
</a:t>
                    </a:r>
                    <a:r>
                      <a:rPr lang="ru-RU" sz="1100"/>
                      <a:t>(6,7%)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130
</a:t>
                    </a:r>
                    <a:r>
                      <a:rPr lang="ru-RU" sz="1100"/>
                      <a:t>(62,5%)</a:t>
                    </a:r>
                  </a:p>
                </c:rich>
              </c:tx>
            </c:dLbl>
            <c:dLbl>
              <c:idx val="4"/>
              <c:layout>
                <c:manualLayout>
                  <c:x val="2.8435208040176897E-3"/>
                  <c:y val="-1.815010476523936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35
</a:t>
                    </a:r>
                    <a:r>
                      <a:rPr lang="ru-RU" sz="1100"/>
                      <a:t>(16,8%)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
</a:t>
                    </a:r>
                    <a:r>
                      <a:rPr lang="ru-RU" sz="1100"/>
                      <a:t>(1,0%)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27
</a:t>
                    </a:r>
                    <a:r>
                      <a:rPr lang="ru-RU" sz="1100"/>
                      <a:t>(13,0%)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'тех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'тех фак.'!$A$31:$I$31</c:f>
              <c:numCache>
                <c:formatCode>General</c:formatCode>
                <c:ptCount val="9"/>
                <c:pt idx="0">
                  <c:v>208</c:v>
                </c:pt>
                <c:pt idx="1">
                  <c:v>179</c:v>
                </c:pt>
                <c:pt idx="2">
                  <c:v>14</c:v>
                </c:pt>
                <c:pt idx="3">
                  <c:v>130</c:v>
                </c:pt>
                <c:pt idx="4">
                  <c:v>35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27</c:v>
                </c:pt>
              </c:numCache>
            </c:numRef>
          </c:val>
        </c:ser>
        <c:dLbls>
          <c:showVal val="1"/>
        </c:dLbls>
        <c:axId val="64421888"/>
        <c:axId val="64423424"/>
      </c:barChart>
      <c:catAx>
        <c:axId val="644218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4423424"/>
        <c:crosses val="autoZero"/>
        <c:auto val="1"/>
        <c:lblAlgn val="ctr"/>
        <c:lblOffset val="100"/>
        <c:tickLblSkip val="1"/>
        <c:tickMarkSkip val="1"/>
      </c:catAx>
      <c:valAx>
        <c:axId val="6442342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44218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6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055253277146856E-3"/>
                  <c:y val="-2.6831603866979411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560305606872262E-3"/>
                  <c:y val="1.16636766108948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63
</a:t>
                    </a:r>
                    <a:r>
                      <a:rPr lang="ru-RU" sz="1100"/>
                      <a:t>(90%)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3
</a:t>
                    </a:r>
                    <a:r>
                      <a:rPr lang="ru-RU" sz="1100"/>
                      <a:t>(4,3%)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36
</a:t>
                    </a:r>
                    <a:r>
                      <a:rPr lang="ru-RU" sz="1100"/>
                      <a:t>(51,4%)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24
</a:t>
                    </a:r>
                    <a:r>
                      <a:rPr lang="ru-RU" sz="1100"/>
                      <a:t>(34,3%)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</a:t>
                    </a:r>
                    <a:r>
                      <a:rPr lang="ru-RU" sz="1100"/>
                      <a:t>(1,4%)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6
</a:t>
                    </a:r>
                    <a:r>
                      <a:rPr lang="ru-RU" sz="1100"/>
                      <a:t>(8,6%)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'мех фак. 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'мех фак. '!$A$42:$I$42</c:f>
              <c:numCache>
                <c:formatCode>General</c:formatCode>
                <c:ptCount val="9"/>
                <c:pt idx="0">
                  <c:v>70</c:v>
                </c:pt>
                <c:pt idx="1">
                  <c:v>63</c:v>
                </c:pt>
                <c:pt idx="2" formatCode="@">
                  <c:v>3</c:v>
                </c:pt>
                <c:pt idx="3" formatCode="@">
                  <c:v>36</c:v>
                </c:pt>
                <c:pt idx="4">
                  <c:v>24</c:v>
                </c:pt>
                <c:pt idx="5" formatCode="@">
                  <c:v>1</c:v>
                </c:pt>
                <c:pt idx="6" formatCode="@">
                  <c:v>0</c:v>
                </c:pt>
                <c:pt idx="7" formatCode="@">
                  <c:v>0</c:v>
                </c:pt>
                <c:pt idx="8" formatCode="@">
                  <c:v>6</c:v>
                </c:pt>
              </c:numCache>
            </c:numRef>
          </c:val>
        </c:ser>
        <c:dLbls>
          <c:showVal val="1"/>
        </c:dLbls>
        <c:axId val="64484096"/>
        <c:axId val="64485632"/>
      </c:barChart>
      <c:catAx>
        <c:axId val="644840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4485632"/>
        <c:crosses val="autoZero"/>
        <c:auto val="1"/>
        <c:lblAlgn val="ctr"/>
        <c:lblOffset val="100"/>
        <c:tickLblSkip val="1"/>
        <c:tickMarkSkip val="1"/>
      </c:catAx>
      <c:valAx>
        <c:axId val="64485632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4484096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68"/>
          <c:h val="0.5479749841490623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30" b="1"/>
                      <a:t>155
(84,2%)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430" b="1"/>
                      <a:t>113
(61,4%)</a:t>
                    </a:r>
                  </a:p>
                </c:rich>
              </c:tx>
              <c:dLblPos val="outEnd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430" b="1"/>
                      <a:t>42
(22,8%)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1430" b="1"/>
                      <a:t>29
(15,8%)</a:t>
                    </a:r>
                  </a:p>
                </c:rich>
              </c:tx>
              <c:dLblPos val="outEnd"/>
            </c:dLbl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ФИТ!$A$30:$I$30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ФИТ!$A$31:$I$31</c:f>
              <c:numCache>
                <c:formatCode>General</c:formatCode>
                <c:ptCount val="9"/>
                <c:pt idx="0">
                  <c:v>184</c:v>
                </c:pt>
                <c:pt idx="1">
                  <c:v>155</c:v>
                </c:pt>
                <c:pt idx="2">
                  <c:v>0</c:v>
                </c:pt>
                <c:pt idx="3">
                  <c:v>113</c:v>
                </c:pt>
                <c:pt idx="4">
                  <c:v>42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29</c:v>
                </c:pt>
              </c:numCache>
            </c:numRef>
          </c:val>
        </c:ser>
        <c:dLbls>
          <c:showVal val="1"/>
        </c:dLbls>
        <c:axId val="65803392"/>
        <c:axId val="65804928"/>
      </c:barChart>
      <c:catAx>
        <c:axId val="658033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5804928"/>
        <c:crosses val="autoZero"/>
        <c:auto val="1"/>
        <c:lblAlgn val="ctr"/>
        <c:lblOffset val="100"/>
        <c:tickLblSkip val="1"/>
        <c:tickMarkSkip val="1"/>
      </c:catAx>
      <c:valAx>
        <c:axId val="65804928"/>
        <c:scaling>
          <c:orientation val="minMax"/>
          <c:max val="20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5803392"/>
        <c:crosses val="autoZero"/>
        <c:crossBetween val="between"/>
        <c:majorUnit val="25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6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6.2311456448874876E-3"/>
                  <c:y val="4.3460167469009563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 </a:t>
                    </a:r>
                  </a:p>
                  <a:p>
                    <a:r>
                      <a:rPr lang="ru-RU"/>
                      <a:t>(18,2%)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4
(18,2%)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18
(81,8%)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ПФ!$A$30:$I$30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ПФ!$A$31:$I$31</c:f>
              <c:numCache>
                <c:formatCode>General</c:formatCode>
                <c:ptCount val="9"/>
                <c:pt idx="0">
                  <c:v>22</c:v>
                </c:pt>
                <c:pt idx="1">
                  <c:v>4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18</c:v>
                </c:pt>
              </c:numCache>
            </c:numRef>
          </c:val>
        </c:ser>
        <c:dLbls>
          <c:showVal val="1"/>
        </c:dLbls>
        <c:axId val="65865984"/>
        <c:axId val="65888256"/>
      </c:barChart>
      <c:catAx>
        <c:axId val="658659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5888256"/>
        <c:crosses val="autoZero"/>
        <c:auto val="1"/>
        <c:lblAlgn val="ctr"/>
        <c:lblOffset val="100"/>
        <c:tickLblSkip val="1"/>
        <c:tickMarkSkip val="1"/>
      </c:catAx>
      <c:valAx>
        <c:axId val="65888256"/>
        <c:scaling>
          <c:orientation val="minMax"/>
          <c:max val="6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5865984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3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3235935275687887E-2"/>
          <c:y val="2.047781569965872E-2"/>
          <c:w val="0.94431717055800479"/>
          <c:h val="0.76791808873720102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gradFill rotWithShape="0">
                <a:gsLst>
                  <a:gs pos="0">
                    <a:srgbClr val="FF8080"/>
                  </a:gs>
                  <a:gs pos="100000">
                    <a:srgbClr val="FF8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gradFill rotWithShape="0">
                <a:gsLst>
                  <a:gs pos="0">
                    <a:srgbClr val="800080"/>
                  </a:gs>
                  <a:gs pos="100000">
                    <a:srgbClr val="8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gradFill rotWithShape="0">
                <a:gsLst>
                  <a:gs pos="0">
                    <a:srgbClr val="CCFFFF"/>
                  </a:gs>
                  <a:gs pos="100000">
                    <a:srgbClr val="CC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gradFill rotWithShape="0">
                <a:gsLst>
                  <a:gs pos="0">
                    <a:srgbClr val="FF99CC"/>
                  </a:gs>
                  <a:gs pos="100000">
                    <a:srgbClr val="FF99CC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spPr>
              <a:gradFill rotWithShape="0">
                <a:gsLst>
                  <a:gs pos="0">
                    <a:srgbClr val="CC99FF"/>
                  </a:gs>
                  <a:gs pos="100000">
                    <a:srgbClr val="CC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7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8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9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0"/>
            <c:spPr>
              <a:solidFill>
                <a:srgbClr val="99CC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1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showVal val="1"/>
          </c:dLbls>
          <c:cat>
            <c:strRef>
              <c:f>спец_труд!$A$42:$W$42</c:f>
              <c:strCache>
                <c:ptCount val="23"/>
                <c:pt idx="0">
                  <c:v>ТиПП</c:v>
                </c:pt>
                <c:pt idx="1">
                  <c:v>ХТОВ</c:v>
                </c:pt>
                <c:pt idx="2">
                  <c:v>ХТПЭиУМ</c:v>
                </c:pt>
                <c:pt idx="3">
                  <c:v>ППРС</c:v>
                </c:pt>
                <c:pt idx="4">
                  <c:v>РиСВХП (маг)</c:v>
                </c:pt>
                <c:pt idx="5">
                  <c:v>ПиТГПН (маг)</c:v>
                </c:pt>
                <c:pt idx="6">
                  <c:v>ТФНТ</c:v>
                </c:pt>
                <c:pt idx="7">
                  <c:v>ОНГП</c:v>
                </c:pt>
                <c:pt idx="8">
                  <c:v>МАХП</c:v>
                </c:pt>
                <c:pt idx="9">
                  <c:v>ТБ</c:v>
                </c:pt>
                <c:pt idx="10">
                  <c:v>ТМО (маг)</c:v>
                </c:pt>
                <c:pt idx="11">
                  <c:v>ИВТ</c:v>
                </c:pt>
                <c:pt idx="12">
                  <c:v>ЭОП</c:v>
                </c:pt>
                <c:pt idx="13">
                  <c:v>ЭС</c:v>
                </c:pt>
                <c:pt idx="14">
                  <c:v>АТПП</c:v>
                </c:pt>
                <c:pt idx="15">
                  <c:v>УТС</c:v>
                </c:pt>
                <c:pt idx="16">
                  <c:v>ИВТ (маг)</c:v>
                </c:pt>
                <c:pt idx="17">
                  <c:v>ЭиЭ (маг)</c:v>
                </c:pt>
                <c:pt idx="18">
                  <c:v>АТПП (маг)</c:v>
                </c:pt>
                <c:pt idx="19">
                  <c:v>ЭОП (ФНО)</c:v>
                </c:pt>
                <c:pt idx="20">
                  <c:v>ХТОВ (ФНО)</c:v>
                </c:pt>
                <c:pt idx="21">
                  <c:v>АККХС (СПО)</c:v>
                </c:pt>
                <c:pt idx="22">
                  <c:v>ТПиППМиЭ (СПО)</c:v>
                </c:pt>
              </c:strCache>
            </c:strRef>
          </c:cat>
          <c:val>
            <c:numRef>
              <c:f>спец_труд!$A$43:$W$43</c:f>
              <c:numCache>
                <c:formatCode>0.0%</c:formatCode>
                <c:ptCount val="23"/>
                <c:pt idx="0">
                  <c:v>0.62500000000000011</c:v>
                </c:pt>
                <c:pt idx="1">
                  <c:v>0.67938931297709948</c:v>
                </c:pt>
                <c:pt idx="2">
                  <c:v>0.63636363636363646</c:v>
                </c:pt>
                <c:pt idx="3">
                  <c:v>0</c:v>
                </c:pt>
                <c:pt idx="4">
                  <c:v>0.72000000000000008</c:v>
                </c:pt>
                <c:pt idx="5">
                  <c:v>0.92592592592592582</c:v>
                </c:pt>
                <c:pt idx="6">
                  <c:v>0.2</c:v>
                </c:pt>
                <c:pt idx="7">
                  <c:v>0.60000000000000009</c:v>
                </c:pt>
                <c:pt idx="8">
                  <c:v>0.62500000000000011</c:v>
                </c:pt>
                <c:pt idx="9">
                  <c:v>0.46666666666666673</c:v>
                </c:pt>
                <c:pt idx="10">
                  <c:v>0.62500000000000011</c:v>
                </c:pt>
                <c:pt idx="11">
                  <c:v>0.59090909090909094</c:v>
                </c:pt>
                <c:pt idx="12">
                  <c:v>0.75000000000000011</c:v>
                </c:pt>
                <c:pt idx="13">
                  <c:v>0.67567567567567599</c:v>
                </c:pt>
                <c:pt idx="14">
                  <c:v>0.9285714285714286</c:v>
                </c:pt>
                <c:pt idx="15">
                  <c:v>0.35294117647058826</c:v>
                </c:pt>
                <c:pt idx="16">
                  <c:v>0.61538461538461553</c:v>
                </c:pt>
                <c:pt idx="17">
                  <c:v>0</c:v>
                </c:pt>
                <c:pt idx="18">
                  <c:v>0.66666666666666663</c:v>
                </c:pt>
                <c:pt idx="19">
                  <c:v>0</c:v>
                </c:pt>
                <c:pt idx="20">
                  <c:v>0</c:v>
                </c:pt>
                <c:pt idx="21">
                  <c:v>0.4</c:v>
                </c:pt>
                <c:pt idx="22">
                  <c:v>0</c:v>
                </c:pt>
              </c:numCache>
            </c:numRef>
          </c:val>
        </c:ser>
        <c:dLbls>
          <c:showVal val="1"/>
        </c:dLbls>
        <c:shape val="box"/>
        <c:axId val="65959808"/>
        <c:axId val="65961344"/>
        <c:axId val="0"/>
      </c:bar3DChart>
      <c:catAx>
        <c:axId val="65959808"/>
        <c:scaling>
          <c:orientation val="minMax"/>
        </c:scaling>
        <c:axPos val="b"/>
        <c:numFmt formatCode="General" sourceLinked="1"/>
        <c:maj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4200000" vert="horz"/>
          <a:lstStyle/>
          <a:p>
            <a:pPr>
              <a:defRPr/>
            </a:pPr>
            <a:endParaRPr lang="ru-RU"/>
          </a:p>
        </c:txPr>
        <c:crossAx val="65961344"/>
        <c:crosses val="autoZero"/>
        <c:auto val="1"/>
        <c:lblAlgn val="ctr"/>
        <c:lblOffset val="100"/>
        <c:tickLblSkip val="1"/>
        <c:tickMarkSkip val="1"/>
      </c:catAx>
      <c:valAx>
        <c:axId val="65961344"/>
        <c:scaling>
          <c:orientation val="minMax"/>
          <c:max val="1.1000000000000001"/>
          <c:min val="0"/>
        </c:scaling>
        <c:axPos val="l"/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5959808"/>
        <c:crosses val="autoZero"/>
        <c:crossBetween val="between"/>
        <c:majorUnit val="0.2"/>
        <c:minorUnit val="0.2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00756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Организация и перспективы производственной практики, стажировки и трудоустройства выпускников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трудоустроившихся выпускников на предприятиях и организациях города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1071538" y="1062037"/>
          <a:ext cx="8072462" cy="579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Сравнительная диаграмма трудоустроившихся выпускников на предприятиях и организациях города за 5 лет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1071538" y="1071546"/>
          <a:ext cx="8072462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ПЕРЕЧЕНЬ ДОГОВОРОВ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производственную и преддипломную практику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2020/21 учебный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5410200"/>
          </a:xfrm>
        </p:spPr>
        <p:txBody>
          <a:bodyPr>
            <a:normAutofit/>
          </a:bodyPr>
          <a:lstStyle/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ОАО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Нижнекамскнефтехим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договор №4600057259 от 01.03.2021 (Срок до 31.08.2022 г).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АО «ТАНЕКО», договор №202/13.01-09/18 от 27.08.2018 (Срок до 31.08.2023 г).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АО «ТАИФ-НК», договор №079-1772/19 от 11.12.2019 (Срок до 31.12.2020 г.)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ООО «Нижнекамский завод грузовых шин», договор №07/2020/342 от 19.08.2020 (Срок до 31.08.2021 г.)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КПНУ АО «ТАТЭМ», договор №117 от 09.11.2018 (Срок до 31.08.2022 г.)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ПАО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Нижнекамскшина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договор №01/2020/400 от 21.08.2020 (Срок до 31.08.2021 г.)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института 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4"/>
          <p:cNvGraphicFramePr>
            <a:graphicFrameLocks/>
          </p:cNvGraphicFramePr>
          <p:nvPr/>
        </p:nvGraphicFramePr>
        <p:xfrm>
          <a:off x="954881" y="928670"/>
          <a:ext cx="8189119" cy="5929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по формам обучения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очная форма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00760" y="928670"/>
          <a:ext cx="2438400" cy="20002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очно-заочная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86182" y="3714752"/>
          <a:ext cx="24384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заочная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1"/>
          <p:cNvGraphicFramePr>
            <a:graphicFrameLocks/>
          </p:cNvGraphicFramePr>
          <p:nvPr/>
        </p:nvGraphicFramePr>
        <p:xfrm>
          <a:off x="1071537" y="1214423"/>
          <a:ext cx="4000529" cy="242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2"/>
          <p:cNvGraphicFramePr>
            <a:graphicFrameLocks/>
          </p:cNvGraphicFramePr>
          <p:nvPr/>
        </p:nvGraphicFramePr>
        <p:xfrm>
          <a:off x="5214942" y="1214422"/>
          <a:ext cx="3714744" cy="242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3"/>
          <p:cNvGraphicFramePr>
            <a:graphicFrameLocks/>
          </p:cNvGraphicFramePr>
          <p:nvPr/>
        </p:nvGraphicFramePr>
        <p:xfrm>
          <a:off x="2857488" y="3929066"/>
          <a:ext cx="4857784" cy="2928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71538" y="1357298"/>
          <a:ext cx="7862912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факультета информационных технологий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подготовительного факультета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71538" y="1214422"/>
          <a:ext cx="7862912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Рейтинг в соответствии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 показателями трудоустройства по специальности (профилю)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2"/>
          <p:cNvGraphicFramePr>
            <a:graphicFrameLocks/>
          </p:cNvGraphicFramePr>
          <p:nvPr/>
        </p:nvGraphicFramePr>
        <p:xfrm>
          <a:off x="1" y="1214423"/>
          <a:ext cx="914400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2141</TotalTime>
  <Words>235</Words>
  <Application>Microsoft Office PowerPoint</Application>
  <PresentationFormat>Экран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Слайд 1</vt:lpstr>
      <vt:lpstr>  ПЕРЕЧЕНЬ ДОГОВОРОВ на производственную и преддипломную практику  на 2020/21 учебный год  </vt:lpstr>
      <vt:lpstr>Диаграмма трудоустройства выпускников института </vt:lpstr>
      <vt:lpstr>Диаграмма трудоустройства выпускников по формам обучения </vt:lpstr>
      <vt:lpstr>Диаграмма трудоустройства выпускников  технологического факультета </vt:lpstr>
      <vt:lpstr>Диаграмма трудоустройства выпускников  механического факультета </vt:lpstr>
      <vt:lpstr>Диаграмма трудоустройства выпускников                                                                                                     факультета информационных технологий</vt:lpstr>
      <vt:lpstr>Диаграмма трудоустройства выпускников                                                                                                      подготовительного факультета</vt:lpstr>
      <vt:lpstr>Рейтинг в соответствии  с показателями трудоустройства по специальности (профилю)</vt:lpstr>
      <vt:lpstr>Диаграмма трудоустроившихся выпускников на предприятиях и организациях города </vt:lpstr>
      <vt:lpstr>Сравнительная диаграмма трудоустроившихся выпускников на предприятиях и организациях города за 5 лет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НХТИ</dc:creator>
  <cp:lastModifiedBy>НХТИ</cp:lastModifiedBy>
  <cp:revision>296</cp:revision>
  <dcterms:created xsi:type="dcterms:W3CDTF">2012-04-18T08:11:23Z</dcterms:created>
  <dcterms:modified xsi:type="dcterms:W3CDTF">2021-03-31T10:56:27Z</dcterms:modified>
</cp:coreProperties>
</file>