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0" r:id="rId4"/>
    <p:sldId id="268" r:id="rId5"/>
    <p:sldId id="262" r:id="rId6"/>
    <p:sldId id="263" r:id="rId7"/>
    <p:sldId id="264" r:id="rId8"/>
    <p:sldId id="266" r:id="rId9"/>
    <p:sldId id="276" r:id="rId10"/>
    <p:sldId id="273" r:id="rId11"/>
    <p:sldId id="27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FF"/>
    <a:srgbClr val="FF5050"/>
    <a:srgbClr val="FF6600"/>
    <a:srgbClr val="FF0000"/>
    <a:srgbClr val="3399FF"/>
    <a:srgbClr val="800080"/>
    <a:srgbClr val="9999FF"/>
    <a:srgbClr val="CCFFFF"/>
    <a:srgbClr val="FF99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60" d="100"/>
          <a:sy n="60" d="100"/>
        </p:scale>
        <p:origin x="-78" y="-10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21\&#1052;&#1054;&#1053;&#1048;&#1058;&#1054;&#1056;&#1048;&#1053;&#1043;%20&#1086;&#1073;&#1097;&#1080;&#1081;_&#1074;&#1099;&#1087;&#1091;&#1089;&#1082;%202020%20&#1075;.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21\&#1052;&#1054;&#1053;&#1048;&#1058;&#1054;&#1056;&#1048;&#1053;&#1043;_&#1087;&#1088;&#1086;&#1084;,&#1086;&#1088;&#1075;&#1072;&#1085;,&#1087;&#1088;&#1077;&#1076;&#1087;&#1088;,&#1091;&#1087;&#1088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21\&#1052;&#1054;&#1053;&#1048;&#1058;&#1054;&#1056;&#1048;&#1053;&#1043;_&#1087;&#1088;&#1086;&#1084;,&#1086;&#1088;&#1075;&#1072;&#1085;,&#1087;&#1088;&#1077;&#1076;&#1087;&#1088;,&#1091;&#1087;&#1088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21\&#1052;&#1054;&#1053;&#1048;&#1058;&#1054;&#1056;&#1048;&#1053;&#1043;%20&#1086;&#1073;&#1097;&#1080;&#1081;_&#1074;&#1099;&#1087;&#1091;&#1089;&#1082;%202020%20&#1075;.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21\&#1052;&#1054;&#1053;&#1048;&#1058;&#1054;&#1056;&#1048;&#1053;&#1043;%20&#1086;&#1073;&#1097;&#1080;&#1081;_&#1074;&#1099;&#1087;&#1091;&#1089;&#1082;%202020%20&#1075;.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21\&#1052;&#1054;&#1053;&#1048;&#1058;&#1054;&#1056;&#1048;&#1053;&#1043;%20&#1086;&#1073;&#1097;&#1080;&#1081;_&#1074;&#1099;&#1087;&#1091;&#1089;&#1082;%202020%20&#1075;.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21\&#1052;&#1054;&#1053;&#1048;&#1058;&#1054;&#1056;&#1048;&#1053;&#1043;%20&#1086;&#1073;&#1097;&#1080;&#1081;_&#1074;&#1099;&#1087;&#1091;&#1089;&#1082;%202020%20&#1075;.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21\&#1052;&#1054;&#1053;&#1048;&#1058;&#1054;&#1056;&#1048;&#1053;&#1043;%20&#1086;&#1073;&#1097;&#1080;&#1081;_&#1074;&#1099;&#1087;&#1091;&#1089;&#1082;%202020%20&#1075;.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21\&#1052;&#1054;&#1053;&#1048;&#1058;&#1054;&#1056;&#1048;&#1053;&#1043;%20&#1086;&#1073;&#1097;&#1080;&#1081;_&#1074;&#1099;&#1087;&#1091;&#1089;&#1082;%202020%20&#1075;.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21\&#1052;&#1054;&#1053;&#1048;&#1058;&#1054;&#1056;&#1048;&#1053;&#1043;%20&#1086;&#1073;&#1097;&#1080;&#1081;_&#1074;&#1099;&#1087;&#1091;&#1089;&#1082;%202020%20&#1075;.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53;&#1061;&#1058;&#1048;\Desktop\&#1052;&#1086;&#1080;%20&#1076;&#1086;&#1082;&#1091;&#1084;&#1077;&#1085;&#1090;&#1099;\&#1059;&#1052;&#1056;\&#1059;&#1095;&#1077;&#1085;&#1099;&#1081;%20&#1089;&#1086;&#1074;&#1077;&#1090;\&#1087;&#1088;&#1072;&#1082;&#1090;&#1080;&#1082;&#1072;%202021\&#1052;&#1054;&#1053;&#1048;&#1058;&#1054;&#1056;&#1048;&#1053;&#1043;%20&#1087;&#1086;%20&#1089;&#1087;&#1077;&#1094;&#1080;&#1072;&#1083;&#1100;&#1085;&#1086;&#1089;&#1090;&#1103;&#1084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8157951376151025E-2"/>
          <c:y val="4.1322355737461805E-2"/>
          <c:w val="0.89342162663293256"/>
          <c:h val="0.57231462696384594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0080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484</a:t>
                    </a:r>
                  </a:p>
                </c:rich>
              </c:tx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/>
                      <a:t>401
</a:t>
                    </a:r>
                    <a:r>
                      <a:rPr lang="ru-RU" sz="1100"/>
                      <a:t>(82,85%)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17
</a:t>
                    </a:r>
                    <a:r>
                      <a:rPr lang="ru-RU" sz="1100"/>
                      <a:t>(3,51%)</a:t>
                    </a:r>
                  </a:p>
                </c:rich>
              </c:tx>
            </c:dLbl>
            <c:dLbl>
              <c:idx val="3"/>
              <c:layout>
                <c:manualLayout>
                  <c:x val="6.6638887899799172E-3"/>
                  <c:y val="-4.5145443601816229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283
</a:t>
                    </a:r>
                    <a:r>
                      <a:rPr lang="ru-RU" sz="1100"/>
                      <a:t>(58,47%)</a:t>
                    </a:r>
                  </a:p>
                </c:rich>
              </c:tx>
              <c:dLblPos val="outEnd"/>
            </c:dLbl>
            <c:dLbl>
              <c:idx val="4"/>
              <c:layout>
                <c:manualLayout>
                  <c:x val="1.1141431971097566E-3"/>
                  <c:y val="5.0067866907520181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101
</a:t>
                    </a:r>
                    <a:r>
                      <a:rPr lang="ru-RU" sz="1100"/>
                      <a:t>(20,87%)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1
</a:t>
                    </a:r>
                    <a:r>
                      <a:rPr lang="ru-RU" sz="1100"/>
                      <a:t>(0,21%)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2
</a:t>
                    </a:r>
                    <a:r>
                      <a:rPr lang="ru-RU" sz="1100"/>
                      <a:t>(0,41%)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80
</a:t>
                    </a:r>
                    <a:r>
                      <a:rPr lang="ru-RU" sz="1100"/>
                      <a:t>(16,53%)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вып_труд_диагр!$A$30:$I$30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Самозанятые</c:v>
                </c:pt>
              </c:strCache>
            </c:strRef>
          </c:cat>
          <c:val>
            <c:numRef>
              <c:f>вып_труд_диагр!$A$31:$I$31</c:f>
              <c:numCache>
                <c:formatCode>General</c:formatCode>
                <c:ptCount val="9"/>
                <c:pt idx="0">
                  <c:v>484</c:v>
                </c:pt>
                <c:pt idx="1">
                  <c:v>401</c:v>
                </c:pt>
                <c:pt idx="2">
                  <c:v>17</c:v>
                </c:pt>
                <c:pt idx="3">
                  <c:v>283</c:v>
                </c:pt>
                <c:pt idx="4">
                  <c:v>101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80</c:v>
                </c:pt>
              </c:numCache>
            </c:numRef>
          </c:val>
        </c:ser>
        <c:dLbls>
          <c:showVal val="1"/>
        </c:dLbls>
        <c:axId val="60010880"/>
        <c:axId val="60012416"/>
      </c:barChart>
      <c:catAx>
        <c:axId val="6001088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0012416"/>
        <c:crosses val="autoZero"/>
        <c:lblAlgn val="ctr"/>
        <c:lblOffset val="100"/>
        <c:tickLblSkip val="1"/>
        <c:tickMarkSkip val="1"/>
      </c:catAx>
      <c:valAx>
        <c:axId val="60012416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0010880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Y val="260"/>
      <c:perspective val="0"/>
    </c:view3D>
    <c:plotArea>
      <c:layout>
        <c:manualLayout>
          <c:layoutTarget val="inner"/>
          <c:xMode val="edge"/>
          <c:yMode val="edge"/>
          <c:x val="0.1055279046219109"/>
          <c:y val="0.17448989926264194"/>
          <c:w val="0.68002785271705213"/>
          <c:h val="0.44925252283356543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00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800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008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00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80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0.1091980169145524"/>
                  <c:y val="-0.1481483124468597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НКНХ </a:t>
                    </a:r>
                  </a:p>
                  <a:p>
                    <a:pPr>
                      <a:defRPr/>
                    </a:pPr>
                    <a:r>
                      <a:rPr lang="ru-RU"/>
                      <a:t>188</a:t>
                    </a:r>
                  </a:p>
                  <a:p>
                    <a:pPr>
                      <a:defRPr/>
                    </a:pPr>
                    <a:r>
                      <a:rPr lang="ru-RU"/>
                      <a:t>(46,88%)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1"/>
              <c:layout>
                <c:manualLayout>
                  <c:x val="7.2404917975917429E-2"/>
                  <c:y val="-0.12224655016714465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Татнефть-Нефтехим 3</a:t>
                    </a:r>
                  </a:p>
                  <a:p>
                    <a:pPr>
                      <a:defRPr/>
                    </a:pPr>
                    <a:r>
                      <a:rPr lang="ru-RU"/>
                      <a:t>(0,75%)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2"/>
              <c:layout>
                <c:manualLayout>
                  <c:x val="0.13548044483822319"/>
                  <c:y val="8.1197737606742676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ТАИФ-НК </a:t>
                    </a:r>
                  </a:p>
                  <a:p>
                    <a:pPr>
                      <a:defRPr/>
                    </a:pPr>
                    <a:r>
                      <a:rPr lang="ru-RU"/>
                      <a:t>36</a:t>
                    </a:r>
                  </a:p>
                  <a:p>
                    <a:pPr>
                      <a:defRPr/>
                    </a:pPr>
                    <a:r>
                      <a:rPr lang="ru-RU"/>
                      <a:t>(8,98%)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3"/>
              <c:layout>
                <c:manualLayout>
                  <c:x val="4.8370853284916443E-2"/>
                  <c:y val="8.6427647248319306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ТАНЕКО </a:t>
                    </a:r>
                  </a:p>
                  <a:p>
                    <a:pPr>
                      <a:defRPr/>
                    </a:pPr>
                    <a:r>
                      <a:rPr lang="ru-RU"/>
                      <a:t>40</a:t>
                    </a:r>
                  </a:p>
                  <a:p>
                    <a:pPr>
                      <a:defRPr/>
                    </a:pPr>
                    <a:r>
                      <a:rPr lang="ru-RU"/>
                      <a:t> (9,98%)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4"/>
              <c:layout>
                <c:manualLayout>
                  <c:x val="0.11085460195611753"/>
                  <c:y val="0.22293509086012156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Сфера обслуживания </a:t>
                    </a:r>
                  </a:p>
                  <a:p>
                    <a:pPr>
                      <a:defRPr/>
                    </a:pPr>
                    <a:r>
                      <a:rPr lang="ru-RU"/>
                      <a:t>0</a:t>
                    </a:r>
                  </a:p>
                  <a:p>
                    <a:pPr>
                      <a:defRPr/>
                    </a:pPr>
                    <a:r>
                      <a:rPr lang="ru-RU"/>
                      <a:t>(0%)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5"/>
              <c:layout>
                <c:manualLayout>
                  <c:x val="-9.0500192852237621E-2"/>
                  <c:y val="0.22696029193533918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Сфера образования и медицинских услуг 5</a:t>
                    </a:r>
                  </a:p>
                  <a:p>
                    <a:pPr>
                      <a:defRPr/>
                    </a:pPr>
                    <a:r>
                      <a:rPr lang="ru-RU"/>
                      <a:t>(1,25%)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6"/>
              <c:layout>
                <c:manualLayout>
                  <c:x val="-0.18843890033459093"/>
                  <c:y val="7.1191030698627464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Городское и муниципальное управление </a:t>
                    </a:r>
                  </a:p>
                  <a:p>
                    <a:pPr>
                      <a:defRPr/>
                    </a:pPr>
                    <a:r>
                      <a:rPr lang="ru-RU"/>
                      <a:t>2</a:t>
                    </a:r>
                  </a:p>
                  <a:p>
                    <a:pPr>
                      <a:defRPr/>
                    </a:pPr>
                    <a:r>
                      <a:rPr lang="ru-RU"/>
                      <a:t> (0,50%)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</c:dLbl>
            <c:dLbl>
              <c:idx val="7"/>
              <c:layout>
                <c:manualLayout>
                  <c:x val="-8.1812246587456186E-2"/>
                  <c:y val="5.4166046145640308E-2"/>
                </c:manualLayout>
              </c:layout>
              <c:tx>
                <c:rich>
                  <a:bodyPr/>
                  <a:lstStyle/>
                  <a:p>
                    <a:r>
                      <a:rPr lang="ru-RU" sz="1100"/>
                      <a:t>Другие предприятия и организации </a:t>
                    </a:r>
                  </a:p>
                  <a:p>
                    <a:r>
                      <a:rPr lang="ru-RU" sz="1100"/>
                      <a:t>127</a:t>
                    </a:r>
                  </a:p>
                  <a:p>
                    <a:r>
                      <a:rPr lang="ru-RU" sz="1100"/>
                      <a:t>(31,67%)</a:t>
                    </a:r>
                  </a:p>
                </c:rich>
              </c:tx>
              <c:dLblPos val="bestFit"/>
            </c:dLbl>
            <c:numFmt formatCode="0%" sourceLinked="0"/>
            <c:spPr>
              <a:noFill/>
              <a:ln w="25400">
                <a:noFill/>
              </a:ln>
            </c:spPr>
            <c:showVal val="1"/>
            <c:showCatName val="1"/>
            <c:showPercent val="1"/>
            <c:separator> </c:separator>
            <c:showLeaderLines val="1"/>
          </c:dLbls>
          <c:cat>
            <c:strRef>
              <c:f>Диаграмма!$A$37:$H$37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Диаграмма!$A$38:$H$38</c:f>
              <c:numCache>
                <c:formatCode>General</c:formatCode>
                <c:ptCount val="8"/>
                <c:pt idx="0" formatCode="#,##0">
                  <c:v>188</c:v>
                </c:pt>
                <c:pt idx="1">
                  <c:v>3</c:v>
                </c:pt>
                <c:pt idx="2">
                  <c:v>36</c:v>
                </c:pt>
                <c:pt idx="3">
                  <c:v>40</c:v>
                </c:pt>
                <c:pt idx="4">
                  <c:v>0</c:v>
                </c:pt>
                <c:pt idx="5">
                  <c:v>5</c:v>
                </c:pt>
                <c:pt idx="6">
                  <c:v>2</c:v>
                </c:pt>
                <c:pt idx="7" formatCode="#,##0">
                  <c:v>127</c:v>
                </c:pt>
              </c:numCache>
            </c:numRef>
          </c:val>
        </c:ser>
        <c:dLbls>
          <c:showVal val="1"/>
          <c:showCatName val="1"/>
          <c:separator> </c:separator>
        </c:dLbls>
      </c:pie3DChart>
      <c:spPr>
        <a:noFill/>
        <a:ln w="25400">
          <a:noFill/>
        </a:ln>
      </c:spPr>
    </c:plotArea>
    <c:plotVisOnly val="1"/>
    <c:dispBlanksAs val="zero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200" b="1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hPercent val="62"/>
      <c:depthPercent val="100"/>
      <c:rAngAx val="1"/>
    </c:view3D>
    <c:floor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4.9803439473244712E-2"/>
          <c:y val="1.9685058291033227E-2"/>
          <c:w val="0.92791671439624257"/>
          <c:h val="0.66535497023692269"/>
        </c:manualLayout>
      </c:layout>
      <c:bar3DChart>
        <c:barDir val="col"/>
        <c:grouping val="clustered"/>
        <c:ser>
          <c:idx val="2"/>
          <c:order val="0"/>
          <c:tx>
            <c:strRef>
              <c:f>сравнительная!$A$37</c:f>
              <c:strCache>
                <c:ptCount val="1"/>
                <c:pt idx="0">
                  <c:v>2015/16</c:v>
                </c:pt>
              </c:strCache>
            </c:strRef>
          </c:tx>
          <c:spPr>
            <a:gradFill rotWithShape="0">
              <a:gsLst>
                <a:gs pos="0">
                  <a:srgbClr val="FFFF00"/>
                </a:gs>
                <a:gs pos="100000">
                  <a:srgbClr val="FFFF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1.740979758455331E-3"/>
                  <c:y val="5.1425441136370405E-3"/>
                </c:manualLayout>
              </c:layout>
              <c:showVal val="1"/>
            </c:dLbl>
            <c:dLbl>
              <c:idx val="2"/>
              <c:layout>
                <c:manualLayout>
                  <c:x val="-5.2222541200104416E-3"/>
                  <c:y val="7.7242804725556934E-3"/>
                </c:manualLayout>
              </c:layout>
              <c:showVal val="1"/>
            </c:dLbl>
            <c:dLbl>
              <c:idx val="3"/>
              <c:layout>
                <c:manualLayout>
                  <c:x val="-3.4819595169106638E-3"/>
                  <c:y val="7.7334240374975589E-3"/>
                </c:manualLayout>
              </c:layout>
              <c:showVal val="1"/>
            </c:dLbl>
            <c:dLbl>
              <c:idx val="7"/>
              <c:layout>
                <c:manualLayout>
                  <c:x val="-1.0441767618598686E-2"/>
                  <c:y val="0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Диаграмма!$A$42:$H$42</c:f>
              <c:numCache>
                <c:formatCode>General</c:formatCode>
                <c:ptCount val="8"/>
                <c:pt idx="0">
                  <c:v>272</c:v>
                </c:pt>
                <c:pt idx="1">
                  <c:v>46</c:v>
                </c:pt>
                <c:pt idx="2">
                  <c:v>60</c:v>
                </c:pt>
                <c:pt idx="3">
                  <c:v>60</c:v>
                </c:pt>
                <c:pt idx="4">
                  <c:v>62</c:v>
                </c:pt>
                <c:pt idx="5">
                  <c:v>34</c:v>
                </c:pt>
                <c:pt idx="6">
                  <c:v>2</c:v>
                </c:pt>
                <c:pt idx="7">
                  <c:v>112</c:v>
                </c:pt>
              </c:numCache>
            </c:numRef>
          </c:val>
        </c:ser>
        <c:ser>
          <c:idx val="3"/>
          <c:order val="1"/>
          <c:tx>
            <c:strRef>
              <c:f>сравнительная!$B$37</c:f>
              <c:strCache>
                <c:ptCount val="1"/>
                <c:pt idx="0">
                  <c:v>2016/17</c:v>
                </c:pt>
              </c:strCache>
            </c:strRef>
          </c:tx>
          <c:spPr>
            <a:gradFill rotWithShape="0">
              <a:gsLst>
                <a:gs pos="0">
                  <a:srgbClr val="CCFFFF"/>
                </a:gs>
                <a:gs pos="100000">
                  <a:srgbClr val="CC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-5.2222541200104416E-3"/>
                  <c:y val="5.1518908689109442E-3"/>
                </c:manualLayout>
              </c:layout>
              <c:showVal val="1"/>
            </c:dLbl>
            <c:dLbl>
              <c:idx val="1"/>
              <c:layout>
                <c:manualLayout>
                  <c:x val="1.7409938525095809E-3"/>
                  <c:y val="4.1269843848884095E-2"/>
                </c:manualLayout>
              </c:layout>
              <c:showVal val="1"/>
            </c:dLbl>
            <c:dLbl>
              <c:idx val="2"/>
              <c:layout>
                <c:manualLayout>
                  <c:x val="1.740979758455331E-3"/>
                  <c:y val="-2.5977883951499281E-3"/>
                </c:manualLayout>
              </c:layout>
              <c:showVal val="1"/>
            </c:dLbl>
            <c:dLbl>
              <c:idx val="3"/>
              <c:layout>
                <c:manualLayout>
                  <c:x val="-1.740979758455331E-3"/>
                  <c:y val="7.7346431794898121E-3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7.7196070949187463E-3"/>
                </c:manualLayout>
              </c:layout>
              <c:showVal val="1"/>
            </c:dLbl>
            <c:dLbl>
              <c:idx val="5"/>
              <c:layout>
                <c:manualLayout>
                  <c:x val="3.4805892061995627E-3"/>
                  <c:y val="7.7254996145479432E-3"/>
                </c:manualLayout>
              </c:layout>
              <c:showVal val="1"/>
            </c:dLbl>
            <c:dLbl>
              <c:idx val="7"/>
              <c:layout>
                <c:manualLayout>
                  <c:x val="1.7361111111111123E-3"/>
                  <c:y val="-5.1380860629415539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Диаграмма!$A$43:$H$43</c:f>
              <c:numCache>
                <c:formatCode>General</c:formatCode>
                <c:ptCount val="8"/>
                <c:pt idx="0">
                  <c:v>153</c:v>
                </c:pt>
                <c:pt idx="1">
                  <c:v>19</c:v>
                </c:pt>
                <c:pt idx="2">
                  <c:v>41</c:v>
                </c:pt>
                <c:pt idx="3">
                  <c:v>27</c:v>
                </c:pt>
                <c:pt idx="4">
                  <c:v>23</c:v>
                </c:pt>
                <c:pt idx="5">
                  <c:v>13</c:v>
                </c:pt>
                <c:pt idx="6">
                  <c:v>0</c:v>
                </c:pt>
                <c:pt idx="7">
                  <c:v>107</c:v>
                </c:pt>
              </c:numCache>
            </c:numRef>
          </c:val>
        </c:ser>
        <c:ser>
          <c:idx val="4"/>
          <c:order val="2"/>
          <c:tx>
            <c:strRef>
              <c:f>сравнительная!$C$37</c:f>
              <c:strCache>
                <c:ptCount val="1"/>
                <c:pt idx="0">
                  <c:v>2017/18</c:v>
                </c:pt>
              </c:strCache>
            </c:strRef>
          </c:tx>
          <c:spPr>
            <a:gradFill rotWithShape="0">
              <a:gsLst>
                <a:gs pos="0">
                  <a:srgbClr val="339966"/>
                </a:gs>
                <a:gs pos="100000">
                  <a:srgbClr val="339966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7402946030997801E-3"/>
                  <c:y val="5.1610344338528097E-3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5.1610344338528114E-3"/>
                </c:manualLayout>
              </c:layout>
              <c:showVal val="1"/>
            </c:dLbl>
            <c:dLbl>
              <c:idx val="3"/>
              <c:layout>
                <c:manualLayout>
                  <c:x val="3.4805892061995627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1.0416666666666666E-2"/>
                  <c:y val="-1.0276172125883108E-2"/>
                </c:manualLayout>
              </c:layout>
              <c:showVal val="1"/>
            </c:dLbl>
            <c:dLbl>
              <c:idx val="7"/>
              <c:layout>
                <c:manualLayout>
                  <c:x val="3.5057141294838152E-3"/>
                  <c:y val="5.1263534254749991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Диаграмма!$A$44:$H$44</c:f>
              <c:numCache>
                <c:formatCode>General</c:formatCode>
                <c:ptCount val="8"/>
                <c:pt idx="0">
                  <c:v>158</c:v>
                </c:pt>
                <c:pt idx="1">
                  <c:v>23</c:v>
                </c:pt>
                <c:pt idx="2">
                  <c:v>28</c:v>
                </c:pt>
                <c:pt idx="3">
                  <c:v>39</c:v>
                </c:pt>
                <c:pt idx="4">
                  <c:v>24</c:v>
                </c:pt>
                <c:pt idx="5">
                  <c:v>25</c:v>
                </c:pt>
                <c:pt idx="6">
                  <c:v>2</c:v>
                </c:pt>
                <c:pt idx="7">
                  <c:v>139</c:v>
                </c:pt>
              </c:numCache>
            </c:numRef>
          </c:val>
        </c:ser>
        <c:ser>
          <c:idx val="0"/>
          <c:order val="3"/>
          <c:tx>
            <c:strRef>
              <c:f>сравнительная!$D$37</c:f>
              <c:strCache>
                <c:ptCount val="1"/>
                <c:pt idx="0">
                  <c:v>2018/19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2177814258494074E-2"/>
                  <c:y val="5.1587993402003691E-3"/>
                </c:manualLayout>
              </c:layout>
              <c:showVal val="1"/>
            </c:dLbl>
            <c:dLbl>
              <c:idx val="1"/>
              <c:layout>
                <c:manualLayout>
                  <c:x val="6.9604932570435721E-3"/>
                  <c:y val="5.1437632556292912E-3"/>
                </c:manualLayout>
              </c:layout>
              <c:showVal val="1"/>
            </c:dLbl>
            <c:dLbl>
              <c:idx val="2"/>
              <c:layout>
                <c:manualLayout>
                  <c:x val="5.2229392753659898E-3"/>
                  <c:y val="7.7242804725556934E-3"/>
                </c:manualLayout>
              </c:layout>
              <c:showVal val="1"/>
            </c:dLbl>
            <c:dLbl>
              <c:idx val="3"/>
              <c:layout>
                <c:manualLayout>
                  <c:x val="5.2334864391951679E-3"/>
                  <c:y val="2.5805733820844674E-3"/>
                </c:manualLayout>
              </c:layout>
              <c:showVal val="1"/>
            </c:dLbl>
            <c:dLbl>
              <c:idx val="4"/>
              <c:layout>
                <c:manualLayout>
                  <c:x val="6.9611784123991263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6.9611784123991263E-3"/>
                  <c:y val="5.1459983492817421E-3"/>
                </c:manualLayout>
              </c:layout>
              <c:showVal val="1"/>
            </c:dLbl>
            <c:dLbl>
              <c:idx val="7"/>
              <c:layout>
                <c:manualLayout>
                  <c:x val="8.7057086614173232E-3"/>
                  <c:y val="2.5690430314707783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Диаграмма!$A$45:$H$45</c:f>
              <c:numCache>
                <c:formatCode>General</c:formatCode>
                <c:ptCount val="8"/>
                <c:pt idx="0" formatCode="#,##0">
                  <c:v>194</c:v>
                </c:pt>
                <c:pt idx="1">
                  <c:v>19</c:v>
                </c:pt>
                <c:pt idx="2">
                  <c:v>31</c:v>
                </c:pt>
                <c:pt idx="3">
                  <c:v>50</c:v>
                </c:pt>
                <c:pt idx="4">
                  <c:v>7</c:v>
                </c:pt>
                <c:pt idx="5">
                  <c:v>11</c:v>
                </c:pt>
                <c:pt idx="6">
                  <c:v>1</c:v>
                </c:pt>
                <c:pt idx="7" formatCode="#,##0">
                  <c:v>102</c:v>
                </c:pt>
              </c:numCache>
            </c:numRef>
          </c:val>
        </c:ser>
        <c:ser>
          <c:idx val="1"/>
          <c:order val="4"/>
          <c:tx>
            <c:strRef>
              <c:f>сравнительная!$E$37</c:f>
              <c:strCache>
                <c:ptCount val="1"/>
                <c:pt idx="0">
                  <c:v>2019/20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2593230533683301E-2"/>
                  <c:y val="5.1562918797000553E-3"/>
                </c:manualLayout>
              </c:layout>
              <c:showVal val="1"/>
            </c:dLbl>
            <c:dLbl>
              <c:idx val="1"/>
              <c:layout>
                <c:manualLayout>
                  <c:x val="6.9611784123991263E-3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8.7057209787033234E-3"/>
                  <c:y val="2.5782821232739487E-3"/>
                </c:manualLayout>
              </c:layout>
              <c:showVal val="1"/>
            </c:dLbl>
            <c:dLbl>
              <c:idx val="3"/>
              <c:layout>
                <c:manualLayout>
                  <c:x val="6.96391903382139E-3"/>
                  <c:y val="2.573608745636999E-3"/>
                </c:manualLayout>
              </c:layout>
              <c:showVal val="1"/>
            </c:dLbl>
            <c:dLbl>
              <c:idx val="4"/>
              <c:layout>
                <c:manualLayout>
                  <c:x val="6.9611784123991263E-3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6.9611784123991263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1.9143240634097589E-2"/>
                  <c:y val="2.5805172169264087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сравнительная!$A$39:$H$39</c:f>
              <c:strCache>
                <c:ptCount val="8"/>
                <c:pt idx="0">
                  <c:v>НКНХ</c:v>
                </c:pt>
                <c:pt idx="1">
                  <c:v>Татнефть-Нефтехим</c:v>
                </c:pt>
                <c:pt idx="2">
                  <c:v>ТАИФ-НК</c:v>
                </c:pt>
                <c:pt idx="3">
                  <c:v>ТАНЕКО</c:v>
                </c:pt>
                <c:pt idx="4">
                  <c:v>Сфера обслуживания</c:v>
                </c:pt>
                <c:pt idx="5">
                  <c:v>Сфера образования и медицинских услуг</c:v>
                </c:pt>
                <c:pt idx="6">
                  <c:v>Городское и муниципальное управление</c:v>
                </c:pt>
                <c:pt idx="7">
                  <c:v>Другие предприятия и организации</c:v>
                </c:pt>
              </c:strCache>
            </c:strRef>
          </c:cat>
          <c:val>
            <c:numRef>
              <c:f>Диаграмма!$A$46:$H$46</c:f>
              <c:numCache>
                <c:formatCode>General</c:formatCode>
                <c:ptCount val="8"/>
                <c:pt idx="0" formatCode="#,##0">
                  <c:v>188</c:v>
                </c:pt>
                <c:pt idx="1">
                  <c:v>3</c:v>
                </c:pt>
                <c:pt idx="2">
                  <c:v>36</c:v>
                </c:pt>
                <c:pt idx="3">
                  <c:v>40</c:v>
                </c:pt>
                <c:pt idx="4">
                  <c:v>0</c:v>
                </c:pt>
                <c:pt idx="5">
                  <c:v>5</c:v>
                </c:pt>
                <c:pt idx="6">
                  <c:v>2</c:v>
                </c:pt>
                <c:pt idx="7" formatCode="#,##0">
                  <c:v>127</c:v>
                </c:pt>
              </c:numCache>
            </c:numRef>
          </c:val>
        </c:ser>
        <c:dLbls>
          <c:showVal val="1"/>
        </c:dLbls>
        <c:shape val="box"/>
        <c:axId val="67423232"/>
        <c:axId val="67277568"/>
        <c:axId val="0"/>
      </c:bar3DChart>
      <c:catAx>
        <c:axId val="67423232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1620000" vert="horz"/>
          <a:lstStyle/>
          <a:p>
            <a:pPr>
              <a:defRPr>
                <a:solidFill>
                  <a:schemeClr val="tx1"/>
                </a:solidFill>
              </a:defRPr>
            </a:pPr>
            <a:endParaRPr lang="ru-RU"/>
          </a:p>
        </c:txPr>
        <c:crossAx val="67277568"/>
        <c:crosses val="autoZero"/>
        <c:auto val="1"/>
        <c:lblAlgn val="ctr"/>
        <c:lblOffset val="100"/>
        <c:tickLblSkip val="1"/>
        <c:tickMarkSkip val="1"/>
      </c:catAx>
      <c:valAx>
        <c:axId val="67277568"/>
        <c:scaling>
          <c:orientation val="minMax"/>
          <c:max val="32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7423232"/>
        <c:crosses val="autoZero"/>
        <c:crossBetween val="between"/>
        <c:majorUnit val="25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4.0258639545056899E-3"/>
          <c:y val="0.93626204238920996"/>
          <c:w val="0.58584563648293964"/>
          <c:h val="4.9212547853483675E-2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</c:legend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5954054380516259E-2"/>
          <c:y val="5.0505216570708944E-2"/>
          <c:w val="0.90146935082004753"/>
          <c:h val="0.47811605020271136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5.3690889651181904E-3"/>
                  <c:y val="1.1397770696692207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8.7482460918800256E-3"/>
                  <c:y val="6.5219120337230607E-4"/>
                </c:manualLayout>
              </c:layout>
              <c:tx>
                <c:rich>
                  <a:bodyPr/>
                  <a:lstStyle/>
                  <a:p>
                    <a:r>
                      <a:rPr lang="ru-RU" sz="900" baseline="0"/>
                      <a:t>93
(63,7%)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8
(5,5%)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58
(39,7%)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27
(18,5%)</a:t>
                    </a:r>
                  </a:p>
                </c:rich>
              </c:tx>
            </c:dLbl>
            <c:dLbl>
              <c:idx val="5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900" baseline="0"/>
                      <a:t>1
(0,7%)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0
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52
(35,6%)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'формы обуч.'!$A$37:$I$37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Самозанятые</c:v>
                </c:pt>
              </c:strCache>
            </c:strRef>
          </c:cat>
          <c:val>
            <c:numRef>
              <c:f>'формы обуч.'!$A$38:$I$38</c:f>
              <c:numCache>
                <c:formatCode>General</c:formatCode>
                <c:ptCount val="9"/>
                <c:pt idx="0">
                  <c:v>146</c:v>
                </c:pt>
                <c:pt idx="1">
                  <c:v>93</c:v>
                </c:pt>
                <c:pt idx="2">
                  <c:v>8</c:v>
                </c:pt>
                <c:pt idx="3">
                  <c:v>58</c:v>
                </c:pt>
                <c:pt idx="4">
                  <c:v>27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52</c:v>
                </c:pt>
              </c:numCache>
            </c:numRef>
          </c:val>
        </c:ser>
        <c:dLbls>
          <c:showVal val="1"/>
        </c:dLbls>
        <c:axId val="61597568"/>
        <c:axId val="61599104"/>
      </c:barChart>
      <c:catAx>
        <c:axId val="6159756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1599104"/>
        <c:crosses val="autoZero"/>
        <c:auto val="1"/>
        <c:lblAlgn val="ctr"/>
        <c:lblOffset val="100"/>
        <c:tickLblSkip val="1"/>
        <c:tickMarkSkip val="1"/>
      </c:catAx>
      <c:valAx>
        <c:axId val="61599104"/>
        <c:scaling>
          <c:orientation val="minMax"/>
          <c:max val="15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1597568"/>
        <c:crosses val="autoZero"/>
        <c:crossBetween val="between"/>
        <c:majorUnit val="25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2369659045673014E-2"/>
          <c:y val="5.3511705685618728E-2"/>
          <c:w val="0.89558408552978619"/>
          <c:h val="0.48160535117056857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7982691922545826E-3"/>
                  <c:y val="-2.6085200888350587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3612519305539777E-3"/>
                  <c:y val="3.8350055741360133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58
(96,7%)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6
(10,0%)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39
(65,0%)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13
(21,7%)</a:t>
                    </a:r>
                  </a:p>
                </c:rich>
              </c:tx>
            </c:dLbl>
            <c:dLbl>
              <c:idx val="5"/>
              <c:layout>
                <c:manualLayout>
                  <c:x val="8.2486375949994226E-3"/>
                  <c:y val="1.9620958751393547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2
(3,3%)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'формы обуч.'!$A$41:$I$41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Самозанятые</c:v>
                </c:pt>
              </c:strCache>
            </c:strRef>
          </c:cat>
          <c:val>
            <c:numRef>
              <c:f>'формы обуч.'!$A$42:$I$42</c:f>
              <c:numCache>
                <c:formatCode>General</c:formatCode>
                <c:ptCount val="9"/>
                <c:pt idx="0">
                  <c:v>60</c:v>
                </c:pt>
                <c:pt idx="1">
                  <c:v>58</c:v>
                </c:pt>
                <c:pt idx="2">
                  <c:v>6</c:v>
                </c:pt>
                <c:pt idx="3">
                  <c:v>39</c:v>
                </c:pt>
                <c:pt idx="4">
                  <c:v>13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</c:numCache>
            </c:numRef>
          </c:val>
        </c:ser>
        <c:dLbls>
          <c:showVal val="1"/>
        </c:dLbls>
        <c:axId val="62175488"/>
        <c:axId val="61612032"/>
      </c:barChart>
      <c:catAx>
        <c:axId val="6217548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1612032"/>
        <c:crosses val="autoZero"/>
        <c:auto val="1"/>
        <c:lblAlgn val="ctr"/>
        <c:lblOffset val="100"/>
        <c:tickLblSkip val="1"/>
        <c:tickMarkSkip val="1"/>
      </c:catAx>
      <c:valAx>
        <c:axId val="61612032"/>
        <c:scaling>
          <c:orientation val="minMax"/>
          <c:max val="8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2175488"/>
        <c:crosses val="autoZero"/>
        <c:crossBetween val="between"/>
        <c:majorUnit val="2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4249234935244485E-2"/>
          <c:y val="5.0473186119873822E-2"/>
          <c:w val="0.90476352300023399"/>
          <c:h val="0.47949526813880144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0053991869800807E-4"/>
                  <c:y val="9.616664159018351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9359734729291441E-3"/>
                  <c:y val="2.4327532306869285E-3"/>
                </c:manualLayout>
              </c:layout>
              <c:tx>
                <c:rich>
                  <a:bodyPr/>
                  <a:lstStyle/>
                  <a:p>
                    <a:r>
                      <a:rPr lang="ru-RU" sz="900" baseline="0"/>
                      <a:t>250
(89,9%)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3
(1,1%)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186
(66,9%)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61
(21,9%)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0
 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2
(0,7%)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sz="900" baseline="0"/>
                      <a:t>26
(9,4%)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'формы обуч.'!$A$45:$I$45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Самозанятые</c:v>
                </c:pt>
              </c:strCache>
            </c:strRef>
          </c:cat>
          <c:val>
            <c:numRef>
              <c:f>'формы обуч.'!$A$46:$I$46</c:f>
              <c:numCache>
                <c:formatCode>General</c:formatCode>
                <c:ptCount val="9"/>
                <c:pt idx="0">
                  <c:v>278</c:v>
                </c:pt>
                <c:pt idx="1">
                  <c:v>250</c:v>
                </c:pt>
                <c:pt idx="2">
                  <c:v>3</c:v>
                </c:pt>
                <c:pt idx="3">
                  <c:v>186</c:v>
                </c:pt>
                <c:pt idx="4">
                  <c:v>61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26</c:v>
                </c:pt>
              </c:numCache>
            </c:numRef>
          </c:val>
        </c:ser>
        <c:dLbls>
          <c:showVal val="1"/>
        </c:dLbls>
        <c:axId val="61639296"/>
        <c:axId val="64373120"/>
      </c:barChart>
      <c:catAx>
        <c:axId val="6163929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4373120"/>
        <c:crosses val="autoZero"/>
        <c:auto val="1"/>
        <c:lblAlgn val="ctr"/>
        <c:lblOffset val="100"/>
        <c:tickMarkSkip val="1"/>
      </c:catAx>
      <c:valAx>
        <c:axId val="64373120"/>
        <c:scaling>
          <c:orientation val="minMax"/>
          <c:max val="305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1639296"/>
        <c:crosses val="autoZero"/>
        <c:crossBetween val="between"/>
        <c:majorUnit val="5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6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6.4924315005260801E-4"/>
                  <c:y val="1.7322203750924812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208</a:t>
                    </a:r>
                  </a:p>
                </c:rich>
              </c:tx>
              <c:dLblPos val="outEnd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179</a:t>
                    </a:r>
                    <a:r>
                      <a:rPr lang="ru-RU"/>
                      <a:t>
</a:t>
                    </a:r>
                    <a:r>
                      <a:rPr lang="ru-RU" sz="1100"/>
                      <a:t>(</a:t>
                    </a:r>
                    <a:r>
                      <a:rPr lang="en-US" sz="1100"/>
                      <a:t>86</a:t>
                    </a:r>
                    <a:r>
                      <a:rPr lang="ru-RU" sz="1100"/>
                      <a:t>,</a:t>
                    </a:r>
                    <a:r>
                      <a:rPr lang="en-US" sz="1100"/>
                      <a:t>1</a:t>
                    </a:r>
                    <a:r>
                      <a:rPr lang="ru-RU" sz="1100"/>
                      <a:t>%)</a:t>
                    </a:r>
                  </a:p>
                </c:rich>
              </c:tx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14
</a:t>
                    </a:r>
                    <a:r>
                      <a:rPr lang="ru-RU" sz="1100"/>
                      <a:t>(6,7%)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130
</a:t>
                    </a:r>
                    <a:r>
                      <a:rPr lang="ru-RU" sz="1100"/>
                      <a:t>(62,5%)</a:t>
                    </a:r>
                  </a:p>
                </c:rich>
              </c:tx>
            </c:dLbl>
            <c:dLbl>
              <c:idx val="4"/>
              <c:layout>
                <c:manualLayout>
                  <c:x val="2.8435208040176897E-3"/>
                  <c:y val="-1.8150104765239369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35
</a:t>
                    </a:r>
                    <a:r>
                      <a:rPr lang="ru-RU" sz="1100"/>
                      <a:t>(16,8%)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2
</a:t>
                    </a:r>
                    <a:r>
                      <a:rPr lang="ru-RU" sz="1100"/>
                      <a:t>(1,0%)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27
</a:t>
                    </a:r>
                    <a:r>
                      <a:rPr lang="ru-RU" sz="1100"/>
                      <a:t>(13,0%)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'тех фак.'!$A$30:$I$30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Самозанятые</c:v>
                </c:pt>
              </c:strCache>
            </c:strRef>
          </c:cat>
          <c:val>
            <c:numRef>
              <c:f>'тех фак.'!$A$31:$I$31</c:f>
              <c:numCache>
                <c:formatCode>General</c:formatCode>
                <c:ptCount val="9"/>
                <c:pt idx="0">
                  <c:v>208</c:v>
                </c:pt>
                <c:pt idx="1">
                  <c:v>179</c:v>
                </c:pt>
                <c:pt idx="2">
                  <c:v>14</c:v>
                </c:pt>
                <c:pt idx="3">
                  <c:v>130</c:v>
                </c:pt>
                <c:pt idx="4">
                  <c:v>35</c:v>
                </c:pt>
                <c:pt idx="5">
                  <c:v>0</c:v>
                </c:pt>
                <c:pt idx="6">
                  <c:v>2</c:v>
                </c:pt>
                <c:pt idx="7">
                  <c:v>0</c:v>
                </c:pt>
                <c:pt idx="8">
                  <c:v>27</c:v>
                </c:pt>
              </c:numCache>
            </c:numRef>
          </c:val>
        </c:ser>
        <c:dLbls>
          <c:showVal val="1"/>
        </c:dLbls>
        <c:axId val="64421888"/>
        <c:axId val="64423424"/>
      </c:barChart>
      <c:catAx>
        <c:axId val="6442188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4423424"/>
        <c:crosses val="autoZero"/>
        <c:auto val="1"/>
        <c:lblAlgn val="ctr"/>
        <c:lblOffset val="100"/>
        <c:tickLblSkip val="1"/>
        <c:tickMarkSkip val="1"/>
      </c:catAx>
      <c:valAx>
        <c:axId val="64423424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4421888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6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9055253277146856E-3"/>
                  <c:y val="-2.6831603866979411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3560305606872262E-3"/>
                  <c:y val="1.166367661089489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63
</a:t>
                    </a:r>
                    <a:r>
                      <a:rPr lang="ru-RU" sz="1100"/>
                      <a:t>(90%)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3
</a:t>
                    </a:r>
                    <a:r>
                      <a:rPr lang="ru-RU" sz="1100"/>
                      <a:t>(4,3%)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36
</a:t>
                    </a:r>
                    <a:r>
                      <a:rPr lang="ru-RU" sz="1100"/>
                      <a:t>(51,4%)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24
</a:t>
                    </a:r>
                    <a:r>
                      <a:rPr lang="ru-RU" sz="1100"/>
                      <a:t>(34,3%)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1
</a:t>
                    </a:r>
                    <a:r>
                      <a:rPr lang="ru-RU" sz="1100"/>
                      <a:t>(1,4%)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</a:t>
                    </a:r>
                    <a:r>
                      <a:rPr lang="ru-RU" sz="1100"/>
                      <a:t>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6
</a:t>
                    </a:r>
                    <a:r>
                      <a:rPr lang="ru-RU" sz="1100"/>
                      <a:t>(8,6%)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'мех фак. '!$A$41:$I$41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Самозанятые</c:v>
                </c:pt>
              </c:strCache>
            </c:strRef>
          </c:cat>
          <c:val>
            <c:numRef>
              <c:f>'мех фак. '!$A$42:$I$42</c:f>
              <c:numCache>
                <c:formatCode>General</c:formatCode>
                <c:ptCount val="9"/>
                <c:pt idx="0">
                  <c:v>70</c:v>
                </c:pt>
                <c:pt idx="1">
                  <c:v>63</c:v>
                </c:pt>
                <c:pt idx="2" formatCode="@">
                  <c:v>3</c:v>
                </c:pt>
                <c:pt idx="3" formatCode="@">
                  <c:v>36</c:v>
                </c:pt>
                <c:pt idx="4">
                  <c:v>24</c:v>
                </c:pt>
                <c:pt idx="5" formatCode="@">
                  <c:v>1</c:v>
                </c:pt>
                <c:pt idx="6" formatCode="@">
                  <c:v>0</c:v>
                </c:pt>
                <c:pt idx="7" formatCode="@">
                  <c:v>0</c:v>
                </c:pt>
                <c:pt idx="8" formatCode="@">
                  <c:v>6</c:v>
                </c:pt>
              </c:numCache>
            </c:numRef>
          </c:val>
        </c:ser>
        <c:dLbls>
          <c:showVal val="1"/>
        </c:dLbls>
        <c:axId val="64484096"/>
        <c:axId val="64485632"/>
      </c:barChart>
      <c:catAx>
        <c:axId val="6448409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4485632"/>
        <c:crosses val="autoZero"/>
        <c:auto val="1"/>
        <c:lblAlgn val="ctr"/>
        <c:lblOffset val="100"/>
        <c:tickLblSkip val="1"/>
        <c:tickMarkSkip val="1"/>
      </c:catAx>
      <c:valAx>
        <c:axId val="64485632"/>
        <c:scaling>
          <c:orientation val="minMax"/>
          <c:max val="10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4484096"/>
        <c:crosses val="autoZero"/>
        <c:crossBetween val="between"/>
        <c:majorUnit val="1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68"/>
          <c:h val="0.5479749841490623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430" b="1"/>
                      <a:t>155
(84,2%)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430" b="1"/>
                      <a:t>0
(0%)</a:t>
                    </a:r>
                  </a:p>
                </c:rich>
              </c:tx>
              <c:dLblPos val="outEnd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430" b="1"/>
                      <a:t>113
(61,4%)</a:t>
                    </a:r>
                  </a:p>
                </c:rich>
              </c:tx>
              <c:dLblPos val="outEnd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1430" b="1"/>
                      <a:t>42
(22,8%)</a:t>
                    </a:r>
                  </a:p>
                </c:rich>
              </c:tx>
              <c:dLblPos val="outEnd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1430" b="1"/>
                      <a:t>0
(0%)</a:t>
                    </a:r>
                  </a:p>
                </c:rich>
              </c:tx>
              <c:dLblPos val="outEnd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z="1430" b="1"/>
                      <a:t>0
(0%)</a:t>
                    </a:r>
                  </a:p>
                </c:rich>
              </c:tx>
              <c:dLblPos val="outEnd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z="1430" b="1"/>
                      <a:t>0
(0%)</a:t>
                    </a:r>
                  </a:p>
                </c:rich>
              </c:tx>
              <c:dLblPos val="outEnd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sz="1430" b="1"/>
                      <a:t>29
(15,8%)</a:t>
                    </a:r>
                  </a:p>
                </c:rich>
              </c:tx>
              <c:dLblPos val="outEnd"/>
            </c:dLbl>
            <c:spPr>
              <a:noFill/>
              <a:ln w="25400">
                <a:noFill/>
              </a:ln>
            </c:spPr>
            <c:dLblPos val="outEnd"/>
            <c:showVal val="1"/>
          </c:dLbls>
          <c:cat>
            <c:strRef>
              <c:f>ФИТ!$A$30:$I$30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Самозанятые</c:v>
                </c:pt>
              </c:strCache>
            </c:strRef>
          </c:cat>
          <c:val>
            <c:numRef>
              <c:f>ФИТ!$A$31:$I$31</c:f>
              <c:numCache>
                <c:formatCode>General</c:formatCode>
                <c:ptCount val="9"/>
                <c:pt idx="0">
                  <c:v>184</c:v>
                </c:pt>
                <c:pt idx="1">
                  <c:v>155</c:v>
                </c:pt>
                <c:pt idx="2">
                  <c:v>0</c:v>
                </c:pt>
                <c:pt idx="3">
                  <c:v>113</c:v>
                </c:pt>
                <c:pt idx="4">
                  <c:v>42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29</c:v>
                </c:pt>
              </c:numCache>
            </c:numRef>
          </c:val>
        </c:ser>
        <c:dLbls>
          <c:showVal val="1"/>
        </c:dLbls>
        <c:axId val="65803392"/>
        <c:axId val="65804928"/>
      </c:barChart>
      <c:catAx>
        <c:axId val="6580339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5804928"/>
        <c:crosses val="autoZero"/>
        <c:auto val="1"/>
        <c:lblAlgn val="ctr"/>
        <c:lblOffset val="100"/>
        <c:tickLblSkip val="1"/>
        <c:tickMarkSkip val="1"/>
      </c:catAx>
      <c:valAx>
        <c:axId val="65804928"/>
        <c:scaling>
          <c:orientation val="minMax"/>
          <c:max val="20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5803392"/>
        <c:crosses val="autoZero"/>
        <c:crossBetween val="between"/>
        <c:majorUnit val="25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0402059370374437E-2"/>
          <c:y val="4.4776166019962302E-2"/>
          <c:w val="0.91206086098268468"/>
          <c:h val="0.46695144563674962"/>
        </c:manualLayout>
      </c:layout>
      <c:barChart>
        <c:barDir val="col"/>
        <c:grouping val="clustered"/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3366FF"/>
                  </a:gs>
                  <a:gs pos="100000">
                    <a:srgbClr val="3366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99CC00"/>
                  </a:gs>
                  <a:gs pos="100000">
                    <a:srgbClr val="99CC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1"/>
              <c:layout>
                <c:manualLayout>
                  <c:x val="6.2311456448874876E-3"/>
                  <c:y val="4.3460167469009563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4 </a:t>
                    </a:r>
                  </a:p>
                  <a:p>
                    <a:r>
                      <a:rPr lang="ru-RU"/>
                      <a:t>(18,2%)</a:t>
                    </a:r>
                  </a:p>
                </c:rich>
              </c:tx>
              <c:dLblPos val="outEnd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/>
                      <a:t>4
(18,2%)</a:t>
                    </a:r>
                  </a:p>
                </c:rich>
              </c:tx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/>
                      <a:t>0
(0%)</a:t>
                    </a:r>
                  </a:p>
                </c:rich>
              </c:tx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/>
                      <a:t>18
(81,8%)</a:t>
                    </a:r>
                  </a:p>
                </c:rich>
              </c:tx>
            </c:dLbl>
            <c:spPr>
              <a:noFill/>
              <a:ln w="25400">
                <a:noFill/>
              </a:ln>
            </c:spPr>
            <c:showVal val="1"/>
          </c:dLbls>
          <c:cat>
            <c:strRef>
              <c:f>ПФ!$A$30:$I$30</c:f>
              <c:strCache>
                <c:ptCount val="9"/>
                <c:pt idx="0">
                  <c:v>Выпуск</c:v>
                </c:pt>
                <c:pt idx="1">
                  <c:v>Трудоустроенные</c:v>
                </c:pt>
                <c:pt idx="2">
                  <c:v>Трудоустроенные по специальности</c:v>
                </c:pt>
                <c:pt idx="3">
                  <c:v>Рабочие (служащие) по профилю</c:v>
                </c:pt>
                <c:pt idx="4">
                  <c:v>Прочие </c:v>
                </c:pt>
                <c:pt idx="5">
                  <c:v>В армии</c:v>
                </c:pt>
                <c:pt idx="6">
                  <c:v>Декретный отпуск</c:v>
                </c:pt>
                <c:pt idx="7">
                  <c:v>На учете в ЦТЗ</c:v>
                </c:pt>
                <c:pt idx="8">
                  <c:v>Самозанятые</c:v>
                </c:pt>
              </c:strCache>
            </c:strRef>
          </c:cat>
          <c:val>
            <c:numRef>
              <c:f>ПФ!$A$31:$I$31</c:f>
              <c:numCache>
                <c:formatCode>General</c:formatCode>
                <c:ptCount val="9"/>
                <c:pt idx="0">
                  <c:v>22</c:v>
                </c:pt>
                <c:pt idx="1">
                  <c:v>4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18</c:v>
                </c:pt>
              </c:numCache>
            </c:numRef>
          </c:val>
        </c:ser>
        <c:dLbls>
          <c:showVal val="1"/>
        </c:dLbls>
        <c:axId val="65865984"/>
        <c:axId val="65888256"/>
      </c:barChart>
      <c:catAx>
        <c:axId val="6586598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ru-RU"/>
          </a:p>
        </c:txPr>
        <c:crossAx val="65888256"/>
        <c:crosses val="autoZero"/>
        <c:auto val="1"/>
        <c:lblAlgn val="ctr"/>
        <c:lblOffset val="100"/>
        <c:tickLblSkip val="1"/>
        <c:tickMarkSkip val="1"/>
      </c:catAx>
      <c:valAx>
        <c:axId val="65888256"/>
        <c:scaling>
          <c:orientation val="minMax"/>
          <c:max val="60"/>
          <c:min val="0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5865984"/>
        <c:crosses val="autoZero"/>
        <c:crossBetween val="between"/>
        <c:majorUnit val="10"/>
      </c:valAx>
      <c:spPr>
        <a:solidFill>
          <a:srgbClr val="FFFFFF"/>
        </a:solidFill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20"/>
      <c:rotY val="30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5.3235935275687887E-2"/>
          <c:y val="2.047781569965872E-2"/>
          <c:w val="0.94431717055800479"/>
          <c:h val="0.76791808873720102"/>
        </c:manualLayout>
      </c:layout>
      <c:bar3D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gradFill rotWithShape="0">
                <a:gsLst>
                  <a:gs pos="0">
                    <a:srgbClr val="9999FF"/>
                  </a:gs>
                  <a:gs pos="100000">
                    <a:srgbClr val="99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gradFill rotWithShape="0">
                <a:gsLst>
                  <a:gs pos="0">
                    <a:srgbClr val="00CCFF"/>
                  </a:gs>
                  <a:gs pos="100000">
                    <a:srgbClr val="00CC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gradFill rotWithShape="0">
                <a:gsLst>
                  <a:gs pos="0">
                    <a:srgbClr val="0000FF"/>
                  </a:gs>
                  <a:gs pos="100000">
                    <a:srgbClr val="0000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gradFill rotWithShape="0">
                <a:gsLst>
                  <a:gs pos="0">
                    <a:srgbClr val="008000"/>
                  </a:gs>
                  <a:gs pos="100000">
                    <a:srgbClr val="008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gradFill rotWithShape="0">
                <a:gsLst>
                  <a:gs pos="0">
                    <a:srgbClr val="00FF00"/>
                  </a:gs>
                  <a:gs pos="100000">
                    <a:srgbClr val="00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gradFill rotWithShape="0">
                <a:gsLst>
                  <a:gs pos="0">
                    <a:srgbClr val="800000"/>
                  </a:gs>
                  <a:gs pos="100000">
                    <a:srgbClr val="80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gradFill rotWithShape="0">
                <a:gsLst>
                  <a:gs pos="0">
                    <a:srgbClr val="FFFF00"/>
                  </a:gs>
                  <a:gs pos="100000">
                    <a:srgbClr val="FFFF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gradFill rotWithShape="0">
                <a:gsLst>
                  <a:gs pos="0">
                    <a:srgbClr val="000080"/>
                  </a:gs>
                  <a:gs pos="100000">
                    <a:srgbClr val="0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8"/>
            <c:spPr>
              <a:gradFill rotWithShape="0">
                <a:gsLst>
                  <a:gs pos="0">
                    <a:srgbClr val="339966"/>
                  </a:gs>
                  <a:gs pos="100000">
                    <a:srgbClr val="339966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9"/>
            <c:spPr>
              <a:gradFill rotWithShape="0">
                <a:gsLst>
                  <a:gs pos="0">
                    <a:srgbClr val="FF6600"/>
                  </a:gs>
                  <a:gs pos="100000">
                    <a:srgbClr val="FF66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0"/>
            <c:spPr>
              <a:gradFill rotWithShape="0">
                <a:gsLst>
                  <a:gs pos="0">
                    <a:srgbClr val="FF8080"/>
                  </a:gs>
                  <a:gs pos="100000">
                    <a:srgbClr val="FF8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1"/>
            <c:spPr>
              <a:gradFill rotWithShape="0">
                <a:gsLst>
                  <a:gs pos="0">
                    <a:srgbClr val="800080"/>
                  </a:gs>
                  <a:gs pos="100000">
                    <a:srgbClr val="80008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2"/>
            <c:spPr>
              <a:gradFill rotWithShape="0">
                <a:gsLst>
                  <a:gs pos="0">
                    <a:srgbClr val="CCFFFF"/>
                  </a:gs>
                  <a:gs pos="100000">
                    <a:srgbClr val="CC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3"/>
            <c:spPr>
              <a:gradFill rotWithShape="0">
                <a:gsLst>
                  <a:gs pos="0">
                    <a:srgbClr val="FF0000"/>
                  </a:gs>
                  <a:gs pos="100000">
                    <a:srgbClr val="FF0000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4"/>
            <c:spPr>
              <a:gradFill rotWithShape="0">
                <a:gsLst>
                  <a:gs pos="0">
                    <a:srgbClr val="FF99CC"/>
                  </a:gs>
                  <a:gs pos="100000">
                    <a:srgbClr val="FF99CC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5"/>
            <c:spPr>
              <a:gradFill rotWithShape="0">
                <a:gsLst>
                  <a:gs pos="0">
                    <a:srgbClr val="9999FF"/>
                  </a:gs>
                  <a:gs pos="100000">
                    <a:srgbClr val="99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6"/>
            <c:spPr>
              <a:gradFill rotWithShape="0">
                <a:gsLst>
                  <a:gs pos="0">
                    <a:srgbClr val="CC99FF"/>
                  </a:gs>
                  <a:gs pos="100000">
                    <a:srgbClr val="CC99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7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8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9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0"/>
            <c:spPr>
              <a:solidFill>
                <a:srgbClr val="99CC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1"/>
            <c:spPr>
              <a:solidFill>
                <a:srgbClr val="FF00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spPr>
              <a:noFill/>
              <a:ln w="25400">
                <a:noFill/>
              </a:ln>
            </c:spPr>
            <c:showVal val="1"/>
          </c:dLbls>
          <c:cat>
            <c:strRef>
              <c:f>спец_труд!$A$42:$W$42</c:f>
              <c:strCache>
                <c:ptCount val="23"/>
                <c:pt idx="0">
                  <c:v>ТиПП</c:v>
                </c:pt>
                <c:pt idx="1">
                  <c:v>ХТОВ</c:v>
                </c:pt>
                <c:pt idx="2">
                  <c:v>ХТПЭиУМ</c:v>
                </c:pt>
                <c:pt idx="3">
                  <c:v>ППРС</c:v>
                </c:pt>
                <c:pt idx="4">
                  <c:v>РиСВХП (маг)</c:v>
                </c:pt>
                <c:pt idx="5">
                  <c:v>ПиТГПН (маг)</c:v>
                </c:pt>
                <c:pt idx="6">
                  <c:v>ТФНТ</c:v>
                </c:pt>
                <c:pt idx="7">
                  <c:v>ОНГП</c:v>
                </c:pt>
                <c:pt idx="8">
                  <c:v>МАХП</c:v>
                </c:pt>
                <c:pt idx="9">
                  <c:v>ТБ</c:v>
                </c:pt>
                <c:pt idx="10">
                  <c:v>ТМО (маг)</c:v>
                </c:pt>
                <c:pt idx="11">
                  <c:v>ИВТ</c:v>
                </c:pt>
                <c:pt idx="12">
                  <c:v>ЭОП</c:v>
                </c:pt>
                <c:pt idx="13">
                  <c:v>ЭС</c:v>
                </c:pt>
                <c:pt idx="14">
                  <c:v>АТПП</c:v>
                </c:pt>
                <c:pt idx="15">
                  <c:v>УТС</c:v>
                </c:pt>
                <c:pt idx="16">
                  <c:v>ИВТ (маг)</c:v>
                </c:pt>
                <c:pt idx="17">
                  <c:v>ЭиЭ (маг)</c:v>
                </c:pt>
                <c:pt idx="18">
                  <c:v>АТПП (маг)</c:v>
                </c:pt>
                <c:pt idx="19">
                  <c:v>ЭОП (ФНО)</c:v>
                </c:pt>
                <c:pt idx="20">
                  <c:v>ХТОВ (ФНО)</c:v>
                </c:pt>
                <c:pt idx="21">
                  <c:v>АККХС (СПО)</c:v>
                </c:pt>
                <c:pt idx="22">
                  <c:v>ТПиППМиЭ (СПО)</c:v>
                </c:pt>
              </c:strCache>
            </c:strRef>
          </c:cat>
          <c:val>
            <c:numRef>
              <c:f>спец_труд!$A$43:$W$43</c:f>
              <c:numCache>
                <c:formatCode>0.0%</c:formatCode>
                <c:ptCount val="23"/>
                <c:pt idx="0">
                  <c:v>0.62500000000000011</c:v>
                </c:pt>
                <c:pt idx="1">
                  <c:v>0.67938931297709948</c:v>
                </c:pt>
                <c:pt idx="2">
                  <c:v>0.63636363636363646</c:v>
                </c:pt>
                <c:pt idx="3">
                  <c:v>0</c:v>
                </c:pt>
                <c:pt idx="4">
                  <c:v>0.72000000000000008</c:v>
                </c:pt>
                <c:pt idx="5">
                  <c:v>0.92592592592592582</c:v>
                </c:pt>
                <c:pt idx="6">
                  <c:v>0.2</c:v>
                </c:pt>
                <c:pt idx="7">
                  <c:v>0.60000000000000009</c:v>
                </c:pt>
                <c:pt idx="8">
                  <c:v>0.62500000000000011</c:v>
                </c:pt>
                <c:pt idx="9">
                  <c:v>0.46666666666666673</c:v>
                </c:pt>
                <c:pt idx="10">
                  <c:v>0.62500000000000011</c:v>
                </c:pt>
                <c:pt idx="11">
                  <c:v>0.59090909090909094</c:v>
                </c:pt>
                <c:pt idx="12">
                  <c:v>0.75000000000000011</c:v>
                </c:pt>
                <c:pt idx="13">
                  <c:v>0.67567567567567599</c:v>
                </c:pt>
                <c:pt idx="14">
                  <c:v>0.9285714285714286</c:v>
                </c:pt>
                <c:pt idx="15">
                  <c:v>0.35294117647058826</c:v>
                </c:pt>
                <c:pt idx="16">
                  <c:v>0.61538461538461553</c:v>
                </c:pt>
                <c:pt idx="17">
                  <c:v>0</c:v>
                </c:pt>
                <c:pt idx="18">
                  <c:v>0.66666666666666663</c:v>
                </c:pt>
                <c:pt idx="19">
                  <c:v>0</c:v>
                </c:pt>
                <c:pt idx="20">
                  <c:v>0</c:v>
                </c:pt>
                <c:pt idx="21">
                  <c:v>0.4</c:v>
                </c:pt>
                <c:pt idx="22">
                  <c:v>0</c:v>
                </c:pt>
              </c:numCache>
            </c:numRef>
          </c:val>
        </c:ser>
        <c:dLbls>
          <c:showVal val="1"/>
        </c:dLbls>
        <c:shape val="box"/>
        <c:axId val="65959808"/>
        <c:axId val="65961344"/>
        <c:axId val="0"/>
      </c:bar3DChart>
      <c:catAx>
        <c:axId val="65959808"/>
        <c:scaling>
          <c:orientation val="minMax"/>
        </c:scaling>
        <c:axPos val="b"/>
        <c:numFmt formatCode="General" sourceLinked="1"/>
        <c:majorTickMark val="in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-4200000" vert="horz"/>
          <a:lstStyle/>
          <a:p>
            <a:pPr>
              <a:defRPr/>
            </a:pPr>
            <a:endParaRPr lang="ru-RU"/>
          </a:p>
        </c:txPr>
        <c:crossAx val="65961344"/>
        <c:crosses val="autoZero"/>
        <c:auto val="1"/>
        <c:lblAlgn val="ctr"/>
        <c:lblOffset val="100"/>
        <c:tickLblSkip val="1"/>
        <c:tickMarkSkip val="1"/>
      </c:catAx>
      <c:valAx>
        <c:axId val="65961344"/>
        <c:scaling>
          <c:orientation val="minMax"/>
          <c:max val="1.1000000000000001"/>
          <c:min val="0"/>
        </c:scaling>
        <c:axPos val="l"/>
        <c:numFmt formatCode="0.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ru-RU"/>
          </a:p>
        </c:txPr>
        <c:crossAx val="65959808"/>
        <c:crosses val="autoZero"/>
        <c:crossBetween val="between"/>
        <c:majorUnit val="0.2"/>
        <c:minorUnit val="0.2"/>
      </c:valAx>
      <c:spPr>
        <a:noFill/>
        <a:ln w="25400">
          <a:noFill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Times New Roman" pitchFamily="18" charset="0"/>
          <a:ea typeface="Arial Cyr"/>
          <a:cs typeface="Times New Roman" pitchFamily="18" charset="0"/>
        </a:defRPr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295D96-F107-4302-AAED-429F885A70C6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1295D96-F107-4302-AAED-429F885A70C6}" type="datetimeFigureOut">
              <a:rPr lang="ru-RU" smtClean="0"/>
              <a:pPr/>
              <a:t>31.03.2021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6BF4A94-375F-4CBC-8C11-E5B24521571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00756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Организация и перспективы производственной практики, стажировки и трудоустройства выпускников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трудоустроившихся выпускников на предприятиях и организациях города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3"/>
          <p:cNvGraphicFramePr>
            <a:graphicFrameLocks/>
          </p:cNvGraphicFramePr>
          <p:nvPr/>
        </p:nvGraphicFramePr>
        <p:xfrm>
          <a:off x="1071538" y="1062037"/>
          <a:ext cx="8072462" cy="579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07154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Сравнительная диаграмма трудоустроившихся выпускников на предприятиях и организациях города за 5 лет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/>
          </p:cNvGraphicFramePr>
          <p:nvPr/>
        </p:nvGraphicFramePr>
        <p:xfrm>
          <a:off x="1071538" y="1071546"/>
          <a:ext cx="8072462" cy="5786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0715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ПЕРЕЧЕНЬ ДОГОВОРОВ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производственную и преддипломную практику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2020/21 учебный год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142976" y="1447800"/>
            <a:ext cx="7790712" cy="5410200"/>
          </a:xfrm>
        </p:spPr>
        <p:txBody>
          <a:bodyPr>
            <a:normAutofit/>
          </a:bodyPr>
          <a:lstStyle/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ОАО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Нижнекамскнефтехим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», договор №4600057259 от 01.03.2021 (Срок до 31.08.2022 г).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АО «ТАНЕКО», договор №202/13.01-09/18 от 27.08.2018 (Срок до 31.08.2023 г).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АО «ТАИФ-НК», договор №079-1772/19 от 11.12.2019 (Срок до 31.12.2020 г.)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ООО «Нижнекамский завод грузовых шин», договор №07/2020/342 от 19.08.2020 (Срок до 31.08.2021 г.)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КПНУ АО «ТАТЭМ», договор №117 от 09.11.2018 (Срок до 31.08.2022 г.)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ПАО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Нижнекамскшина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», договор №01/2020/400 от 21.08.2020 (Срок до 31.08.2021 г.)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института </a:t>
            </a: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4"/>
          <p:cNvGraphicFramePr>
            <a:graphicFrameLocks/>
          </p:cNvGraphicFramePr>
          <p:nvPr/>
        </p:nvGraphicFramePr>
        <p:xfrm>
          <a:off x="954881" y="928670"/>
          <a:ext cx="8189119" cy="5929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71414"/>
            <a:ext cx="7498080" cy="8572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по формам обучения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928670"/>
            <a:ext cx="814390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		очная форма обучения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000760" y="928670"/>
          <a:ext cx="2438400" cy="200025"/>
        </p:xfrm>
        <a:graphic>
          <a:graphicData uri="http://schemas.openxmlformats.org/drawingml/2006/table">
            <a:tbl>
              <a:tblPr/>
              <a:tblGrid>
                <a:gridCol w="24384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latin typeface="Times New Roman"/>
                        </a:rPr>
                        <a:t>очно-заочная</a:t>
                      </a:r>
                      <a:r>
                        <a:rPr lang="ru-RU" sz="1200" b="1" i="0" u="none" strike="noStrike" dirty="0">
                          <a:latin typeface="Times New Roman"/>
                        </a:rPr>
                        <a:t>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786182" y="3714752"/>
          <a:ext cx="2438400" cy="200025"/>
        </p:xfrm>
        <a:graphic>
          <a:graphicData uri="http://schemas.openxmlformats.org/drawingml/2006/table">
            <a:tbl>
              <a:tblPr/>
              <a:tblGrid>
                <a:gridCol w="609600"/>
                <a:gridCol w="182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latin typeface="Times New Roman"/>
                        </a:rPr>
                        <a:t>заочная форма обучения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Chart 1"/>
          <p:cNvGraphicFramePr>
            <a:graphicFrameLocks/>
          </p:cNvGraphicFramePr>
          <p:nvPr/>
        </p:nvGraphicFramePr>
        <p:xfrm>
          <a:off x="1071537" y="1214423"/>
          <a:ext cx="4000529" cy="2428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2"/>
          <p:cNvGraphicFramePr>
            <a:graphicFrameLocks/>
          </p:cNvGraphicFramePr>
          <p:nvPr/>
        </p:nvGraphicFramePr>
        <p:xfrm>
          <a:off x="5214942" y="1214422"/>
          <a:ext cx="3714744" cy="2428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3"/>
          <p:cNvGraphicFramePr>
            <a:graphicFrameLocks/>
          </p:cNvGraphicFramePr>
          <p:nvPr/>
        </p:nvGraphicFramePr>
        <p:xfrm>
          <a:off x="2857488" y="3929066"/>
          <a:ext cx="4857784" cy="2928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технологического факультета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1071538" y="1357298"/>
          <a:ext cx="7862912" cy="5500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механического факультета</a:t>
            </a: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071538" y="1447800"/>
          <a:ext cx="7862912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факультета информационных технологий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071538" y="1447800"/>
          <a:ext cx="7862912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42852"/>
            <a:ext cx="7719274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Диаграмма трудоустройства выпускников                                                                                                      подготовительного факультета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1"/>
          <p:cNvGraphicFramePr>
            <a:graphicFrameLocks noGrp="1"/>
          </p:cNvGraphicFramePr>
          <p:nvPr>
            <p:ph idx="1"/>
          </p:nvPr>
        </p:nvGraphicFramePr>
        <p:xfrm>
          <a:off x="1071538" y="1214422"/>
          <a:ext cx="7862912" cy="564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Рейтинг в соответствии </a:t>
            </a:r>
            <a:b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effectLst/>
                <a:latin typeface="Times New Roman" pitchFamily="18" charset="0"/>
                <a:cs typeface="Times New Roman" pitchFamily="18" charset="0"/>
              </a:rPr>
              <a:t>с показателями трудоустройства по специальности (профилю)</a:t>
            </a:r>
            <a:endParaRPr lang="ru-RU" sz="24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2"/>
          <p:cNvGraphicFramePr>
            <a:graphicFrameLocks/>
          </p:cNvGraphicFramePr>
          <p:nvPr/>
        </p:nvGraphicFramePr>
        <p:xfrm>
          <a:off x="1" y="1214423"/>
          <a:ext cx="9144000" cy="5643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2141</TotalTime>
  <Words>235</Words>
  <Application>Microsoft Office PowerPoint</Application>
  <PresentationFormat>Экран (4:3)</PresentationFormat>
  <Paragraphs>113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Слайд 1</vt:lpstr>
      <vt:lpstr>  ПЕРЕЧЕНЬ ДОГОВОРОВ на производственную и преддипломную практику  на 2020/21 учебный год  </vt:lpstr>
      <vt:lpstr>Диаграмма трудоустройства выпускников института </vt:lpstr>
      <vt:lpstr>Диаграмма трудоустройства выпускников по формам обучения </vt:lpstr>
      <vt:lpstr>Диаграмма трудоустройства выпускников  технологического факультета </vt:lpstr>
      <vt:lpstr>Диаграмма трудоустройства выпускников  механического факультета </vt:lpstr>
      <vt:lpstr>Диаграмма трудоустройства выпускников                                                                                                     факультета информационных технологий</vt:lpstr>
      <vt:lpstr>Диаграмма трудоустройства выпускников                                                                                                      подготовительного факультета</vt:lpstr>
      <vt:lpstr>Рейтинг в соответствии  с показателями трудоустройства по специальности (профилю)</vt:lpstr>
      <vt:lpstr>Диаграмма трудоустроившихся выпускников на предприятиях и организациях города </vt:lpstr>
      <vt:lpstr>Сравнительная диаграмма трудоустроившихся выпускников на предприятиях и организациях города за 5 лет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НХТИ</dc:creator>
  <cp:lastModifiedBy>НХТИ</cp:lastModifiedBy>
  <cp:revision>296</cp:revision>
  <dcterms:created xsi:type="dcterms:W3CDTF">2012-04-18T08:11:23Z</dcterms:created>
  <dcterms:modified xsi:type="dcterms:W3CDTF">2021-03-31T10:56:27Z</dcterms:modified>
</cp:coreProperties>
</file>