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9" r:id="rId3"/>
    <p:sldId id="257" r:id="rId4"/>
    <p:sldId id="277" r:id="rId5"/>
    <p:sldId id="260" r:id="rId6"/>
    <p:sldId id="268" r:id="rId7"/>
    <p:sldId id="262" r:id="rId8"/>
    <p:sldId id="263" r:id="rId9"/>
    <p:sldId id="264" r:id="rId10"/>
    <p:sldId id="266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CC00FF"/>
    <a:srgbClr val="FF505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3;&#1086;&#1074;&#1072;&#1103;%20&#1087;&#1072;&#1087;&#1082;&#1072;\&#1052;&#1054;&#1053;&#1048;&#1058;&#1054;&#1056;&#1048;&#1053;&#1043;_&#1087;&#1088;&#1086;&#1084;,&#1086;&#1088;&#1075;&#1072;&#1085;,&#1087;&#1088;&#1077;&#1076;&#1087;&#1088;,&#1091;&#1087;&#1088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48001165235413E-2"/>
          <c:y val="4.132239379275951E-2"/>
          <c:w val="0.89342162663293245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367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332
</a:t>
                    </a:r>
                    <a:r>
                      <a:rPr lang="ru-RU" sz="1100"/>
                      <a:t>(90,46%)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232
</a:t>
                    </a:r>
                    <a:r>
                      <a:rPr lang="ru-RU" sz="1100"/>
                      <a:t>(63,22%)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63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100
</a:t>
                    </a:r>
                    <a:r>
                      <a:rPr lang="ru-RU" sz="1100"/>
                      <a:t>(27,25%)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4E-3"/>
                  <c:y val="5.00678669075201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(0,54%)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(0,54%)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31
</a:t>
                    </a:r>
                    <a:r>
                      <a:rPr lang="ru-RU" sz="1100"/>
                      <a:t>(8,45%)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73
</a:t>
                    </a:r>
                    <a:r>
                      <a:rPr lang="ru-RU" sz="1100"/>
                      <a:t>(15,08%)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вып_труд_диагр!$A$31:$H$31</c:f>
              <c:numCache>
                <c:formatCode>General</c:formatCode>
                <c:ptCount val="8"/>
                <c:pt idx="0">
                  <c:v>367</c:v>
                </c:pt>
                <c:pt idx="1">
                  <c:v>332</c:v>
                </c:pt>
                <c:pt idx="2">
                  <c:v>232</c:v>
                </c:pt>
                <c:pt idx="3">
                  <c:v>100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31</c:v>
                </c:pt>
              </c:numCache>
            </c:numRef>
          </c:val>
        </c:ser>
        <c:dLbls>
          <c:showVal val="1"/>
        </c:dLbls>
        <c:axId val="46523136"/>
        <c:axId val="64911232"/>
      </c:barChart>
      <c:catAx>
        <c:axId val="465231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911232"/>
        <c:crosses val="autoZero"/>
        <c:lblAlgn val="ctr"/>
        <c:lblOffset val="100"/>
        <c:tickLblSkip val="1"/>
        <c:tickMarkSkip val="1"/>
      </c:catAx>
      <c:valAx>
        <c:axId val="6491123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652313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7482460918800256E-3"/>
                  <c:y val="6.5219120337230597E-4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84
(75,7%)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65
(58,6%)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19
(17,1%)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
(1,8%)</a:t>
                    </a:r>
                  </a:p>
                </c:rich>
              </c:tx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1
(0,9%)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24
(21,6%)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900" baseline="0"/>
                      <a:t>45
(30,8%)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обуч.'!$A$37:$H$37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обуч.'!$A$38:$H$38</c:f>
              <c:numCache>
                <c:formatCode>General</c:formatCode>
                <c:ptCount val="8"/>
                <c:pt idx="0">
                  <c:v>111</c:v>
                </c:pt>
                <c:pt idx="1">
                  <c:v>84</c:v>
                </c:pt>
                <c:pt idx="2">
                  <c:v>65</c:v>
                </c:pt>
                <c:pt idx="3">
                  <c:v>19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24</c:v>
                </c:pt>
              </c:numCache>
            </c:numRef>
          </c:val>
        </c:ser>
        <c:dLbls>
          <c:showVal val="1"/>
        </c:dLbls>
        <c:axId val="65479808"/>
        <c:axId val="65631360"/>
      </c:barChart>
      <c:catAx>
        <c:axId val="654798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631360"/>
        <c:crosses val="autoZero"/>
        <c:auto val="1"/>
        <c:lblAlgn val="ctr"/>
        <c:lblOffset val="100"/>
        <c:tickLblSkip val="1"/>
        <c:tickMarkSkip val="1"/>
      </c:catAx>
      <c:valAx>
        <c:axId val="65631360"/>
        <c:scaling>
          <c:orientation val="minMax"/>
          <c:max val="14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47980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691922545826E-3"/>
                  <c:y val="-2.608520088835057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40
(93,0%)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27
(62,8%)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13
(30,2%)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5"/>
              <c:layout>
                <c:manualLayout>
                  <c:x val="8.2486375949994226E-3"/>
                  <c:y val="1.962095875139354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
(2,3%)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(4,7%)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t>2
(3,3%)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обуч.'!$A$41:$H$41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обуч.'!$A$42:$H$42</c:f>
              <c:numCache>
                <c:formatCode>General</c:formatCode>
                <c:ptCount val="8"/>
                <c:pt idx="0">
                  <c:v>43</c:v>
                </c:pt>
                <c:pt idx="1">
                  <c:v>40</c:v>
                </c:pt>
                <c:pt idx="2">
                  <c:v>27</c:v>
                </c:pt>
                <c:pt idx="3">
                  <c:v>13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dLbls>
          <c:showVal val="1"/>
        </c:dLbls>
        <c:axId val="75720960"/>
        <c:axId val="75730944"/>
      </c:barChart>
      <c:catAx>
        <c:axId val="757209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30944"/>
        <c:crosses val="autoZero"/>
        <c:auto val="1"/>
        <c:lblAlgn val="ctr"/>
        <c:lblOffset val="100"/>
        <c:tickLblSkip val="1"/>
        <c:tickMarkSkip val="1"/>
      </c:catAx>
      <c:valAx>
        <c:axId val="75730944"/>
        <c:scaling>
          <c:orientation val="minMax"/>
          <c:max val="6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20960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1844131516755426E-2"/>
          <c:y val="8.0102482027927871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053991869800807E-4"/>
                  <c:y val="9.616664159018347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9359734729291439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208
(97,7%)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140
(65,7%)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68
(31,9%)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5
(2,3%)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900" baseline="0"/>
                      <a:t>26
(9,4%)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обуч.'!$A$45:$H$45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'формы обуч.'!$A$46:$H$46</c:f>
              <c:numCache>
                <c:formatCode>General</c:formatCode>
                <c:ptCount val="8"/>
                <c:pt idx="0">
                  <c:v>213</c:v>
                </c:pt>
                <c:pt idx="1">
                  <c:v>208</c:v>
                </c:pt>
                <c:pt idx="2">
                  <c:v>140</c:v>
                </c:pt>
                <c:pt idx="3">
                  <c:v>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</c:numCache>
            </c:numRef>
          </c:val>
        </c:ser>
        <c:dLbls>
          <c:showVal val="1"/>
        </c:dLbls>
        <c:axId val="74706304"/>
        <c:axId val="75797248"/>
      </c:barChart>
      <c:catAx>
        <c:axId val="7470630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797248"/>
        <c:crosses val="autoZero"/>
        <c:auto val="1"/>
        <c:lblAlgn val="ctr"/>
        <c:lblOffset val="100"/>
        <c:tickMarkSkip val="1"/>
      </c:catAx>
      <c:valAx>
        <c:axId val="75797248"/>
        <c:scaling>
          <c:orientation val="minMax"/>
          <c:max val="2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706304"/>
        <c:crosses val="autoZero"/>
        <c:crossBetween val="between"/>
        <c:majorUnit val="5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133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122
</a:t>
                    </a:r>
                    <a:r>
                      <a:rPr lang="ru-RU" sz="1100"/>
                      <a:t>(91,7%)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94
</a:t>
                    </a:r>
                    <a:r>
                      <a:rPr lang="ru-RU" sz="1100"/>
                      <a:t>(70,7%)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28
</a:t>
                    </a:r>
                    <a:r>
                      <a:rPr lang="ru-RU" sz="1100"/>
                      <a:t>(21,1%)</a:t>
                    </a:r>
                  </a:p>
                </c:rich>
              </c:tx>
            </c:dLbl>
            <c:dLbl>
              <c:idx val="4"/>
              <c:layout>
                <c:manualLayout>
                  <c:x val="2.8434602964825815E-3"/>
                  <c:y val="-1.184887408979408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(0,8%)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10
</a:t>
                    </a:r>
                    <a:r>
                      <a:rPr lang="ru-RU" sz="1100"/>
                      <a:t>(7,5%)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21
</a:t>
                    </a:r>
                    <a:r>
                      <a:rPr lang="ru-RU" sz="1100"/>
                      <a:t>(10,1%)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'тех фак.'!$A$31:$H$31</c:f>
              <c:numCache>
                <c:formatCode>General</c:formatCode>
                <c:ptCount val="8"/>
                <c:pt idx="0">
                  <c:v>133</c:v>
                </c:pt>
                <c:pt idx="1">
                  <c:v>122</c:v>
                </c:pt>
                <c:pt idx="2">
                  <c:v>94</c:v>
                </c:pt>
                <c:pt idx="3">
                  <c:v>28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10</c:v>
                </c:pt>
              </c:numCache>
            </c:numRef>
          </c:val>
        </c:ser>
        <c:dLbls>
          <c:showVal val="1"/>
        </c:dLbls>
        <c:axId val="64895616"/>
        <c:axId val="64909696"/>
      </c:barChart>
      <c:catAx>
        <c:axId val="648956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909696"/>
        <c:crosses val="autoZero"/>
        <c:auto val="1"/>
        <c:lblAlgn val="ctr"/>
        <c:lblOffset val="100"/>
        <c:tickLblSkip val="1"/>
        <c:tickMarkSkip val="1"/>
      </c:catAx>
      <c:valAx>
        <c:axId val="6490969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89561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023846388324E-3"/>
                  <c:y val="-2.068233170817670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62
</a:t>
                    </a:r>
                    <a:r>
                      <a:rPr lang="ru-RU" sz="1100"/>
                      <a:t>(98,4%)</a:t>
                    </a:r>
                  </a:p>
                </c:rich>
              </c:tx>
              <c:dLblPos val="outEnd"/>
            </c:dLbl>
            <c:dLbl>
              <c:idx val="2"/>
              <c:layout>
                <c:manualLayout>
                  <c:x val="3.3392962998362035E-3"/>
                  <c:y val="-4.5399081775032336E-1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24
</a:t>
                    </a:r>
                    <a:r>
                      <a:rPr lang="ru-RU" sz="1100"/>
                      <a:t>(38,1%)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38
</a:t>
                    </a:r>
                    <a:r>
                      <a:rPr lang="ru-RU" sz="1100"/>
                      <a:t>(60,3%)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(1,6%)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5
</a:t>
                    </a:r>
                    <a:r>
                      <a:rPr lang="ru-RU" sz="1100"/>
                      <a:t>(7,1%)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'!$A$41:$H$41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'мех фак. '!$A$42:$H$42</c:f>
              <c:numCache>
                <c:formatCode>General</c:formatCode>
                <c:ptCount val="8"/>
                <c:pt idx="0">
                  <c:v>63</c:v>
                </c:pt>
                <c:pt idx="1">
                  <c:v>62</c:v>
                </c:pt>
                <c:pt idx="2" formatCode="@">
                  <c:v>24</c:v>
                </c:pt>
                <c:pt idx="3" formatCode="@">
                  <c:v>38</c:v>
                </c:pt>
                <c:pt idx="4" formatCode="@">
                  <c:v>0</c:v>
                </c:pt>
                <c:pt idx="5" formatCode="@">
                  <c:v>0</c:v>
                </c:pt>
                <c:pt idx="6" formatCode="@">
                  <c:v>0</c:v>
                </c:pt>
                <c:pt idx="7" formatCode="@">
                  <c:v>1</c:v>
                </c:pt>
              </c:numCache>
            </c:numRef>
          </c:val>
        </c:ser>
        <c:dLbls>
          <c:showVal val="1"/>
        </c:dLbls>
        <c:axId val="65293696"/>
        <c:axId val="65395712"/>
      </c:barChart>
      <c:catAx>
        <c:axId val="652936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395712"/>
        <c:crosses val="autoZero"/>
        <c:auto val="1"/>
        <c:lblAlgn val="ctr"/>
        <c:lblOffset val="100"/>
        <c:tickLblSkip val="1"/>
        <c:tickMarkSkip val="1"/>
      </c:catAx>
      <c:valAx>
        <c:axId val="65395712"/>
        <c:scaling>
          <c:orientation val="minMax"/>
          <c:max val="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5293696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30" b="1"/>
                      <a:t>116
(88,5%)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30" b="1"/>
                      <a:t>91
(69,5%)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30" b="1"/>
                      <a:t>25
(19,1%)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430" b="1"/>
                      <a:t>15
(11,5%)</a:t>
                    </a:r>
                  </a:p>
                </c:rich>
              </c:tx>
              <c:dLblPos val="outEnd"/>
            </c:dLbl>
            <c:dLbl>
              <c:idx val="8"/>
              <c:tx>
                <c:rich>
                  <a:bodyPr/>
                  <a:lstStyle/>
                  <a:p>
                    <a:r>
                      <a:rPr lang="ru-RU" sz="1430" b="1"/>
                      <a:t>29
(15,8%)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30" b="1"/>
                </a:pPr>
                <a:endParaRPr lang="ru-RU"/>
              </a:p>
            </c:txPr>
            <c:dLblPos val="outEnd"/>
            <c:showVal val="1"/>
          </c:dLbls>
          <c:cat>
            <c:strRef>
              <c:f>ФИТ!$A$30:$H$30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ФИТ!$A$31:$H$31</c:f>
              <c:numCache>
                <c:formatCode>General</c:formatCode>
                <c:ptCount val="8"/>
                <c:pt idx="0">
                  <c:v>131</c:v>
                </c:pt>
                <c:pt idx="1">
                  <c:v>116</c:v>
                </c:pt>
                <c:pt idx="2">
                  <c:v>91</c:v>
                </c:pt>
                <c:pt idx="3">
                  <c:v>25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</c:v>
                </c:pt>
              </c:numCache>
            </c:numRef>
          </c:val>
        </c:ser>
        <c:dLbls>
          <c:showVal val="1"/>
        </c:dLbls>
        <c:axId val="69845760"/>
        <c:axId val="70348160"/>
      </c:barChart>
      <c:catAx>
        <c:axId val="698457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70348160"/>
        <c:crosses val="autoZero"/>
        <c:auto val="1"/>
        <c:lblAlgn val="ctr"/>
        <c:lblOffset val="100"/>
        <c:tickLblSkip val="1"/>
        <c:tickMarkSkip val="1"/>
      </c:catAx>
      <c:valAx>
        <c:axId val="70348160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30" b="1"/>
            </a:pPr>
            <a:endParaRPr lang="ru-RU"/>
          </a:p>
        </c:txPr>
        <c:crossAx val="69845760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3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3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32 </a:t>
                    </a:r>
                  </a:p>
                  <a:p>
                    <a:pPr>
                      <a:defRPr sz="1425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3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(80,0%)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23
(57,5%)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9
(22,5%)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
(5,0%)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(2,5%)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5
(12,5%)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t>18
(81,8%)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ПФ!$A$30:$H$30</c:f>
              <c:strCache>
                <c:ptCount val="8"/>
                <c:pt idx="0">
                  <c:v>Выпуск</c:v>
                </c:pt>
                <c:pt idx="1">
                  <c:v>Трудоустроенные</c:v>
                </c:pt>
                <c:pt idx="2">
                  <c:v>Рабочие (служащие) по профилю</c:v>
                </c:pt>
                <c:pt idx="3">
                  <c:v>Прочие </c:v>
                </c:pt>
                <c:pt idx="4">
                  <c:v>В армии</c:v>
                </c:pt>
                <c:pt idx="5">
                  <c:v>Декретный отпуск</c:v>
                </c:pt>
                <c:pt idx="6">
                  <c:v>На учете в ЦТЗ</c:v>
                </c:pt>
                <c:pt idx="7">
                  <c:v>Самозанятые</c:v>
                </c:pt>
              </c:strCache>
            </c:strRef>
          </c:cat>
          <c:val>
            <c:numRef>
              <c:f>ПФ!$A$31:$H$31</c:f>
              <c:numCache>
                <c:formatCode>General</c:formatCode>
                <c:ptCount val="8"/>
                <c:pt idx="0">
                  <c:v>40</c:v>
                </c:pt>
                <c:pt idx="1">
                  <c:v>32</c:v>
                </c:pt>
                <c:pt idx="2">
                  <c:v>23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5</c:v>
                </c:pt>
              </c:numCache>
            </c:numRef>
          </c:val>
        </c:ser>
        <c:dLbls>
          <c:showVal val="1"/>
        </c:dLbls>
        <c:axId val="75642752"/>
        <c:axId val="75680384"/>
      </c:barChart>
      <c:catAx>
        <c:axId val="756427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680384"/>
        <c:crosses val="autoZero"/>
        <c:auto val="1"/>
        <c:lblAlgn val="ctr"/>
        <c:lblOffset val="100"/>
        <c:tickLblSkip val="1"/>
        <c:tickMarkSkip val="1"/>
      </c:catAx>
      <c:valAx>
        <c:axId val="75680384"/>
        <c:scaling>
          <c:orientation val="minMax"/>
          <c:max val="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642752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13282567804024498"/>
          <c:y val="0.19390804800314665"/>
          <c:w val="0.64805982064741907"/>
          <c:h val="0.429834402900290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explosion val="48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explosion val="6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explosion val="14"/>
          </c:dPt>
          <c:dLbls>
            <c:dLbl>
              <c:idx val="0"/>
              <c:layout>
                <c:manualLayout>
                  <c:x val="0.10919801691455239"/>
                  <c:y val="-0.1481483124468596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НКНХ </a:t>
                    </a:r>
                    <a:endParaRPr lang="ru-RU" dirty="0"/>
                  </a:p>
                  <a:p>
                    <a:pPr>
                      <a:defRPr/>
                    </a:pPr>
                    <a:r>
                      <a:rPr lang="ru-RU" dirty="0"/>
                      <a:t>157</a:t>
                    </a:r>
                  </a:p>
                  <a:p>
                    <a:pPr>
                      <a:defRPr/>
                    </a:pPr>
                    <a:r>
                      <a:rPr lang="ru-RU" dirty="0" smtClean="0"/>
                      <a:t>(47,3%)</a:t>
                    </a:r>
                    <a:endParaRPr lang="ru-RU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16E-2"/>
                  <c:y val="-0.122246550167144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Татнефть-Нефтехим </a:t>
                    </a:r>
                  </a:p>
                  <a:p>
                    <a:pPr>
                      <a:defRPr/>
                    </a:pPr>
                    <a:r>
                      <a:rPr lang="ru-RU"/>
                      <a:t>18</a:t>
                    </a:r>
                  </a:p>
                  <a:p>
                    <a:pPr>
                      <a:defRPr/>
                    </a:pPr>
                    <a:r>
                      <a:rPr lang="ru-RU"/>
                      <a:t>(5,42%)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5631364829396335"/>
                  <c:y val="1.096474628503052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ТАИФ-НК</a:t>
                    </a:r>
                  </a:p>
                  <a:p>
                    <a:pPr>
                      <a:defRPr/>
                    </a:pPr>
                    <a:r>
                      <a:rPr lang="ru-RU"/>
                      <a:t>20</a:t>
                    </a:r>
                  </a:p>
                  <a:p>
                    <a:pPr>
                      <a:defRPr/>
                    </a:pPr>
                    <a:r>
                      <a:rPr lang="ru-RU"/>
                      <a:t>(6,02%)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4.8370853284916443E-2"/>
                  <c:y val="8.642764724831930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ТАНЕКО </a:t>
                    </a:r>
                  </a:p>
                  <a:p>
                    <a:pPr>
                      <a:defRPr/>
                    </a:pPr>
                    <a:r>
                      <a:rPr lang="ru-RU"/>
                      <a:t>38</a:t>
                    </a:r>
                  </a:p>
                  <a:p>
                    <a:pPr>
                      <a:defRPr/>
                    </a:pPr>
                    <a:r>
                      <a:rPr lang="ru-RU"/>
                      <a:t> (11,45%)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1.5021216097987752E-2"/>
                  <c:y val="0.2492725251077775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обслуживания </a:t>
                    </a:r>
                  </a:p>
                  <a:p>
                    <a:pPr>
                      <a:defRPr/>
                    </a:pPr>
                    <a:r>
                      <a:rPr lang="ru-RU"/>
                      <a:t>3</a:t>
                    </a:r>
                  </a:p>
                  <a:p>
                    <a:pPr>
                      <a:defRPr/>
                    </a:pPr>
                    <a:r>
                      <a:rPr lang="ru-RU"/>
                      <a:t>(0,90%)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0.21272244094488185"/>
                  <c:y val="0.2094019929995123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образования и медицинских услуг</a:t>
                    </a:r>
                  </a:p>
                  <a:p>
                    <a:pPr>
                      <a:defRPr/>
                    </a:pPr>
                    <a:r>
                      <a:rPr lang="ru-RU"/>
                      <a:t>10</a:t>
                    </a:r>
                  </a:p>
                  <a:p>
                    <a:pPr>
                      <a:defRPr/>
                    </a:pPr>
                    <a:r>
                      <a:rPr lang="ru-RU"/>
                      <a:t>(3,01%)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delete val="1"/>
            </c:dLbl>
            <c:dLbl>
              <c:idx val="7"/>
              <c:layout>
                <c:manualLayout>
                  <c:x val="-8.1812246587456172E-2"/>
                  <c:y val="5.4166046145640294E-2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Другие предприятия и организации </a:t>
                    </a:r>
                  </a:p>
                  <a:p>
                    <a:r>
                      <a:rPr lang="ru-RU" sz="1100"/>
                      <a:t>86</a:t>
                    </a:r>
                  </a:p>
                  <a:p>
                    <a:r>
                      <a:rPr lang="ru-RU" sz="1100"/>
                      <a:t>(25,90%)</a:t>
                    </a:r>
                  </a:p>
                </c:rich>
              </c:tx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157</c:v>
                </c:pt>
                <c:pt idx="1">
                  <c:v>18</c:v>
                </c:pt>
                <c:pt idx="2">
                  <c:v>20</c:v>
                </c:pt>
                <c:pt idx="3">
                  <c:v>38</c:v>
                </c:pt>
                <c:pt idx="4">
                  <c:v>3</c:v>
                </c:pt>
                <c:pt idx="5">
                  <c:v>10</c:v>
                </c:pt>
                <c:pt idx="6">
                  <c:v>0</c:v>
                </c:pt>
                <c:pt idx="7" formatCode="#,##0">
                  <c:v>86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850064"/>
            <a:ext cx="8267728" cy="4722208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Организация производственной практики студентов, состояние и перспективы развития ФЭП</a:t>
            </a:r>
          </a:p>
          <a:p>
            <a:pPr algn="ctr"/>
            <a:endParaRPr lang="ru-RU" sz="4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30.06.2023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857852" y="4643446"/>
            <a:ext cx="3286148" cy="571505"/>
          </a:xfrm>
          <a:prstGeom prst="rect">
            <a:avLst/>
          </a:prstGeom>
        </p:spPr>
        <p:txBody>
          <a:bodyPr vert="horz" lIns="45720" rIns="45720">
            <a:normAutofit fontScale="85000" lnSpcReduction="20000"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Докладчик: зам. директора по УР</a:t>
            </a: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Никифорова Н.И.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 descr="C:\Users\НХТИ\Desktop\ЛОГО НХТ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58858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подготовительного факультета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1000108"/>
            <a:ext cx="8358246" cy="5357850"/>
          </a:xfrm>
        </p:spPr>
        <p:txBody>
          <a:bodyPr>
            <a:normAutofit fontScale="92500" lnSpcReduction="20000"/>
          </a:bodyPr>
          <a:lstStyle/>
          <a:p>
            <a:pPr marL="447675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	Заведующим выпускающими кафедрами подать заявки в учебно-организационный отдел на заключение новых и продление действующих договоров на практическую подготовку. </a:t>
            </a: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Срок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31.08.2023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	Учебно-организационному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отделу обеспечить своевременное заключение договоров на практическую подготовку обучающихся в соответствии с заявкой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	Заведующим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выпускающими кафедрами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назначить ответственных за реализацию ФЭП и связь с промышленными предприятиями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47675" lvl="0" indent="-447675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Принять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сведению информацию о трудоустройстве выпускников.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71538" y="1714488"/>
            <a:ext cx="7929618" cy="4779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1. ПАО «</a:t>
            </a:r>
            <a:r>
              <a:rPr lang="ru-RU" sz="1400" dirty="0" err="1" smtClean="0">
                <a:latin typeface="Times New Roman"/>
                <a:ea typeface="Times New Roman"/>
              </a:rPr>
              <a:t>Нижнекамскнефтехим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№4600067678 от 06.10.2022 (Срок до 31.08.2023 г).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2. ООО «СИБУР КОННЕКТ», договор №СДК.66 от 20.03.2023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03.06.2023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3. АО «ТАНЕКО», договор №117/13.01-01/21 от 01.04.2021 (Срок до 31.12.2026 г).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4. ООО «УК «</a:t>
            </a:r>
            <a:r>
              <a:rPr lang="ru-RU" sz="1400" dirty="0" err="1" smtClean="0">
                <a:latin typeface="Times New Roman"/>
                <a:ea typeface="Times New Roman"/>
              </a:rPr>
              <a:t>Татнефть-Нефтехим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№08/2022/112 от 18.07.2022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30.07.2023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5. АО «Химический завод им. Л.Я. Карпова», договор №23 от 20.04.2022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6. ООО «</a:t>
            </a:r>
            <a:r>
              <a:rPr lang="ru-RU" sz="1400" dirty="0" err="1" smtClean="0">
                <a:latin typeface="Times New Roman"/>
                <a:ea typeface="Times New Roman"/>
              </a:rPr>
              <a:t>Ай-Пласт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№318 от 12.04.2022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7. ООО «ПРЕТТЛЬ-НК», договор №1214/23 от 28.02.2023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8. АО ХК «</a:t>
            </a:r>
            <a:r>
              <a:rPr lang="ru-RU" sz="1400" dirty="0" err="1" smtClean="0">
                <a:latin typeface="Times New Roman"/>
                <a:ea typeface="Times New Roman"/>
              </a:rPr>
              <a:t>Татнефтепродукт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№29-ПР-2023 от 17.03.2023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19.07.2023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9. ООО «Умные машины», договор №003 от 27.04.2021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10. ООО «Квадрат», договор №031 от 04.06.2022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11. ООО «Экспресс», договор №032 от 06.06.2022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31.08.2023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12. ООО «ИНКО-ТЭК», договор №033 от 30.06.2022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13. ООО «НВЦ», договор №034 от 01.07.2022 (Срок до 31.08.2026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14. ООО «</a:t>
            </a:r>
            <a:r>
              <a:rPr lang="ru-RU" sz="1400" dirty="0" err="1" smtClean="0">
                <a:latin typeface="Times New Roman"/>
                <a:ea typeface="Times New Roman"/>
              </a:rPr>
              <a:t>Связьэнерго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№035 от 01.07.2022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01.07.2023 г.)</a:t>
            </a:r>
          </a:p>
          <a:p>
            <a:pPr marL="342900" lvl="0" indent="-34290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15. Инспекция государственного строительного надзора РТ, договор №038 от 30.12.2022 г. (Срок до 29.12.2027 г.)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0232" y="500042"/>
            <a:ext cx="6472254" cy="1000108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b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/>
                <a:latin typeface="Times New Roman" pitchFamily="18" charset="0"/>
                <a:cs typeface="Times New Roman" pitchFamily="18" charset="0"/>
              </a:rPr>
              <a:t>на 2022/23 учебный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НХТИ\Desktop\ЛОГО НХТ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85918" cy="1784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на 2022/23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432560" y="1850064"/>
            <a:ext cx="7406640" cy="20075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C:\Users\НХТИ\Desktop\ЛОГО НХТ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480" cy="17131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071506" y="1488132"/>
            <a:ext cx="8072494" cy="5369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16. АО «СЖС Восток Лимитед», договор №039 от 17.01.2023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18.05.2023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17. ОФПС ГПС НФ ФГБУ Управление ДП ФПС ГПС по РТ, пожарно-спасательная часть 57, договор №040 от 17.01.2023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18.05.2023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18. ГАПОУ «КНН им. Н.В. </a:t>
            </a:r>
            <a:r>
              <a:rPr lang="ru-RU" sz="1400" dirty="0" err="1" smtClean="0">
                <a:latin typeface="Times New Roman"/>
                <a:ea typeface="Times New Roman"/>
              </a:rPr>
              <a:t>Лемаева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№041 от 14.03.2023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19.07.2023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19. ООО «ФОБОС», договор №042 от 15.03.2023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19.07.2023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20. АО «ПТФК «ЗТЭО», договор №043 от 30.03.2023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19.07.2023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21. ООО «НПФ ЭИТЭК», договор №КНИТУ-01-23 от 28.03.2023 г. (Срок до 14.12.2023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22. АО «</a:t>
            </a:r>
            <a:r>
              <a:rPr lang="ru-RU" sz="1400" dirty="0" err="1" smtClean="0">
                <a:latin typeface="Times New Roman"/>
                <a:ea typeface="Times New Roman"/>
              </a:rPr>
              <a:t>ВКиЭХ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№56/23-У от 01.03.2023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19.07.2023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23. Волжско-Камское межрегиональное управление Федеральной службы по надзору в сфере природопользования, договор №044 от 12.04.2023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дл 19.07.2023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24. АО «Сетевая компания», договор №045 от 15.05.2023 г. </a:t>
            </a:r>
            <a:r>
              <a:rPr lang="ru-RU" sz="1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(Срок до 02.06.2023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25. АО «Нижнекамский </a:t>
            </a:r>
            <a:r>
              <a:rPr lang="ru-RU" sz="1400" dirty="0" err="1" smtClean="0">
                <a:latin typeface="Times New Roman"/>
                <a:ea typeface="Times New Roman"/>
              </a:rPr>
              <a:t>хлебокомбинат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№017 от  09.12.2021 (Срок до 31.08.2026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26. ООО «</a:t>
            </a:r>
            <a:r>
              <a:rPr lang="ru-RU" sz="1400" dirty="0" err="1" smtClean="0">
                <a:latin typeface="Times New Roman"/>
                <a:ea typeface="Times New Roman"/>
              </a:rPr>
              <a:t>Сарман</a:t>
            </a:r>
            <a:r>
              <a:rPr lang="ru-RU" sz="1400" dirty="0" smtClean="0">
                <a:latin typeface="Times New Roman"/>
                <a:ea typeface="Times New Roman"/>
              </a:rPr>
              <a:t> </a:t>
            </a:r>
            <a:r>
              <a:rPr lang="ru-RU" sz="1400" dirty="0" err="1" smtClean="0">
                <a:latin typeface="Times New Roman"/>
                <a:ea typeface="Times New Roman"/>
              </a:rPr>
              <a:t>икмэге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№018 от 15.12.2021 (Срок до 31.08.2026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27. ООО «Бахетле-1», договор №13 от 25.10.2021 (Срок до 31.08.2026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28. АО «</a:t>
            </a:r>
            <a:r>
              <a:rPr lang="ru-RU" sz="1400" dirty="0" err="1" smtClean="0">
                <a:latin typeface="Times New Roman"/>
                <a:ea typeface="Times New Roman"/>
              </a:rPr>
              <a:t>Челны-Хлеб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№019 от 24.12.2021 (Срок до 31.08.2026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29. АО «</a:t>
            </a:r>
            <a:r>
              <a:rPr lang="ru-RU" sz="1400" dirty="0" err="1" smtClean="0">
                <a:latin typeface="Times New Roman"/>
                <a:ea typeface="Times New Roman"/>
              </a:rPr>
              <a:t>Челныхлебопродукт</a:t>
            </a:r>
            <a:r>
              <a:rPr lang="ru-RU" sz="1400" dirty="0" smtClean="0">
                <a:latin typeface="Times New Roman"/>
                <a:ea typeface="Times New Roman"/>
              </a:rPr>
              <a:t>», договор №021 от 01.02.2022 (Срок до 31.08.2026 г.)</a:t>
            </a:r>
          </a:p>
          <a:p>
            <a:pPr marL="342900" lvl="0" indent="-342900" algn="just">
              <a:lnSpc>
                <a:spcPts val="2300"/>
              </a:lnSpc>
              <a:spcAft>
                <a:spcPts val="0"/>
              </a:spcAft>
              <a:buSzPts val="1400"/>
              <a:tabLst>
                <a:tab pos="270510" algn="l"/>
                <a:tab pos="1758950" algn="l"/>
                <a:tab pos="3481070" algn="l"/>
                <a:tab pos="4883150" algn="l"/>
              </a:tabLst>
            </a:pPr>
            <a:r>
              <a:rPr lang="ru-RU" sz="1400" dirty="0" smtClean="0">
                <a:latin typeface="Times New Roman"/>
                <a:ea typeface="Times New Roman"/>
              </a:rPr>
              <a:t>30. МБДОУ «Центр развития ребенка – детский сад №89», договор №022 от 16.02.2022 (Срок до 31.08.2026 г.)</a:t>
            </a:r>
            <a:endParaRPr lang="ru-RU" sz="14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500042"/>
          <a:ext cx="8715436" cy="2521105"/>
        </p:xfrm>
        <a:graphic>
          <a:graphicData uri="http://schemas.openxmlformats.org/drawingml/2006/table">
            <a:tbl>
              <a:tblPr/>
              <a:tblGrid>
                <a:gridCol w="3714776"/>
                <a:gridCol w="3259049"/>
                <a:gridCol w="1741611"/>
              </a:tblGrid>
              <a:tr h="23382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Действующие договора по программе ФЭП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договора,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подписания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296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ПАО «Нижнекамскнефтехим»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4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600039131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16.04.2018 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Бессрочный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65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«ТАИФ-НК»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№079-1000/21 от 28.06.2021 г.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31.07.2024 г.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65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«ТАНЕКО»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№315/13.01-09/22 от 08.12.2022 г.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31.07.2027 г.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65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«УК «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Татнефть-Нефтехим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№08/2022/9 от 26.01.2022 г.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31.07.2024 г.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65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ООО «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Ай-Пласт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22.08.2022 г.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31.07.2027 г.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5000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экспериментальная площадка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3643313"/>
          <a:ext cx="8786875" cy="2918729"/>
        </p:xfrm>
        <a:graphic>
          <a:graphicData uri="http://schemas.openxmlformats.org/drawingml/2006/table">
            <a:tbl>
              <a:tblPr/>
              <a:tblGrid>
                <a:gridCol w="857256"/>
                <a:gridCol w="5857916"/>
                <a:gridCol w="1000132"/>
                <a:gridCol w="1071571"/>
              </a:tblGrid>
              <a:tr h="5182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подготовки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2023/24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90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09.03.01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вычислительная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(профиль - Автоматизированные системы обработки информации и управления)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15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13.03.02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Электроэнергетика и электротехника (профиль - Электроснабжение)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4731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18.03.01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(профиль  - Химическая технология органических веществ)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НХС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90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18.03.02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 ресурсосберегающие процессы в химической технологии, нефтехимии и биотехнологии (профиль – Машины и аппараты химических производств)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2302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142976" y="3214686"/>
            <a:ext cx="7498080" cy="50004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Количество студентов, участвующих в ФЭП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0" y="1082278"/>
          <a:ext cx="8786841" cy="5775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7554" y="392906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0" y="1214423"/>
          <a:ext cx="4462433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4714875" y="1214422"/>
          <a:ext cx="4429125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2428860" y="4214818"/>
          <a:ext cx="4714908" cy="2643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914400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информационных технологий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2598</TotalTime>
  <Words>930</Words>
  <Application>Microsoft Office PowerPoint</Application>
  <PresentationFormat>Экран (4:3)</PresentationFormat>
  <Paragraphs>200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ПЕРЕЧЕНЬ ДОГОВОРОВ на производственную и преддипломную практику  на 2022/23 учебный год</vt:lpstr>
      <vt:lpstr>  ПЕРЕЧЕНЬ ДОГОВОРОВ на производственную и преддипломную практику  на 2022/23 учебный год  </vt:lpstr>
      <vt:lpstr>Федеральная  экспериментальная площадка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информационных технологий</vt:lpstr>
      <vt:lpstr>Диаграмма трудоустройства выпускников                                                                                                      подготовительного факультета</vt:lpstr>
      <vt:lpstr>Диаграмма трудоустроившихся выпускников на предприятиях и организациях города 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378</cp:revision>
  <dcterms:created xsi:type="dcterms:W3CDTF">2012-04-18T08:11:23Z</dcterms:created>
  <dcterms:modified xsi:type="dcterms:W3CDTF">2023-05-29T11:54:13Z</dcterms:modified>
</cp:coreProperties>
</file>