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37" r:id="rId14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928"/>
    <a:srgbClr val="35376F"/>
    <a:srgbClr val="FFFFFF"/>
    <a:srgbClr val="D5D7E3"/>
    <a:srgbClr val="9ECEF0"/>
    <a:srgbClr val="99CA3B"/>
    <a:srgbClr val="353F4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19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>
        <p:guide orient="horz" pos="2267"/>
        <p:guide pos="38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480011652354102E-2"/>
          <c:y val="4.1322393792759496E-2"/>
          <c:w val="0.89342162663293279"/>
          <c:h val="0.572314626963845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DA1-4916-BB21-8A4BCE00D56F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DA1-4916-BB21-8A4BCE00D56F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DA1-4916-BB21-8A4BCE00D56F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DA1-4916-BB21-8A4BCE00D56F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DA1-4916-BB21-8A4BCE00D56F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FDA1-4916-BB21-8A4BCE00D56F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FDA1-4916-BB21-8A4BCE00D56F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FDA1-4916-BB21-8A4BCE00D56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298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DA1-4916-BB21-8A4BCE00D56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277
</a:t>
                    </a:r>
                    <a:r>
                      <a:rPr lang="en-US" sz="1100"/>
                      <a:t>(92,95%)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DA1-4916-BB21-8A4BCE00D56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193
</a:t>
                    </a:r>
                    <a:r>
                      <a:rPr lang="en-US" sz="1100"/>
                      <a:t>(64,77%)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DA1-4916-BB21-8A4BCE00D56F}"/>
                </c:ext>
              </c:extLst>
            </c:dLbl>
            <c:dLbl>
              <c:idx val="3"/>
              <c:layout>
                <c:manualLayout>
                  <c:x val="6.663888789979918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84
</a:t>
                    </a:r>
                    <a:r>
                      <a:rPr lang="en-US" sz="1100"/>
                      <a:t>(28,19%)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DA1-4916-BB21-8A4BCE00D56F}"/>
                </c:ext>
              </c:extLst>
            </c:dLbl>
            <c:dLbl>
              <c:idx val="4"/>
              <c:layout>
                <c:manualLayout>
                  <c:x val="1.1141431971097568E-3"/>
                  <c:y val="5.00678669075201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
</a:t>
                    </a:r>
                    <a:r>
                      <a:rPr lang="en-US" sz="1100"/>
                      <a:t>(0,67%)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DA1-4916-BB21-8A4BCE00D56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
</a:t>
                    </a:r>
                    <a:r>
                      <a:rPr lang="en-US" sz="1100"/>
                      <a:t>(0,34%)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DA1-4916-BB21-8A4BCE00D56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DA1-4916-BB21-8A4BCE00D56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18
</a:t>
                    </a:r>
                    <a:r>
                      <a:rPr lang="en-US" sz="1100"/>
                      <a:t>(6,04%)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FDA1-4916-BB21-8A4BCE00D56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73
</a:t>
                    </a:r>
                    <a:r>
                      <a:rPr lang="ru-RU" sz="1100"/>
                      <a:t>(15,08%)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FDA1-4916-BB21-8A4BCE00D56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вып_труд_диагр!$A$30:$H$30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вып_труд_диагр!$A$31:$H$31</c:f>
              <c:numCache>
                <c:formatCode>General</c:formatCode>
                <c:ptCount val="8"/>
                <c:pt idx="0">
                  <c:v>298</c:v>
                </c:pt>
                <c:pt idx="1">
                  <c:v>277</c:v>
                </c:pt>
                <c:pt idx="2">
                  <c:v>193</c:v>
                </c:pt>
                <c:pt idx="3">
                  <c:v>84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DA1-4916-BB21-8A4BCE00D5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742464"/>
        <c:axId val="79744000"/>
      </c:barChart>
      <c:catAx>
        <c:axId val="7974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7440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79744000"/>
        <c:scaling>
          <c:orientation val="minMax"/>
          <c:max val="31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74246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b="1" dirty="0"/>
              <a:t>очная форма обучения</a:t>
            </a:r>
          </a:p>
        </c:rich>
      </c:tx>
      <c:layout>
        <c:manualLayout>
          <c:xMode val="edge"/>
          <c:yMode val="edge"/>
          <c:x val="0.61407939814814816"/>
          <c:y val="4.031746031746031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793-4D0A-B08E-C060944F5BC1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793-4D0A-B08E-C060944F5BC1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793-4D0A-B08E-C060944F5BC1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793-4D0A-B08E-C060944F5BC1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793-4D0A-B08E-C060944F5BC1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793-4D0A-B08E-C060944F5BC1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7793-4D0A-B08E-C060944F5BC1}"/>
              </c:ext>
            </c:extLst>
          </c:dPt>
          <c:dPt>
            <c:idx val="7"/>
            <c:invertIfNegative val="0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793-4D0A-B08E-C060944F5BC1}"/>
              </c:ext>
            </c:extLst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93-4D0A-B08E-C060944F5BC1}"/>
                </c:ext>
              </c:extLst>
            </c:dLbl>
            <c:dLbl>
              <c:idx val="1"/>
              <c:layout>
                <c:manualLayout>
                  <c:x val="8.7482460918800256E-3"/>
                  <c:y val="6.5219120337230597E-4"/>
                </c:manualLayout>
              </c:layout>
              <c:tx>
                <c:rich>
                  <a:bodyPr/>
                  <a:lstStyle/>
                  <a:p>
                    <a:r>
                      <a:rPr lang="en-US" sz="900" baseline="0"/>
                      <a:t>94
(88,7%)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793-4D0A-B08E-C060944F5BC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900" baseline="0"/>
                      <a:t>54
(50,9%)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793-4D0A-B08E-C060944F5BC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900" baseline="0"/>
                      <a:t>40
(37,7%)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793-4D0A-B08E-C060944F5BC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900" baseline="0"/>
                      <a:t>2
(1,9%)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793-4D0A-B08E-C060944F5BC1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900" baseline="0"/>
                      <a:t>0
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793-4D0A-B08E-C060944F5BC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900" baseline="0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793-4D0A-B08E-C060944F5BC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900" baseline="0"/>
                      <a:t>10
(9,4%)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793-4D0A-B08E-C060944F5BC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900" baseline="0"/>
                      <a:t>45
(30,8%)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793-4D0A-B08E-C060944F5BC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'формы обуч.'!$A$37:$H$37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обуч.'!$A$38:$H$38</c:f>
              <c:numCache>
                <c:formatCode>General</c:formatCode>
                <c:ptCount val="8"/>
                <c:pt idx="0">
                  <c:v>106</c:v>
                </c:pt>
                <c:pt idx="1">
                  <c:v>94</c:v>
                </c:pt>
                <c:pt idx="2">
                  <c:v>54</c:v>
                </c:pt>
                <c:pt idx="3">
                  <c:v>40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793-4D0A-B08E-C060944F5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227968"/>
        <c:axId val="22234240"/>
      </c:barChart>
      <c:catAx>
        <c:axId val="2222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234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234240"/>
        <c:scaling>
          <c:orientation val="minMax"/>
          <c:max val="12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22796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b="1" dirty="0"/>
              <a:t>очно-заочная форма обучения</a:t>
            </a:r>
          </a:p>
        </c:rich>
      </c:tx>
      <c:layout>
        <c:manualLayout>
          <c:xMode val="edge"/>
          <c:yMode val="edge"/>
          <c:x val="0.62286944444444436"/>
          <c:y val="4.031746031746031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65-43CD-BBED-F3A6E71C7F57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65-43CD-BBED-F3A6E71C7F57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65-43CD-BBED-F3A6E71C7F57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65-43CD-BBED-F3A6E71C7F57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65-43CD-BBED-F3A6E71C7F57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265-43CD-BBED-F3A6E71C7F57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265-43CD-BBED-F3A6E71C7F57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265-43CD-BBED-F3A6E71C7F57}"/>
              </c:ext>
            </c:extLst>
          </c:dPt>
          <c:dLbls>
            <c:dLbl>
              <c:idx val="0"/>
              <c:layout>
                <c:manualLayout>
                  <c:x val="1.7982691922545826E-3"/>
                  <c:y val="-2.6085200888350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65-43CD-BBED-F3A6E71C7F57}"/>
                </c:ext>
              </c:extLst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67
(98,5%)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265-43CD-BBED-F3A6E71C7F5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58
(85,3%)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265-43CD-BBED-F3A6E71C7F5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
(13,2%)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265-43CD-BBED-F3A6E71C7F5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265-43CD-BBED-F3A6E71C7F57}"/>
                </c:ext>
              </c:extLst>
            </c:dLbl>
            <c:dLbl>
              <c:idx val="5"/>
              <c:layout>
                <c:manualLayout>
                  <c:x val="8.2486375949994226E-3"/>
                  <c:y val="1.962095875139354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
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265-43CD-BBED-F3A6E71C7F5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265-43CD-BBED-F3A6E71C7F5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
(1,5%)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0265-43CD-BBED-F3A6E71C7F5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t>2
(3,3%)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265-43CD-BBED-F3A6E71C7F57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'формы обуч.'!$A$41:$H$41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обуч.'!$A$42:$H$42</c:f>
              <c:numCache>
                <c:formatCode>General</c:formatCode>
                <c:ptCount val="8"/>
                <c:pt idx="0">
                  <c:v>68</c:v>
                </c:pt>
                <c:pt idx="1">
                  <c:v>67</c:v>
                </c:pt>
                <c:pt idx="2">
                  <c:v>58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265-43CD-BBED-F3A6E71C7F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59616"/>
        <c:axId val="24999424"/>
      </c:barChart>
      <c:catAx>
        <c:axId val="24959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4999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99424"/>
        <c:scaling>
          <c:orientation val="minMax"/>
          <c:max val="8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4959616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b="1" dirty="0"/>
              <a:t>заочная</a:t>
            </a:r>
            <a:r>
              <a:rPr lang="ru-RU" b="1" baseline="0" dirty="0"/>
              <a:t> форма обучения</a:t>
            </a:r>
            <a:endParaRPr lang="ru-RU" b="1" dirty="0"/>
          </a:p>
        </c:rich>
      </c:tx>
      <c:layout>
        <c:manualLayout>
          <c:xMode val="edge"/>
          <c:yMode val="edge"/>
          <c:x val="0.51748449074074077"/>
          <c:y val="5.03968253968253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756-41D6-A758-58EB26BF1454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D756-41D6-A758-58EB26BF1454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D756-41D6-A758-58EB26BF1454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D756-41D6-A758-58EB26BF1454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D756-41D6-A758-58EB26BF1454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D756-41D6-A758-58EB26BF1454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D756-41D6-A758-58EB26BF1454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D756-41D6-A758-58EB26BF1454}"/>
              </c:ext>
            </c:extLst>
          </c:dPt>
          <c:dLbls>
            <c:dLbl>
              <c:idx val="0"/>
              <c:layout>
                <c:manualLayout>
                  <c:x val="1.0053991869800807E-4"/>
                  <c:y val="9.61666415901834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56-41D6-A758-58EB26BF1454}"/>
                </c:ext>
              </c:extLst>
            </c:dLbl>
            <c:dLbl>
              <c:idx val="1"/>
              <c:layout>
                <c:manualLayout>
                  <c:x val="1.9359734729291439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en-US" sz="900" baseline="0"/>
                      <a:t>116
(93,5%)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56-41D6-A758-58EB26BF145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900" baseline="0"/>
                      <a:t>81
(65,3%)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756-41D6-A758-58EB26BF145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900" baseline="0"/>
                      <a:t>35
(28,2%)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756-41D6-A758-58EB26BF145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900" baseline="0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756-41D6-A758-58EB26BF145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900" baseline="0"/>
                      <a:t>1
 (0,8%)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D756-41D6-A758-58EB26BF145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900" baseline="0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756-41D6-A758-58EB26BF145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900" baseline="0"/>
                      <a:t>7
(5,6%)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D756-41D6-A758-58EB26BF145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900" baseline="0"/>
                      <a:t>26
(9,4%)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D756-41D6-A758-58EB26BF145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'формы обуч.'!$A$45:$H$45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обуч.'!$A$46:$H$46</c:f>
              <c:numCache>
                <c:formatCode>General</c:formatCode>
                <c:ptCount val="8"/>
                <c:pt idx="0">
                  <c:v>124</c:v>
                </c:pt>
                <c:pt idx="1">
                  <c:v>116</c:v>
                </c:pt>
                <c:pt idx="2">
                  <c:v>81</c:v>
                </c:pt>
                <c:pt idx="3">
                  <c:v>35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756-41D6-A758-58EB26BF14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5181824"/>
        <c:axId val="95724288"/>
      </c:barChart>
      <c:catAx>
        <c:axId val="9518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724288"/>
        <c:crosses val="autoZero"/>
        <c:auto val="1"/>
        <c:lblAlgn val="ctr"/>
        <c:lblOffset val="100"/>
        <c:tickMarkSkip val="1"/>
        <c:noMultiLvlLbl val="0"/>
      </c:catAx>
      <c:valAx>
        <c:axId val="95724288"/>
        <c:scaling>
          <c:orientation val="minMax"/>
          <c:max val="14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181824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48F-4E41-BCA3-1E1B5929FCFB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48F-4E41-BCA3-1E1B5929FCFB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48F-4E41-BCA3-1E1B5929FCFB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48F-4E41-BCA3-1E1B5929FCFB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48F-4E41-BCA3-1E1B5929FCFB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48F-4E41-BCA3-1E1B5929FCFB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448F-4E41-BCA3-1E1B5929FCFB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448F-4E41-BCA3-1E1B5929FCFB}"/>
              </c:ext>
            </c:extLst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130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48F-4E41-BCA3-1E1B5929FC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123
</a:t>
                    </a:r>
                    <a:r>
                      <a:rPr lang="en-US" sz="1100"/>
                      <a:t>(94,6%)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48F-4E41-BCA3-1E1B5929FCF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99
</a:t>
                    </a:r>
                    <a:r>
                      <a:rPr lang="en-US" sz="1100"/>
                      <a:t>(76,2%)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48F-4E41-BCA3-1E1B5929FCF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
</a:t>
                    </a:r>
                    <a:r>
                      <a:rPr lang="en-US" sz="1100"/>
                      <a:t>(18,5%)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48F-4E41-BCA3-1E1B5929FCFB}"/>
                </c:ext>
              </c:extLst>
            </c:dLbl>
            <c:dLbl>
              <c:idx val="4"/>
              <c:layout>
                <c:manualLayout>
                  <c:x val="2.8434602964825815E-3"/>
                  <c:y val="-1.184887408979408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48F-4E41-BCA3-1E1B5929FCF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
</a:t>
                    </a:r>
                    <a:r>
                      <a:rPr lang="en-US" sz="1100"/>
                      <a:t>(0,8%)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448F-4E41-BCA3-1E1B5929FCF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48F-4E41-BCA3-1E1B5929FCF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6
</a:t>
                    </a:r>
                    <a:r>
                      <a:rPr lang="en-US" sz="1100"/>
                      <a:t>(4,6%)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448F-4E41-BCA3-1E1B5929FCF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21
</a:t>
                    </a:r>
                    <a:r>
                      <a:rPr lang="ru-RU" sz="1100"/>
                      <a:t>(10,1%)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448F-4E41-BCA3-1E1B5929FCF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'тех фак.'!$A$30:$H$30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'тех фак.'!$A$31:$H$31</c:f>
              <c:numCache>
                <c:formatCode>General</c:formatCode>
                <c:ptCount val="8"/>
                <c:pt idx="0">
                  <c:v>130</c:v>
                </c:pt>
                <c:pt idx="1">
                  <c:v>123</c:v>
                </c:pt>
                <c:pt idx="2">
                  <c:v>99</c:v>
                </c:pt>
                <c:pt idx="3">
                  <c:v>24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48F-4E41-BCA3-1E1B5929FC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70432"/>
        <c:axId val="23181568"/>
      </c:barChart>
      <c:catAx>
        <c:axId val="2317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318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181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3170432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D7E-4D60-9417-2A3464A5BAD5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D7E-4D60-9417-2A3464A5BAD5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D7E-4D60-9417-2A3464A5BAD5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D7E-4D60-9417-2A3464A5BAD5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D7E-4D60-9417-2A3464A5BAD5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D7E-4D60-9417-2A3464A5BAD5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D7E-4D60-9417-2A3464A5BAD5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D7E-4D60-9417-2A3464A5BAD5}"/>
              </c:ext>
            </c:extLst>
          </c:dPt>
          <c:dLbls>
            <c:dLbl>
              <c:idx val="0"/>
              <c:layout>
                <c:manualLayout>
                  <c:x val="1.9055023846388324E-3"/>
                  <c:y val="-2.06823317081767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7E-4D60-9417-2A3464A5BAD5}"/>
                </c:ext>
              </c:extLst>
            </c:dLbl>
            <c:dLbl>
              <c:idx val="1"/>
              <c:layout>
                <c:manualLayout>
                  <c:x val="5.3558713922648013E-3"/>
                  <c:y val="-3.019020135150671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38
</a:t>
                    </a:r>
                    <a:r>
                      <a:rPr lang="en-US" sz="1100"/>
                      <a:t>(97,4%)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D7E-4D60-9417-2A3464A5BAD5}"/>
                </c:ext>
              </c:extLst>
            </c:dLbl>
            <c:dLbl>
              <c:idx val="2"/>
              <c:layout>
                <c:manualLayout>
                  <c:x val="3.3392962998362035E-3"/>
                  <c:y val="-4.5399081775032336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
</a:t>
                    </a:r>
                    <a:r>
                      <a:rPr lang="en-US" sz="1100"/>
                      <a:t>(66,7%)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D7E-4D60-9417-2A3464A5BAD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12
</a:t>
                    </a:r>
                    <a:r>
                      <a:rPr lang="en-US" sz="1100"/>
                      <a:t>(30,8%)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D7E-4D60-9417-2A3464A5BAD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
</a:t>
                    </a:r>
                    <a:r>
                      <a:rPr lang="en-US" sz="1100"/>
                      <a:t>(2,6%)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D7E-4D60-9417-2A3464A5BAD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D7E-4D60-9417-2A3464A5BAD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D7E-4D60-9417-2A3464A5BAD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0
</a:t>
                    </a:r>
                    <a:r>
                      <a:rPr lang="en-US" sz="1100"/>
                      <a:t>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0D7E-4D60-9417-2A3464A5BAD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5
</a:t>
                    </a:r>
                    <a:r>
                      <a:rPr lang="ru-RU" sz="1100"/>
                      <a:t>(7,1%)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D7E-4D60-9417-2A3464A5BAD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'мех фак. '!$A$44:$H$44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'мех фак. '!$A$45:$H$45</c:f>
              <c:numCache>
                <c:formatCode>General</c:formatCode>
                <c:ptCount val="8"/>
                <c:pt idx="0">
                  <c:v>39</c:v>
                </c:pt>
                <c:pt idx="1">
                  <c:v>38</c:v>
                </c:pt>
                <c:pt idx="2" formatCode="@">
                  <c:v>26</c:v>
                </c:pt>
                <c:pt idx="3" formatCode="@">
                  <c:v>12</c:v>
                </c:pt>
                <c:pt idx="4" formatCode="@">
                  <c:v>1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D7E-4D60-9417-2A3464A5BA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3592320"/>
        <c:axId val="95576064"/>
      </c:barChart>
      <c:catAx>
        <c:axId val="635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57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76064"/>
        <c:scaling>
          <c:orientation val="minMax"/>
          <c:max val="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592320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0FC-46B0-B225-41592122833B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0FC-46B0-B225-41592122833B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30FC-46B0-B225-41592122833B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30FC-46B0-B225-41592122833B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30FC-46B0-B225-41592122833B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30FC-46B0-B225-41592122833B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30FC-46B0-B225-41592122833B}"/>
              </c:ext>
            </c:extLst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30FC-46B0-B225-41592122833B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z="1430" b="1"/>
                      <a:t>84
(92,3%)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0FC-46B0-B225-41592122833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30" b="1"/>
                      <a:t>53
(58,2%)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0FC-46B0-B225-4159212283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30" b="1"/>
                      <a:t>31
(34,1%)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0FC-46B0-B225-41592122833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30" b="1"/>
                      <a:t>0
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0FC-46B0-B225-4159212283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30" b="1"/>
                      <a:t>0
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0FC-46B0-B225-41592122833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30" b="1"/>
                      <a:t>0
(0%)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0FC-46B0-B225-41592122833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430" b="1"/>
                      <a:t>7
(7,7%)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30FC-46B0-B225-41592122833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1430" b="1"/>
                      <a:t>29
(15,8%)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30FC-46B0-B225-41592122833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3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ФИТ!$A$35:$H$35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ФИТ!$A$36:$H$36</c:f>
              <c:numCache>
                <c:formatCode>General</c:formatCode>
                <c:ptCount val="8"/>
                <c:pt idx="0">
                  <c:v>91</c:v>
                </c:pt>
                <c:pt idx="1">
                  <c:v>84</c:v>
                </c:pt>
                <c:pt idx="2">
                  <c:v>53</c:v>
                </c:pt>
                <c:pt idx="3">
                  <c:v>31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0FC-46B0-B225-4159212283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6735488"/>
        <c:axId val="126812160"/>
      </c:barChart>
      <c:catAx>
        <c:axId val="12673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126812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81216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0" b="1"/>
            </a:pPr>
            <a:endParaRPr lang="ru-RU"/>
          </a:p>
        </c:txPr>
        <c:crossAx val="12673548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3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B57-4E3C-9298-9985C5817207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B57-4E3C-9298-9985C5817207}"/>
              </c:ext>
            </c:extLst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B57-4E3C-9298-9985C5817207}"/>
              </c:ext>
            </c:extLst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B57-4E3C-9298-9985C5817207}"/>
              </c:ext>
            </c:extLst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B57-4E3C-9298-9985C5817207}"/>
              </c:ext>
            </c:extLst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B57-4E3C-9298-9985C5817207}"/>
              </c:ext>
            </c:extLst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7B57-4E3C-9298-9985C5817207}"/>
              </c:ext>
            </c:extLst>
          </c:dPt>
          <c:dPt>
            <c:idx val="7"/>
            <c:invertIfNegative val="0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B57-4E3C-9298-9985C5817207}"/>
              </c:ext>
            </c:extLst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430" b="1" i="0" strike="noStrike">
                        <a:solidFill>
                          <a:srgbClr val="000000"/>
                        </a:solidFill>
                        <a:latin typeface="Arial Cyr"/>
                      </a:rPr>
                      <a:t>32 </a:t>
                    </a:r>
                  </a:p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430" b="1" i="0" strike="noStrike">
                        <a:solidFill>
                          <a:srgbClr val="000000"/>
                        </a:solidFill>
                        <a:latin typeface="Arial Cyr"/>
                      </a:rPr>
                      <a:t>(84,2%)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B57-4E3C-9298-9985C58172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15
(39,5%)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B57-4E3C-9298-9985C58172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17
(44,7%)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B57-4E3C-9298-9985C58172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
(2,6%)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B57-4E3C-9298-9985C581720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B57-4E3C-9298-9985C581720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
(0%)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B57-4E3C-9298-9985C581720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
(13,2%)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B57-4E3C-9298-9985C581720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t>18
(81,8%)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B57-4E3C-9298-9985C5817207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ПФ!$A$30:$H$30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ПФ!$A$31:$H$31</c:f>
              <c:numCache>
                <c:formatCode>General</c:formatCode>
                <c:ptCount val="8"/>
                <c:pt idx="0">
                  <c:v>38</c:v>
                </c:pt>
                <c:pt idx="1">
                  <c:v>32</c:v>
                </c:pt>
                <c:pt idx="2">
                  <c:v>15</c:v>
                </c:pt>
                <c:pt idx="3">
                  <c:v>17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B57-4E3C-9298-9985C58172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394304"/>
        <c:axId val="121396224"/>
      </c:barChart>
      <c:catAx>
        <c:axId val="1213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139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396224"/>
        <c:scaling>
          <c:orientation val="minMax"/>
          <c:max val="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1394304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1477016186001"/>
          <c:y val="0.3782696177062374"/>
          <c:w val="0.37167092188855028"/>
          <c:h val="0.245472837022132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5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A9A-448F-BFEC-566140A0E8E1}"/>
              </c:ext>
            </c:extLst>
          </c:dPt>
          <c:dPt>
            <c:idx val="1"/>
            <c:bubble3D val="0"/>
            <c:explosion val="1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A9A-448F-BFEC-566140A0E8E1}"/>
              </c:ext>
            </c:extLst>
          </c:dPt>
          <c:dPt>
            <c:idx val="2"/>
            <c:bubble3D val="0"/>
            <c:explosion val="9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A9A-448F-BFEC-566140A0E8E1}"/>
              </c:ext>
            </c:extLst>
          </c:dPt>
          <c:dPt>
            <c:idx val="3"/>
            <c:bubble3D val="0"/>
            <c:explosion val="5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1A9A-448F-BFEC-566140A0E8E1}"/>
              </c:ext>
            </c:extLst>
          </c:dPt>
          <c:dPt>
            <c:idx val="4"/>
            <c:bubble3D val="0"/>
            <c:explosion val="5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A9A-448F-BFEC-566140A0E8E1}"/>
              </c:ext>
            </c:extLst>
          </c:dPt>
          <c:dPt>
            <c:idx val="5"/>
            <c:bubble3D val="0"/>
            <c:explosion val="9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1A9A-448F-BFEC-566140A0E8E1}"/>
              </c:ext>
            </c:extLst>
          </c:dPt>
          <c:dPt>
            <c:idx val="6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1A9A-448F-BFEC-566140A0E8E1}"/>
              </c:ext>
            </c:extLst>
          </c:dPt>
          <c:dPt>
            <c:idx val="7"/>
            <c:bubble3D val="0"/>
            <c:explosion val="12"/>
            <c:extLst>
              <c:ext xmlns:c16="http://schemas.microsoft.com/office/drawing/2014/chart" uri="{C3380CC4-5D6E-409C-BE32-E72D297353CC}">
                <c16:uniqueId val="{0000000F-1A9A-448F-BFEC-566140A0E8E1}"/>
              </c:ext>
            </c:extLst>
          </c:dPt>
          <c:dLbls>
            <c:dLbl>
              <c:idx val="0"/>
              <c:layout>
                <c:manualLayout>
                  <c:x val="-3.5889080173222086E-2"/>
                  <c:y val="-8.1338846728665967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НКНХ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72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(25,99%)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A9A-448F-BFEC-566140A0E8E1}"/>
                </c:ext>
              </c:extLst>
            </c:dLbl>
            <c:dLbl>
              <c:idx val="1"/>
              <c:layout>
                <c:manualLayout>
                  <c:x val="-0.11955929343957453"/>
                  <c:y val="-9.2331416319438933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Татнефть-Нефтехим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28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(10,11%)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A9A-448F-BFEC-566140A0E8E1}"/>
                </c:ext>
              </c:extLst>
            </c:dLbl>
            <c:dLbl>
              <c:idx val="2"/>
              <c:layout>
                <c:manualLayout>
                  <c:x val="2.3987682543266328E-2"/>
                  <c:y val="-7.8910417887904885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ТАИФ-НК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22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(7,94%)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A9A-448F-BFEC-566140A0E8E1}"/>
                </c:ext>
              </c:extLst>
            </c:dLbl>
            <c:dLbl>
              <c:idx val="3"/>
              <c:layout>
                <c:manualLayout>
                  <c:x val="6.2477978783118074E-2"/>
                  <c:y val="-3.4108482918508425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ТАНЕКО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33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 (11,91%)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A9A-448F-BFEC-566140A0E8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обслуживания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14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(5,05%)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A9A-448F-BFEC-566140A0E8E1}"/>
                </c:ext>
              </c:extLst>
            </c:dLbl>
            <c:dLbl>
              <c:idx val="5"/>
              <c:layout>
                <c:manualLayout>
                  <c:x val="4.0129195320119021E-2"/>
                  <c:y val="0.17435785315567948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образования и медицинских услуг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14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(5,05%)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A9A-448F-BFEC-566140A0E8E1}"/>
                </c:ext>
              </c:extLst>
            </c:dLbl>
            <c:dLbl>
              <c:idx val="6"/>
              <c:layout>
                <c:manualLayout>
                  <c:x val="-0.18322699805893441"/>
                  <c:y val="0.18110278468712546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1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="1" i="0" strike="noStrike">
                        <a:solidFill>
                          <a:srgbClr val="000000"/>
                        </a:solidFill>
                        <a:latin typeface="Arial Cyr"/>
                      </a:rPr>
                      <a:t> (0,36%)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A9A-448F-BFEC-566140A0E8E1}"/>
                </c:ext>
              </c:extLst>
            </c:dLbl>
            <c:dLbl>
              <c:idx val="7"/>
              <c:layout>
                <c:manualLayout>
                  <c:x val="-8.5850164786749381E-2"/>
                  <c:y val="3.0642648542171684E-2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Другие предприятия и организации </a:t>
                    </a:r>
                  </a:p>
                  <a:p>
                    <a:r>
                      <a:rPr lang="ru-RU" sz="1100"/>
                      <a:t>93</a:t>
                    </a:r>
                  </a:p>
                  <a:p>
                    <a:r>
                      <a:rPr lang="ru-RU" sz="1100"/>
                      <a:t>(33,57%)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A9A-448F-BFEC-566140A0E8E1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72</c:v>
                </c:pt>
                <c:pt idx="1">
                  <c:v>28</c:v>
                </c:pt>
                <c:pt idx="2">
                  <c:v>22</c:v>
                </c:pt>
                <c:pt idx="3">
                  <c:v>33</c:v>
                </c:pt>
                <c:pt idx="4">
                  <c:v>14</c:v>
                </c:pt>
                <c:pt idx="5">
                  <c:v>14</c:v>
                </c:pt>
                <c:pt idx="6">
                  <c:v>1</c:v>
                </c:pt>
                <c:pt idx="7" formatCode="#,##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A9A-448F-BFEC-566140A0E8E1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eparator> </c:separator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等线" pitchFamily="2" charset="-122"/>
                <a:ea typeface="等线" pitchFamily="2" charset="-122"/>
                <a:cs typeface="+mn-cs"/>
              </a:rPr>
              <a:t>2024/5/23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等线" pitchFamily="2" charset="-122"/>
                <a:ea typeface="等线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>
                <a:ln>
                  <a:noFill/>
                </a:ln>
                <a:effectLst/>
                <a:uLnTx/>
                <a:uFillTx/>
                <a:sym typeface="+mn-ea"/>
              </a:rPr>
              <a:t>Click to edit Master text style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>
                <a:ln>
                  <a:noFill/>
                </a:ln>
                <a:effectLst/>
                <a:uLnTx/>
                <a:uFillTx/>
                <a:sym typeface="+mn-ea"/>
              </a:rPr>
              <a:t>Second level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>
                <a:ln>
                  <a:noFill/>
                </a:ln>
                <a:effectLst/>
                <a:uLnTx/>
                <a:uFillTx/>
                <a:sym typeface="+mn-ea"/>
              </a:rPr>
              <a:t>Third level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>
                <a:ln>
                  <a:noFill/>
                </a:ln>
                <a:effectLst/>
                <a:uLnTx/>
                <a:uFillTx/>
                <a:sym typeface="+mn-ea"/>
              </a:rPr>
              <a:t>Fourth level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>
                <a:ln>
                  <a:noFill/>
                </a:ln>
                <a:effectLst/>
                <a:uLnTx/>
                <a:uFillTx/>
                <a:sym typeface="+mn-ea"/>
              </a:rPr>
              <a:t>Fifth level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7C9B17E-EBA4-4BA6-BFBF-CFC4EA0BE67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  <a:sym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  <a:sym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  <a:sym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  <a:sym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6146" name="文本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lIns="91440" tIns="45720" rIns="91440" bIns="45720" anchor="t" anchorCtr="0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353F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Click to edit Master title style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/>
              <a:t>Click to edit Master text style</a:t>
            </a:r>
          </a:p>
          <a:p>
            <a:pPr lvl="1" fontAlgn="auto"/>
            <a:r>
              <a:rPr lang="zh-CN" altLang="en-US" strike="noStrike" noProof="1"/>
              <a:t>Second level</a:t>
            </a:r>
          </a:p>
          <a:p>
            <a:pPr lvl="2" fontAlgn="auto"/>
            <a:r>
              <a:rPr lang="zh-CN" altLang="en-US" strike="noStrike" noProof="1"/>
              <a:t>Third level</a:t>
            </a:r>
          </a:p>
          <a:p>
            <a:pPr lvl="3" fontAlgn="auto"/>
            <a:r>
              <a:rPr lang="zh-CN" altLang="en-US" strike="noStrike" noProof="1"/>
              <a:t>Fourth level</a:t>
            </a:r>
          </a:p>
          <a:p>
            <a:pPr lvl="4" fontAlgn="auto"/>
            <a:r>
              <a:rPr lang="zh-CN" alt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BCD2E4A-79A0-459F-8578-CC9ECAA6381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F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Click to edit Master title style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Click to edit Master text style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BCD2E4A-79A0-459F-8578-CC9ECAA6381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cap best-23"/>
          <p:cNvPicPr>
            <a:picLocks noChangeAspect="1"/>
          </p:cNvPicPr>
          <p:nvPr/>
        </p:nvPicPr>
        <p:blipFill>
          <a:blip r:embed="rId3">
            <a:alphaModFix amt="62000"/>
          </a:blip>
          <a:stretch>
            <a:fillRect/>
          </a:stretch>
        </p:blipFill>
        <p:spPr>
          <a:xfrm>
            <a:off x="16306800" y="266700"/>
            <a:ext cx="1794510" cy="1743710"/>
          </a:xfrm>
          <a:prstGeom prst="rect">
            <a:avLst/>
          </a:prstGeom>
        </p:spPr>
      </p:pic>
      <p:pic>
        <p:nvPicPr>
          <p:cNvPr id="2" name="Picture 1" descr="cap best-23"/>
          <p:cNvPicPr>
            <a:picLocks noChangeAspect="1"/>
          </p:cNvPicPr>
          <p:nvPr/>
        </p:nvPicPr>
        <p:blipFill>
          <a:blip r:embed="rId3">
            <a:alphaModFix amt="62000"/>
          </a:blip>
          <a:stretch>
            <a:fillRect/>
          </a:stretch>
        </p:blipFill>
        <p:spPr>
          <a:xfrm>
            <a:off x="16433800" y="393700"/>
            <a:ext cx="1794510" cy="1743710"/>
          </a:xfrm>
          <a:prstGeom prst="rect">
            <a:avLst/>
          </a:prstGeom>
        </p:spPr>
      </p:pic>
      <p:pic>
        <p:nvPicPr>
          <p:cNvPr id="3" name="Picture 2" descr="cap best-23"/>
          <p:cNvPicPr>
            <a:picLocks noChangeAspect="1"/>
          </p:cNvPicPr>
          <p:nvPr/>
        </p:nvPicPr>
        <p:blipFill>
          <a:blip r:embed="rId3">
            <a:alphaModFix amt="62000"/>
          </a:blip>
          <a:stretch>
            <a:fillRect/>
          </a:stretch>
        </p:blipFill>
        <p:spPr>
          <a:xfrm>
            <a:off x="16560800" y="520700"/>
            <a:ext cx="1794510" cy="1743710"/>
          </a:xfrm>
          <a:prstGeom prst="rect">
            <a:avLst/>
          </a:prstGeom>
        </p:spPr>
      </p:pic>
      <p:pic>
        <p:nvPicPr>
          <p:cNvPr id="4" name="Picture 3" descr="cap best-23"/>
          <p:cNvPicPr>
            <a:picLocks noChangeAspect="1"/>
          </p:cNvPicPr>
          <p:nvPr/>
        </p:nvPicPr>
        <p:blipFill>
          <a:blip r:embed="rId3">
            <a:alphaModFix amt="62000"/>
          </a:blip>
          <a:stretch>
            <a:fillRect/>
          </a:stretch>
        </p:blipFill>
        <p:spPr>
          <a:xfrm>
            <a:off x="16687800" y="647700"/>
            <a:ext cx="1794510" cy="1743710"/>
          </a:xfrm>
          <a:prstGeom prst="rect">
            <a:avLst/>
          </a:prstGeom>
        </p:spPr>
      </p:pic>
      <p:sp>
        <p:nvSpPr>
          <p:cNvPr id="21" name="文本框 6"/>
          <p:cNvSpPr txBox="1"/>
          <p:nvPr/>
        </p:nvSpPr>
        <p:spPr>
          <a:xfrm>
            <a:off x="573232" y="2452771"/>
            <a:ext cx="11045535" cy="13051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en-US" sz="2800" b="1" dirty="0">
                <a:latin typeface="+mj-lt"/>
              </a:rPr>
              <a:t>Организация производственной практики студентов, </a:t>
            </a:r>
          </a:p>
          <a:p>
            <a:pPr algn="ctr">
              <a:lnSpc>
                <a:spcPct val="150000"/>
              </a:lnSpc>
            </a:pPr>
            <a:r>
              <a:rPr lang="ru-RU" altLang="en-US" sz="2800" b="1" dirty="0">
                <a:latin typeface="+mj-lt"/>
              </a:rPr>
              <a:t>состояние и перспективы развития ФЭП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0" y="176020"/>
            <a:ext cx="3904496" cy="16062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116925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ФАКУЛЬТЕТА ИНФОРМАЦИОННЫХ ТЕХНОЛОГИЙ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EC6D1E37-050F-4499-A0D5-FC4049C31D94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79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116925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ПОДГОТОВИТЕЛЬНОГО ФАКУЛЬТЕТА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3A1A9457-1235-453F-BBE6-6F82C764F372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9119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85775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Диаграмма трудоустроившихся выпускников </a:t>
            </a:r>
            <a:b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</a:b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на предприятиях и организациях города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51984"/>
              </p:ext>
            </p:extLst>
          </p:nvPr>
        </p:nvGraphicFramePr>
        <p:xfrm>
          <a:off x="1446962" y="1720094"/>
          <a:ext cx="9144001" cy="487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7844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4296795" y="498483"/>
            <a:ext cx="3645302" cy="542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sz="2400" b="1" dirty="0">
                <a:solidFill>
                  <a:srgbClr val="323C73"/>
                </a:solidFill>
                <a:latin typeface="Bicubik" panose="02000503020000020004" pitchFamily="2" charset="0"/>
              </a:rPr>
              <a:t>Проект решения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2128" y="1040918"/>
            <a:ext cx="11354636" cy="5329737"/>
          </a:xfrm>
        </p:spPr>
        <p:txBody>
          <a:bodyPr/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>
                <a:latin typeface="+mj-lt"/>
              </a:rPr>
              <a:t>Заведующим кафедрами подать заявки в учебно-организационный отдел НХТИ для заключения новых и продления действующих договоров о практической подготовке обучающихся на 2024-2025 учебный год.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+mj-lt"/>
              </a:rPr>
              <a:t>	Срок: 15.06.2024 г.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ru-RU" dirty="0">
                <a:latin typeface="+mj-lt"/>
              </a:rPr>
              <a:t>Учебно-организационному отделу НХТИ обеспечить своевременное заключение договоров о практической подготовке обучающихся.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ru-RU" dirty="0">
                <a:latin typeface="+mj-lt"/>
              </a:rPr>
              <a:t>Заведующим кафедрами назначить ответственных за реализацию ФЭП и связь с промышленными предприятиями.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ru-RU" dirty="0">
                <a:latin typeface="+mj-lt"/>
              </a:rPr>
              <a:t>Принять к сведению информацию о трудоустройстве выпускников.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8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522514" y="472272"/>
            <a:ext cx="10932607" cy="1326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ПЕРЕЧЕНЬ ДОГОВОРОВ</a:t>
            </a:r>
            <a:b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</a:b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на производственную и преддипломную практику</a:t>
            </a:r>
            <a:b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</a:b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на 2023-2024 учебный год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514" y="1798655"/>
            <a:ext cx="11354636" cy="4867513"/>
          </a:xfrm>
        </p:spPr>
        <p:txBody>
          <a:bodyPr/>
          <a:lstStyle/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ПАО «Нижнекамскнефтехим», договор №046 от 22.08.2023 (Срок до 31.08.2028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«ТАИФ-НК», договор №079-1488/23 от 15.08.2023 (Срок до 31.08.2026 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«ТАНЕКО», договор №117/13.01-01/21 от 01.04.2021 (Срок до 31.12.2026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</a:t>
            </a:r>
            <a:r>
              <a:rPr lang="ru-RU" sz="1600" dirty="0" err="1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Татшина</a:t>
            </a: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», договор №047 от 16.10.2023 (Срок до 31.07.2024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«П-Д Татнефть – 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Алабуга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 Стекловолокно», договор №048 от 07.11.2023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«Умные машины», договор №003 от 27.04.2021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«Нижнекамский 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хлебокомбинат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», договор №017 от  09.12.2021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Сарман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икмэге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», договор №018 от 15.12.2021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«Бахетле-1», договор №13 от 25.10.2021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«Челны-Хлеб», договор №019 от 24.12.2021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Челныхлебопродукт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», договор №021 от 01.02.2022 (Срок до 31.08.2026 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МБДОУ «Центр развития ребенка – детский сад №89», договор №022 от 16.02.2022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«Ай-Пласт», договор №318 от 12.04.2022 (Срок до 31.08.2026 г.)</a:t>
            </a:r>
          </a:p>
          <a:p>
            <a:pPr marL="514350" lvl="0" indent="-540000">
              <a:buFont typeface="+mj-lt"/>
              <a:buAutoNum type="arabicPeriod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АО «Химический завод им. Л.Я. Карпова», договор №23 от 20.04.2022 (Срок до 31.08.2026 г.)</a:t>
            </a:r>
          </a:p>
        </p:txBody>
      </p:sp>
    </p:spTree>
    <p:extLst>
      <p:ext uri="{BB962C8B-B14F-4D97-AF65-F5344CB8AC3E}">
        <p14:creationId xmlns:p14="http://schemas.microsoft.com/office/powerpoint/2010/main" val="21824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522514" y="472272"/>
            <a:ext cx="10932607" cy="1326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ПЕРЕЧЕНЬ ДОГОВОРОВ</a:t>
            </a:r>
            <a:b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</a:b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на производственную и преддипломную практику</a:t>
            </a:r>
            <a:b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</a:b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на 2023-2024 учебный год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514" y="1798655"/>
            <a:ext cx="11354636" cy="4867513"/>
          </a:xfrm>
        </p:spPr>
        <p:txBody>
          <a:bodyPr/>
          <a:lstStyle/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«Квадрат», договор №031 от 04.06.2022 (Срок до 31.08.2026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«ИНКО-ТЭК», договор №033 от 30.06.2022 (Срок до 31.08.2026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«НВЦ», договор №034 от 01.07.2022 (Срок до 31.08.2026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Инспекция государственного строительного надзора РТ, договор №038 от 30.12.2022 г. (Срок до 29.12.2027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«ПРЕТТЛЬ-НК», договор №1214/23 от 28.02.2023 (Срок до 31.08.2026 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АНО ДПО «Компьютерная академия ТОР», договор №1 от 02.06.2023 (Срок до 31.12.2023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ООО «Экспресс», договор №32 от 06.06.2022 г. (Срок до 31.08.2026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latin typeface="+mj-lt"/>
                <a:ea typeface="Times New Roman" panose="02020603050405020304" pitchFamily="18" charset="0"/>
              </a:rPr>
              <a:t>ФБУ «ЦСМ Татарстан», договор №049 от 26.12.2023 г. (Срок до 26.12.2028 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«КАЙСИ», договор №050 от 24.01.2024 г. (Срок до 31.12.2024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«БИКОТЕКС», договор №2024/25 от 07.02.2024 г. (Срок до 31.12.2024 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</a:t>
            </a:r>
            <a:r>
              <a:rPr lang="ru-RU" sz="1600" dirty="0" err="1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Лифтсервис</a:t>
            </a: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-НК», договор №051 от 15.02.2024 г. (Срок до 31.12.2024 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«КСС РУС», договор №054 от 18.03.2024 г. (Срок до 31.12.2024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ГАПОУ «КНН им. Н.В. </a:t>
            </a:r>
            <a:r>
              <a:rPr lang="ru-RU" sz="1600" dirty="0" err="1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Лемаева</a:t>
            </a: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», договор №055 от 18.03.2024 г. (Срок до 31.12.2024 г.)</a:t>
            </a:r>
          </a:p>
          <a:p>
            <a:pPr marL="514350" lvl="0" indent="-540000">
              <a:buFont typeface="+mj-lt"/>
              <a:buAutoNum type="arabicPeriod" startAt="15"/>
            </a:pPr>
            <a:r>
              <a:rPr lang="ru-RU" sz="1600" dirty="0">
                <a:solidFill>
                  <a:srgbClr val="992928"/>
                </a:solidFill>
                <a:latin typeface="+mj-lt"/>
                <a:ea typeface="Times New Roman" panose="02020603050405020304" pitchFamily="18" charset="0"/>
              </a:rPr>
              <a:t>ООО «НПФ ЭИТЭК», договор №057 от 02.04.2024 г. (Срок до 31.12.2024 г.)</a:t>
            </a:r>
          </a:p>
        </p:txBody>
      </p:sp>
    </p:spTree>
    <p:extLst>
      <p:ext uri="{BB962C8B-B14F-4D97-AF65-F5344CB8AC3E}">
        <p14:creationId xmlns:p14="http://schemas.microsoft.com/office/powerpoint/2010/main" val="158715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06283" y="860517"/>
            <a:ext cx="9726804" cy="49510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  <a:ea typeface="+mj-ea"/>
                <a:cs typeface="+mj-cs"/>
              </a:rPr>
              <a:t>Федеральная экспериментальная площадка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30009"/>
              </p:ext>
            </p:extLst>
          </p:nvPr>
        </p:nvGraphicFramePr>
        <p:xfrm>
          <a:off x="391882" y="1673963"/>
          <a:ext cx="11555607" cy="28374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3485">
                  <a:extLst>
                    <a:ext uri="{9D8B030D-6E8A-4147-A177-3AD203B41FA5}">
                      <a16:colId xmlns:a16="http://schemas.microsoft.com/office/drawing/2014/main" val="1317532935"/>
                    </a:ext>
                  </a:extLst>
                </a:gridCol>
                <a:gridCol w="3979147">
                  <a:extLst>
                    <a:ext uri="{9D8B030D-6E8A-4147-A177-3AD203B41FA5}">
                      <a16:colId xmlns:a16="http://schemas.microsoft.com/office/drawing/2014/main" val="1212840470"/>
                    </a:ext>
                  </a:extLst>
                </a:gridCol>
                <a:gridCol w="4732774">
                  <a:extLst>
                    <a:ext uri="{9D8B030D-6E8A-4147-A177-3AD203B41FA5}">
                      <a16:colId xmlns:a16="http://schemas.microsoft.com/office/drawing/2014/main" val="3583677224"/>
                    </a:ext>
                  </a:extLst>
                </a:gridCol>
                <a:gridCol w="2120201">
                  <a:extLst>
                    <a:ext uri="{9D8B030D-6E8A-4147-A177-3AD203B41FA5}">
                      <a16:colId xmlns:a16="http://schemas.microsoft.com/office/drawing/2014/main" val="3243045290"/>
                    </a:ext>
                  </a:extLst>
                </a:gridCol>
              </a:tblGrid>
              <a:tr h="5768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п/п 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/>
                        <a:t>Предприятие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/>
                        <a:t>Номер договора, дата подписания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/>
                        <a:t>Срок действия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8703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dirty="0"/>
                        <a:t>ПАО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Нижнекамскнефтехим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№4600073168 от 27.07.2023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31.07.2028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77075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АО «ТАИФ-НК»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№079-1000/21 от 28.06.2021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31.07.2024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42419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АО «ТАНЕКО»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№315/13.01-09/22 от 08.12.2022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31.07.2027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095563"/>
                  </a:ext>
                </a:extLst>
              </a:tr>
              <a:tr h="1359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ООО «УК «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Татнефть-Нефтехим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№08/2022/9 от 26.01.2022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31.07.2024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429023"/>
                  </a:ext>
                </a:extLst>
              </a:tr>
              <a:tr h="1359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ООО «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Ай-Пласт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22.08.2022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31.07.2027 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88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13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06283" y="860517"/>
            <a:ext cx="9726804" cy="81344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  <a:ea typeface="+mj-ea"/>
                <a:cs typeface="+mj-cs"/>
              </a:rPr>
              <a:t>Количество студентов, участвующих в ФЭП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  <a:ea typeface="+mj-ea"/>
                <a:cs typeface="+mj-cs"/>
              </a:rPr>
              <a:t> в 2023-2024 УЧЕБНОМ ГОДУ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88661"/>
              </p:ext>
            </p:extLst>
          </p:nvPr>
        </p:nvGraphicFramePr>
        <p:xfrm>
          <a:off x="331592" y="1935220"/>
          <a:ext cx="11555607" cy="33200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3485">
                  <a:extLst>
                    <a:ext uri="{9D8B030D-6E8A-4147-A177-3AD203B41FA5}">
                      <a16:colId xmlns:a16="http://schemas.microsoft.com/office/drawing/2014/main" val="1317532935"/>
                    </a:ext>
                  </a:extLst>
                </a:gridCol>
                <a:gridCol w="5767754">
                  <a:extLst>
                    <a:ext uri="{9D8B030D-6E8A-4147-A177-3AD203B41FA5}">
                      <a16:colId xmlns:a16="http://schemas.microsoft.com/office/drawing/2014/main" val="1212840470"/>
                    </a:ext>
                  </a:extLst>
                </a:gridCol>
                <a:gridCol w="2944167">
                  <a:extLst>
                    <a:ext uri="{9D8B030D-6E8A-4147-A177-3AD203B41FA5}">
                      <a16:colId xmlns:a16="http://schemas.microsoft.com/office/drawing/2014/main" val="3583677224"/>
                    </a:ext>
                  </a:extLst>
                </a:gridCol>
                <a:gridCol w="2120201">
                  <a:extLst>
                    <a:ext uri="{9D8B030D-6E8A-4147-A177-3AD203B41FA5}">
                      <a16:colId xmlns:a16="http://schemas.microsoft.com/office/drawing/2014/main" val="3243045290"/>
                    </a:ext>
                  </a:extLst>
                </a:gridCol>
              </a:tblGrid>
              <a:tr h="57686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№ п/п 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Направление подготовки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Количество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студентов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Кафедра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8703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09.03.01 Информатика и вычислительная техника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ИСТ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77075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13.03.02 Электроэнергетика и электротехника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ЭТЭОП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42419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3.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18.03.01 Химическая технология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НХС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095563"/>
                  </a:ext>
                </a:extLst>
              </a:tr>
              <a:tr h="1359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18.03.02 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Энерго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- и ресурсосберегающие процессы в химической технологии, нефтехимии и биотехнологии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МАХП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429023"/>
                  </a:ext>
                </a:extLst>
              </a:tr>
              <a:tr h="1359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5.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940425" algn="r"/>
                        </a:tabLst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15.03.02 Технологические машины и оборудование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МАХП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948516"/>
                  </a:ext>
                </a:extLst>
              </a:tr>
              <a:tr h="135967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r"/>
                        </a:tabLs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Всего</a:t>
                      </a:r>
                    </a:p>
                  </a:txBody>
                  <a:tcPr marL="45956" marR="45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ru-RU" sz="15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88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55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81344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989744"/>
              </p:ext>
            </p:extLst>
          </p:nvPr>
        </p:nvGraphicFramePr>
        <p:xfrm>
          <a:off x="818103" y="1850723"/>
          <a:ext cx="10515600" cy="471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535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80493" y="433957"/>
            <a:ext cx="9355015" cy="81344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 ПО ФОРМАМ ОБУЧЕНИЯ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0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12" name="Chart 1">
            <a:extLst>
              <a:ext uri="{FF2B5EF4-FFF2-40B4-BE49-F238E27FC236}">
                <a16:creationId xmlns:a16="http://schemas.microsoft.com/office/drawing/2014/main" id="{20023622-2006-47C2-B5C9-4F32B65008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633742"/>
              </p:ext>
            </p:extLst>
          </p:nvPr>
        </p:nvGraphicFramePr>
        <p:xfrm>
          <a:off x="802487" y="1247403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2">
            <a:extLst>
              <a:ext uri="{FF2B5EF4-FFF2-40B4-BE49-F238E27FC236}">
                <a16:creationId xmlns:a16="http://schemas.microsoft.com/office/drawing/2014/main" id="{97BE2A78-441C-4C1C-AB27-C3007F7C98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773274"/>
              </p:ext>
            </p:extLst>
          </p:nvPr>
        </p:nvGraphicFramePr>
        <p:xfrm>
          <a:off x="6500493" y="1247403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3">
            <a:extLst>
              <a:ext uri="{FF2B5EF4-FFF2-40B4-BE49-F238E27FC236}">
                <a16:creationId xmlns:a16="http://schemas.microsoft.com/office/drawing/2014/main" id="{D7306C09-73F7-4D99-BDAA-19CE0D0D23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244788"/>
              </p:ext>
            </p:extLst>
          </p:nvPr>
        </p:nvGraphicFramePr>
        <p:xfrm>
          <a:off x="3735928" y="4006999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0113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81344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 ТЕХНОЛОГИЧЕСКОГО ФАКУЛЬТЕТА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41878EDB-922E-43BB-9EDD-8F705E6CD35B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198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12"/>
            <a:ext cx="2409626" cy="99020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6332" y="729888"/>
            <a:ext cx="9726804" cy="116925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ТРУДОУСТРОЙСТВО ВЫПУСКНИКОВ МЕХАНИЧЕСКОГО ФАКУЛЬТЕТА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23C73"/>
                </a:solidFill>
                <a:latin typeface="Bicubik" panose="02000503020000020004" pitchFamily="2" charset="0"/>
              </a:rPr>
              <a:t>В 2022-2023 УЧЕБНОМ ГОДУ</a:t>
            </a:r>
            <a:endParaRPr lang="ru-RU" sz="2400" b="1" dirty="0">
              <a:solidFill>
                <a:srgbClr val="323C73"/>
              </a:solidFill>
              <a:latin typeface="Bicubik" panose="02000503020000020004" pitchFamily="2" charset="0"/>
              <a:ea typeface="+mj-ea"/>
              <a:cs typeface="+mj-cs"/>
            </a:endParaRP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9DF44961-DCDD-4707-89AE-72687D1A9032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886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35376F"/>
      </a:dk1>
      <a:lt1>
        <a:srgbClr val="D5D7E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游ゴシック Light"/>
        <a:font script="Hang" typeface="맑은 고딕"/>
        <a:font script="Hans" typeface="Ari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游ゴシック"/>
        <a:font script="Hang" typeface="맑은 고딕"/>
        <a:font script="Hans" typeface="Arial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游ゴシック Light"/>
        <a:font script="Hang" typeface="맑은 고딕"/>
        <a:font script="Hans" typeface="Ari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游ゴシック"/>
        <a:font script="Hang" typeface="맑은 고딕"/>
        <a:font script="Hans" typeface="Arial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Ari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Arial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1187</Words>
  <Application>Microsoft Office PowerPoint</Application>
  <PresentationFormat>Широкоэкранный</PresentationFormat>
  <Paragraphs>204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等线</vt:lpstr>
      <vt:lpstr>Arial</vt:lpstr>
      <vt:lpstr>Arial Cyr</vt:lpstr>
      <vt:lpstr>Bicubik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 PC</cp:lastModifiedBy>
  <cp:revision>146</cp:revision>
  <dcterms:created xsi:type="dcterms:W3CDTF">2015-10-17T07:33:00Z</dcterms:created>
  <dcterms:modified xsi:type="dcterms:W3CDTF">2024-05-23T05:55:52Z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1033-11.2.0.11219</vt:lpwstr>
  </property>
  <property fmtid="{D5CDD505-2E9C-101B-9397-08002B2CF9AE}" pid="3" name="ICV">
    <vt:lpwstr>579390055B5343DD9C19B5D7B00A78FA</vt:lpwstr>
  </property>
</Properties>
</file>