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339" r:id="rId3"/>
    <p:sldId id="340" r:id="rId4"/>
    <p:sldId id="35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等线" pitchFamily="2" charset="-122"/>
        <a:ea typeface="等线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7">
          <p15:clr>
            <a:srgbClr val="A4A3A4"/>
          </p15:clr>
        </p15:guide>
        <p15:guide id="2" pos="38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376F"/>
    <a:srgbClr val="992928"/>
    <a:srgbClr val="FFFFFF"/>
    <a:srgbClr val="D5D7E3"/>
    <a:srgbClr val="9ECEF0"/>
    <a:srgbClr val="99CA3B"/>
    <a:srgbClr val="353F48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4619"/>
  </p:normalViewPr>
  <p:slideViewPr>
    <p:cSldViewPr snapToGrid="0" showGuides="1">
      <p:cViewPr varScale="1">
        <p:scale>
          <a:sx n="108" d="100"/>
          <a:sy n="108" d="100"/>
        </p:scale>
        <p:origin x="678" y="108"/>
      </p:cViewPr>
      <p:guideLst>
        <p:guide orient="horz" pos="2267"/>
        <p:guide pos="38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 showFormatting="0"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UCH62\Desktop\&#1056;&#1040;&#1041;&#1054;&#1058;&#1040;\&#1059;&#1095;&#1077;&#1073;&#1085;&#1072;&#1103;%20&#1088;&#1072;&#1073;&#1086;&#1090;&#1072;\&#1042;&#1099;&#1087;&#1091;&#1089;&#1082;&#1085;&#1080;&#1082;&#1080;\2023-24\&#1052;&#1086;&#1085;&#1080;&#1090;&#1086;&#1088;&#1080;&#1085;&#1075;%20-%20&#1076;&#1077;&#1082;&#1072;&#1073;&#1088;&#1100;\&#1052;&#1054;&#1053;&#1048;&#1058;&#1054;&#1056;&#1048;&#1053;&#1043;%20&#1086;&#1073;&#1097;&#1080;&#1081;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UCH62\Desktop\&#1056;&#1040;&#1041;&#1054;&#1058;&#1040;\&#1059;&#1095;&#1077;&#1073;&#1085;&#1072;&#1103;%20&#1088;&#1072;&#1073;&#1086;&#1090;&#1072;\&#1042;&#1099;&#1087;&#1091;&#1089;&#1082;&#1085;&#1080;&#1082;&#1080;\2023-24\&#1052;&#1086;&#1085;&#1080;&#1090;&#1086;&#1088;&#1080;&#1085;&#1075;%20-%20&#1076;&#1077;&#1082;&#1072;&#1073;&#1088;&#1100;\&#1052;&#1054;&#1053;&#1048;&#1058;&#1054;&#1056;&#1048;&#1053;&#1043;%20&#1086;&#1073;&#1097;&#1080;&#1081;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BUCH62\Desktop\&#1056;&#1040;&#1041;&#1054;&#1058;&#1040;\&#1059;&#1095;&#1077;&#1073;&#1085;&#1072;&#1103;%20&#1088;&#1072;&#1073;&#1086;&#1090;&#1072;\&#1042;&#1099;&#1087;&#1091;&#1089;&#1082;&#1085;&#1080;&#1082;&#1080;\2023-24\&#1052;&#1086;&#1085;&#1080;&#1090;&#1086;&#1088;&#1080;&#1085;&#1075;%20-%20&#1076;&#1077;&#1082;&#1072;&#1073;&#1088;&#1100;\&#1052;&#1054;&#1053;&#1048;&#1058;&#1054;&#1056;&#1048;&#1053;&#1043;%20&#1086;&#1073;&#1097;&#1080;&#1081;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BUCH62\Desktop\&#1056;&#1040;&#1041;&#1054;&#1058;&#1040;\&#1059;&#1095;&#1077;&#1073;&#1085;&#1072;&#1103;%20&#1088;&#1072;&#1073;&#1086;&#1090;&#1072;\&#1042;&#1099;&#1087;&#1091;&#1089;&#1082;&#1085;&#1080;&#1082;&#1080;\2023-24\&#1052;&#1086;&#1085;&#1080;&#1090;&#1086;&#1088;&#1080;&#1085;&#1075;%20-%20&#1076;&#1077;&#1082;&#1072;&#1073;&#1088;&#1100;\&#1052;&#1054;&#1053;&#1048;&#1058;&#1054;&#1056;&#1048;&#1053;&#1043;%20&#1086;&#1073;&#1097;&#1080;&#1081;.xls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UCH62\Desktop\&#1056;&#1040;&#1041;&#1054;&#1058;&#1040;\&#1059;&#1095;&#1077;&#1073;&#1085;&#1072;&#1103;%20&#1088;&#1072;&#1073;&#1086;&#1090;&#1072;\&#1042;&#1099;&#1087;&#1091;&#1089;&#1082;&#1085;&#1080;&#1082;&#1080;\2023-24\&#1052;&#1086;&#1085;&#1080;&#1090;&#1086;&#1088;&#1080;&#1085;&#1075;%20-%20&#1076;&#1077;&#1082;&#1072;&#1073;&#1088;&#1100;\&#1052;&#1054;&#1053;&#1048;&#1058;&#1054;&#1056;&#1048;&#1053;&#1043;%20&#1086;&#1073;&#1097;&#1080;&#1081;.xls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UCH62\Desktop\&#1056;&#1040;&#1041;&#1054;&#1058;&#1040;\&#1059;&#1095;&#1077;&#1073;&#1085;&#1072;&#1103;%20&#1088;&#1072;&#1073;&#1086;&#1090;&#1072;\&#1042;&#1099;&#1087;&#1091;&#1089;&#1082;&#1085;&#1080;&#1082;&#1080;\2023-24\&#1052;&#1086;&#1085;&#1080;&#1090;&#1086;&#1088;&#1080;&#1085;&#1075;%20-%20&#1076;&#1077;&#1082;&#1072;&#1073;&#1088;&#1100;\&#1052;&#1054;&#1053;&#1048;&#1058;&#1054;&#1056;&#1048;&#1053;&#1043;%20&#1086;&#1073;&#1097;&#1080;&#1081;.xls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UCH62\Desktop\&#1056;&#1040;&#1041;&#1054;&#1058;&#1040;\&#1059;&#1095;&#1077;&#1073;&#1085;&#1072;&#1103;%20&#1088;&#1072;&#1073;&#1086;&#1090;&#1072;\&#1042;&#1099;&#1087;&#1091;&#1089;&#1082;&#1085;&#1080;&#1082;&#1080;\2023-24\&#1052;&#1086;&#1085;&#1080;&#1090;&#1086;&#1088;&#1080;&#1085;&#1075;%20-%20&#1076;&#1077;&#1082;&#1072;&#1073;&#1088;&#1100;\&#1052;&#1054;&#1053;&#1048;&#1058;&#1054;&#1056;&#1048;&#1053;&#1043;%20&#1086;&#1073;&#1097;&#1080;&#1081;.xls" TargetMode="External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UCH62\Desktop\&#1056;&#1040;&#1041;&#1054;&#1058;&#1040;\&#1059;&#1095;&#1077;&#1073;&#1085;&#1072;&#1103;%20&#1088;&#1072;&#1073;&#1086;&#1090;&#1072;\&#1042;&#1099;&#1087;&#1091;&#1089;&#1082;&#1085;&#1080;&#1082;&#1080;\2023-24\&#1052;&#1086;&#1085;&#1080;&#1090;&#1086;&#1088;&#1080;&#1085;&#1075;%20-%20&#1076;&#1077;&#1082;&#1072;&#1073;&#1088;&#1100;\&#1052;&#1054;&#1053;&#1048;&#1058;&#1054;&#1056;&#1048;&#1053;&#1043;%20&#1086;&#1073;&#1097;&#1080;&#1081;.xls" TargetMode="External"/><Relationship Id="rId1" Type="http://schemas.openxmlformats.org/officeDocument/2006/relationships/themeOverride" Target="../theme/themeOverrid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UCH62\Desktop\&#1056;&#1040;&#1041;&#1054;&#1058;&#1040;\&#1059;&#1095;&#1077;&#1073;&#1085;&#1072;&#1103;%20&#1088;&#1072;&#1073;&#1086;&#1090;&#1072;\&#1042;&#1099;&#1087;&#1091;&#1089;&#1082;&#1085;&#1080;&#1082;&#1080;\2023-24\&#1052;&#1086;&#1085;&#1080;&#1090;&#1086;&#1088;&#1080;&#1085;&#1075;%20-%20&#1076;&#1077;&#1082;&#1072;&#1073;&#1088;&#1100;\&#1052;&#1054;&#1053;&#1048;&#1058;&#1054;&#1056;&#1048;&#1053;&#1043;_&#1087;&#1088;&#1086;&#1084;,&#1086;&#1088;&#1075;&#1072;&#1085;,&#1087;&#1088;&#1077;&#1076;&#1087;&#1088;,&#1091;&#1087;&#1088;.xls" TargetMode="External"/><Relationship Id="rId1" Type="http://schemas.openxmlformats.org/officeDocument/2006/relationships/themeOverride" Target="../theme/themeOverrid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2480011652354185E-2"/>
          <c:y val="4.1322393792759538E-2"/>
          <c:w val="0.89342162663293245"/>
          <c:h val="0.5723146269638459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008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gradFill rotWithShape="0">
                <a:gsLst>
                  <a:gs pos="0">
                    <a:srgbClr val="000080"/>
                  </a:gs>
                  <a:gs pos="100000">
                    <a:srgbClr val="00008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2F2E-4A3F-BED2-C6E957B27778}"/>
              </c:ext>
            </c:extLst>
          </c:dPt>
          <c:dPt>
            <c:idx val="1"/>
            <c:invertIfNegative val="0"/>
            <c:bubble3D val="0"/>
            <c:spPr>
              <a:gradFill rotWithShape="0">
                <a:gsLst>
                  <a:gs pos="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2F2E-4A3F-BED2-C6E957B27778}"/>
              </c:ext>
            </c:extLst>
          </c:dPt>
          <c:dPt>
            <c:idx val="2"/>
            <c:invertIfNegative val="0"/>
            <c:bubble3D val="0"/>
            <c:spPr>
              <a:gradFill rotWithShape="0">
                <a:gsLst>
                  <a:gs pos="0">
                    <a:srgbClr val="339966"/>
                  </a:gs>
                  <a:gs pos="100000">
                    <a:srgbClr val="3399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2F2E-4A3F-BED2-C6E957B27778}"/>
              </c:ext>
            </c:extLst>
          </c:dPt>
          <c:dPt>
            <c:idx val="3"/>
            <c:invertIfNegative val="0"/>
            <c:bubble3D val="0"/>
            <c:spPr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2F2E-4A3F-BED2-C6E957B27778}"/>
              </c:ext>
            </c:extLst>
          </c:dPt>
          <c:dPt>
            <c:idx val="4"/>
            <c:invertIfNegative val="0"/>
            <c:bubble3D val="0"/>
            <c:spPr>
              <a:gradFill rotWithShape="0">
                <a:gsLst>
                  <a:gs pos="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2F2E-4A3F-BED2-C6E957B27778}"/>
              </c:ext>
            </c:extLst>
          </c:dPt>
          <c:dPt>
            <c:idx val="5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2F2E-4A3F-BED2-C6E957B27778}"/>
              </c:ext>
            </c:extLst>
          </c:dPt>
          <c:dPt>
            <c:idx val="6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2F2E-4A3F-BED2-C6E957B27778}"/>
              </c:ext>
            </c:extLst>
          </c:dPt>
          <c:dPt>
            <c:idx val="7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2F2E-4A3F-BED2-C6E957B2777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425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2E-4A3F-BED2-C6E957B27778}"/>
                </c:ext>
              </c:extLst>
            </c:dLbl>
            <c:dLbl>
              <c:idx val="1"/>
              <c:layout>
                <c:manualLayout>
                  <c:x val="8.8194444444444423E-3"/>
                  <c:y val="1.7638888888888795E-3"/>
                </c:manualLayout>
              </c:layout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391
</a:t>
                    </a:r>
                    <a:r>
                      <a:rPr lang="en-US" sz="1100" dirty="0"/>
                      <a:t>(92%)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898055555555554E-2"/>
                      <c:h val="8.303846153846153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F2E-4A3F-BED2-C6E957B2777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293
</a:t>
                    </a:r>
                    <a:r>
                      <a:rPr lang="en-US" sz="1100"/>
                      <a:t>(68,94%)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2E-4A3F-BED2-C6E957B2777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98
</a:t>
                    </a:r>
                    <a:r>
                      <a:rPr lang="en-US" sz="1100"/>
                      <a:t>(23,06%)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F2E-4A3F-BED2-C6E957B2777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</a:t>
                    </a:r>
                    <a:r>
                      <a:rPr lang="en-US" sz="1100"/>
                      <a:t>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F2E-4A3F-BED2-C6E957B2777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</a:t>
                    </a:r>
                    <a:r>
                      <a:rPr lang="en-US" sz="1100"/>
                      <a:t>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F2E-4A3F-BED2-C6E957B2777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</a:t>
                    </a:r>
                    <a:r>
                      <a:rPr lang="en-US" sz="1100"/>
                      <a:t>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F2E-4A3F-BED2-C6E957B2777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34
</a:t>
                    </a:r>
                    <a:r>
                      <a:rPr lang="en-US" sz="1100"/>
                      <a:t>(8%)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F2E-4A3F-BED2-C6E957B2777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pPr>
                      <a:defRPr sz="13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/>
                      <a:t>73
</a:t>
                    </a:r>
                    <a:r>
                      <a:rPr lang="ru-RU" sz="1100"/>
                      <a:t>(15,08%)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F2E-4A3F-BED2-C6E957B27778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вып_труд_диагр!$A$30:$H$30</c:f>
              <c:strCache>
                <c:ptCount val="8"/>
                <c:pt idx="0">
                  <c:v>Выпуск</c:v>
                </c:pt>
                <c:pt idx="1">
                  <c:v>Трудоустроенные</c:v>
                </c:pt>
                <c:pt idx="2">
                  <c:v>Рабочие (служащие) по профилю</c:v>
                </c:pt>
                <c:pt idx="3">
                  <c:v>Прочие </c:v>
                </c:pt>
                <c:pt idx="4">
                  <c:v>В армии</c:v>
                </c:pt>
                <c:pt idx="5">
                  <c:v>Декретный отпуск</c:v>
                </c:pt>
                <c:pt idx="6">
                  <c:v>На учете в ЦТЗ</c:v>
                </c:pt>
                <c:pt idx="7">
                  <c:v>Самозанятые</c:v>
                </c:pt>
              </c:strCache>
            </c:strRef>
          </c:cat>
          <c:val>
            <c:numRef>
              <c:f>вып_труд_диагр!$A$31:$H$31</c:f>
              <c:numCache>
                <c:formatCode>General</c:formatCode>
                <c:ptCount val="8"/>
                <c:pt idx="0">
                  <c:v>425</c:v>
                </c:pt>
                <c:pt idx="1">
                  <c:v>391</c:v>
                </c:pt>
                <c:pt idx="2">
                  <c:v>293</c:v>
                </c:pt>
                <c:pt idx="3">
                  <c:v>98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2F2E-4A3F-BED2-C6E957B277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4601440"/>
        <c:axId val="1"/>
      </c:barChart>
      <c:catAx>
        <c:axId val="66460144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At val="0"/>
        <c:auto val="0"/>
        <c:lblAlgn val="ctr"/>
        <c:lblOffset val="10"/>
        <c:tickLblSkip val="1"/>
        <c:tickMarkSkip val="1"/>
        <c:noMultiLvlLbl val="0"/>
      </c:catAx>
      <c:valAx>
        <c:axId val="1"/>
        <c:scaling>
          <c:orientation val="minMax"/>
          <c:max val="450"/>
          <c:min val="0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3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64601440"/>
        <c:crosses val="autoZero"/>
        <c:crossBetween val="between"/>
        <c:majorUnit val="50"/>
      </c:valAx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5954054380516204E-2"/>
          <c:y val="5.0505216570708944E-2"/>
          <c:w val="0.90146935082004798"/>
          <c:h val="0.47811605020271136"/>
        </c:manualLayout>
      </c:layout>
      <c:barChart>
        <c:barDir val="col"/>
        <c:grouping val="clustered"/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gradFill rotWithShape="0">
                <a:gsLst>
                  <a:gs pos="0">
                    <a:srgbClr val="3366FF"/>
                  </a:gs>
                  <a:gs pos="100000">
                    <a:srgbClr val="3366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85A-4EF3-BE6C-ACFBD016CE09}"/>
              </c:ext>
            </c:extLst>
          </c:dPt>
          <c:dPt>
            <c:idx val="1"/>
            <c:invertIfNegative val="0"/>
            <c:bubble3D val="0"/>
            <c:spPr>
              <a:gradFill rotWithShape="0">
                <a:gsLst>
                  <a:gs pos="0">
                    <a:srgbClr val="00FF00"/>
                  </a:gs>
                  <a:gs pos="100000">
                    <a:srgbClr val="00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85A-4EF3-BE6C-ACFBD016CE09}"/>
              </c:ext>
            </c:extLst>
          </c:dPt>
          <c:dPt>
            <c:idx val="2"/>
            <c:invertIfNegative val="0"/>
            <c:bubble3D val="0"/>
            <c:spPr>
              <a:gradFill rotWithShape="0">
                <a:gsLst>
                  <a:gs pos="0">
                    <a:srgbClr val="339966"/>
                  </a:gs>
                  <a:gs pos="100000">
                    <a:srgbClr val="3399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085A-4EF3-BE6C-ACFBD016CE09}"/>
              </c:ext>
            </c:extLst>
          </c:dPt>
          <c:dPt>
            <c:idx val="3"/>
            <c:invertIfNegative val="0"/>
            <c:bubble3D val="0"/>
            <c:spPr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085A-4EF3-BE6C-ACFBD016CE09}"/>
              </c:ext>
            </c:extLst>
          </c:dPt>
          <c:dPt>
            <c:idx val="4"/>
            <c:invertIfNegative val="0"/>
            <c:bubble3D val="0"/>
            <c:spPr>
              <a:gradFill rotWithShape="0">
                <a:gsLst>
                  <a:gs pos="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085A-4EF3-BE6C-ACFBD016CE09}"/>
              </c:ext>
            </c:extLst>
          </c:dPt>
          <c:dPt>
            <c:idx val="5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085A-4EF3-BE6C-ACFBD016CE09}"/>
              </c:ext>
            </c:extLst>
          </c:dPt>
          <c:dPt>
            <c:idx val="6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085A-4EF3-BE6C-ACFBD016CE09}"/>
              </c:ext>
            </c:extLst>
          </c:dPt>
          <c:dPt>
            <c:idx val="7"/>
            <c:invertIfNegative val="0"/>
            <c:bubble3D val="0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085A-4EF3-BE6C-ACFBD016CE09}"/>
              </c:ext>
            </c:extLst>
          </c:dPt>
          <c:dLbls>
            <c:dLbl>
              <c:idx val="0"/>
              <c:layout>
                <c:manualLayout>
                  <c:x val="5.3690889651181895E-3"/>
                  <c:y val="1.139777069669219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5A-4EF3-BE6C-ACFBD016CE09}"/>
                </c:ext>
              </c:extLst>
            </c:dLbl>
            <c:dLbl>
              <c:idx val="1"/>
              <c:layout>
                <c:manualLayout>
                  <c:x val="8.7482460918800239E-3"/>
                  <c:y val="6.5219120337230575E-4"/>
                </c:manualLayout>
              </c:layout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124
(84,4%)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5A-4EF3-BE6C-ACFBD016CE0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96</a:t>
                    </a:r>
                  </a:p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(65,3%)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85A-4EF3-BE6C-ACFBD016CE0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28</a:t>
                    </a:r>
                  </a:p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(19,0%)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85A-4EF3-BE6C-ACFBD016CE0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0
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85A-4EF3-BE6C-ACFBD016CE09}"/>
                </c:ext>
              </c:extLst>
            </c:dLbl>
            <c:dLbl>
              <c:idx val="5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0
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85A-4EF3-BE6C-ACFBD016CE0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0
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85A-4EF3-BE6C-ACFBD016CE0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23
(15,6%)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85A-4EF3-BE6C-ACFBD016CE0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900" baseline="0"/>
                      <a:t>45
(30,8%)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85A-4EF3-BE6C-ACFBD016CE09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'формы обуч.'!$A$37:$H$37</c:f>
              <c:strCache>
                <c:ptCount val="8"/>
                <c:pt idx="0">
                  <c:v>Выпуск</c:v>
                </c:pt>
                <c:pt idx="1">
                  <c:v>Трудоустроенные</c:v>
                </c:pt>
                <c:pt idx="2">
                  <c:v>Рабочие (служащие) по профилю</c:v>
                </c:pt>
                <c:pt idx="3">
                  <c:v>Прочие </c:v>
                </c:pt>
                <c:pt idx="4">
                  <c:v>В армии</c:v>
                </c:pt>
                <c:pt idx="5">
                  <c:v>Декретный отпуск</c:v>
                </c:pt>
                <c:pt idx="6">
                  <c:v>На учете в ЦТЗ</c:v>
                </c:pt>
                <c:pt idx="7">
                  <c:v>Самозанятые</c:v>
                </c:pt>
              </c:strCache>
            </c:strRef>
          </c:cat>
          <c:val>
            <c:numRef>
              <c:f>'формы обуч.'!$A$38:$H$38</c:f>
              <c:numCache>
                <c:formatCode>General</c:formatCode>
                <c:ptCount val="8"/>
                <c:pt idx="0">
                  <c:v>147</c:v>
                </c:pt>
                <c:pt idx="1">
                  <c:v>124</c:v>
                </c:pt>
                <c:pt idx="2">
                  <c:v>96</c:v>
                </c:pt>
                <c:pt idx="3">
                  <c:v>28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085A-4EF3-BE6C-ACFBD016CE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6476128"/>
        <c:axId val="1"/>
      </c:barChart>
      <c:catAx>
        <c:axId val="666476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16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66476128"/>
        <c:crosses val="autoZero"/>
        <c:crossBetween val="between"/>
        <c:majorUnit val="20"/>
      </c:valAx>
      <c:spPr>
        <a:solidFill>
          <a:srgbClr val="FFFFFF"/>
        </a:solidFill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8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369659045673014E-2"/>
          <c:y val="5.3511705685618728E-2"/>
          <c:w val="0.89558408552978619"/>
          <c:h val="0.48160535117056857"/>
        </c:manualLayout>
      </c:layout>
      <c:barChart>
        <c:barDir val="col"/>
        <c:grouping val="clustered"/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gradFill rotWithShape="0">
                <a:gsLst>
                  <a:gs pos="0">
                    <a:srgbClr val="3366FF"/>
                  </a:gs>
                  <a:gs pos="100000">
                    <a:srgbClr val="3366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3629-49C2-AD17-F2B8C3DE2222}"/>
              </c:ext>
            </c:extLst>
          </c:dPt>
          <c:dPt>
            <c:idx val="1"/>
            <c:invertIfNegative val="0"/>
            <c:bubble3D val="0"/>
            <c:spPr>
              <a:gradFill rotWithShape="0">
                <a:gsLst>
                  <a:gs pos="0">
                    <a:srgbClr val="00FF00"/>
                  </a:gs>
                  <a:gs pos="100000">
                    <a:srgbClr val="00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3629-49C2-AD17-F2B8C3DE2222}"/>
              </c:ext>
            </c:extLst>
          </c:dPt>
          <c:dPt>
            <c:idx val="2"/>
            <c:invertIfNegative val="0"/>
            <c:bubble3D val="0"/>
            <c:spPr>
              <a:gradFill rotWithShape="0">
                <a:gsLst>
                  <a:gs pos="0">
                    <a:srgbClr val="339966"/>
                  </a:gs>
                  <a:gs pos="100000">
                    <a:srgbClr val="3399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3629-49C2-AD17-F2B8C3DE2222}"/>
              </c:ext>
            </c:extLst>
          </c:dPt>
          <c:dPt>
            <c:idx val="3"/>
            <c:invertIfNegative val="0"/>
            <c:bubble3D val="0"/>
            <c:spPr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3629-49C2-AD17-F2B8C3DE2222}"/>
              </c:ext>
            </c:extLst>
          </c:dPt>
          <c:dPt>
            <c:idx val="4"/>
            <c:invertIfNegative val="0"/>
            <c:bubble3D val="0"/>
            <c:spPr>
              <a:gradFill rotWithShape="0">
                <a:gsLst>
                  <a:gs pos="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3629-49C2-AD17-F2B8C3DE2222}"/>
              </c:ext>
            </c:extLst>
          </c:dPt>
          <c:dPt>
            <c:idx val="5"/>
            <c:invertIfNegative val="0"/>
            <c:bubble3D val="0"/>
            <c:spPr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3629-49C2-AD17-F2B8C3DE2222}"/>
              </c:ext>
            </c:extLst>
          </c:dPt>
          <c:dPt>
            <c:idx val="6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3629-49C2-AD17-F2B8C3DE2222}"/>
              </c:ext>
            </c:extLst>
          </c:dPt>
          <c:dPt>
            <c:idx val="7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3629-49C2-AD17-F2B8C3DE2222}"/>
              </c:ext>
            </c:extLst>
          </c:dPt>
          <c:dLbls>
            <c:dLbl>
              <c:idx val="0"/>
              <c:layout>
                <c:manualLayout>
                  <c:x val="1.7982691922545826E-3"/>
                  <c:y val="-2.608520088835054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29-49C2-AD17-F2B8C3DE2222}"/>
                </c:ext>
              </c:extLst>
            </c:dLbl>
            <c:dLbl>
              <c:idx val="1"/>
              <c:layout>
                <c:manualLayout>
                  <c:x val="5.3611346784235136E-3"/>
                  <c:y val="1.3780918866279196E-2"/>
                </c:manualLayout>
              </c:layout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56
(98,2%)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629-49C2-AD17-F2B8C3DE222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42
(73,7%)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629-49C2-AD17-F2B8C3DE222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90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14</a:t>
                    </a:r>
                  </a:p>
                  <a:p>
                    <a:pPr>
                      <a:defRPr sz="90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(24,6%)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629-49C2-AD17-F2B8C3DE222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629-49C2-AD17-F2B8C3DE2222}"/>
                </c:ext>
              </c:extLst>
            </c:dLbl>
            <c:dLbl>
              <c:idx val="5"/>
              <c:layout>
                <c:manualLayout>
                  <c:x val="8.2486375949994209E-3"/>
                  <c:y val="1.9620958751393534E-3"/>
                </c:manualLayout>
              </c:layout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629-49C2-AD17-F2B8C3DE222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629-49C2-AD17-F2B8C3DE222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pPr>
                      <a:defRPr sz="90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1</a:t>
                    </a:r>
                  </a:p>
                  <a:p>
                    <a:pPr>
                      <a:defRPr sz="90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(1,8%)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629-49C2-AD17-F2B8C3DE222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/>
                      <a:t>2
(3,3%)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629-49C2-AD17-F2B8C3DE2222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'формы обуч.'!$A$41:$H$41</c:f>
              <c:strCache>
                <c:ptCount val="8"/>
                <c:pt idx="0">
                  <c:v>Выпуск</c:v>
                </c:pt>
                <c:pt idx="1">
                  <c:v>Трудоустроенные</c:v>
                </c:pt>
                <c:pt idx="2">
                  <c:v>Рабочие (служащие) по профилю</c:v>
                </c:pt>
                <c:pt idx="3">
                  <c:v>Прочие </c:v>
                </c:pt>
                <c:pt idx="4">
                  <c:v>В армии</c:v>
                </c:pt>
                <c:pt idx="5">
                  <c:v>Декретный отпуск</c:v>
                </c:pt>
                <c:pt idx="6">
                  <c:v>На учете в ЦТЗ</c:v>
                </c:pt>
                <c:pt idx="7">
                  <c:v>Самозанятые</c:v>
                </c:pt>
              </c:strCache>
            </c:strRef>
          </c:cat>
          <c:val>
            <c:numRef>
              <c:f>'формы обуч.'!$A$42:$H$42</c:f>
              <c:numCache>
                <c:formatCode>General</c:formatCode>
                <c:ptCount val="8"/>
                <c:pt idx="0">
                  <c:v>57</c:v>
                </c:pt>
                <c:pt idx="1">
                  <c:v>56</c:v>
                </c:pt>
                <c:pt idx="2">
                  <c:v>42</c:v>
                </c:pt>
                <c:pt idx="3">
                  <c:v>14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629-49C2-AD17-F2B8C3DE2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6478208"/>
        <c:axId val="1"/>
      </c:barChart>
      <c:catAx>
        <c:axId val="666478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7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66478208"/>
        <c:crosses val="autoZero"/>
        <c:crossBetween val="between"/>
        <c:majorUnit val="20"/>
      </c:valAx>
      <c:spPr>
        <a:solidFill>
          <a:srgbClr val="FFFFFF"/>
        </a:solidFill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4249234935244485E-2"/>
          <c:y val="5.0473186119873815E-2"/>
          <c:w val="0.90476352300023433"/>
          <c:h val="0.47949526813880128"/>
        </c:manualLayout>
      </c:layout>
      <c:barChart>
        <c:barDir val="col"/>
        <c:grouping val="clustered"/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gradFill rotWithShape="0">
                <a:gsLst>
                  <a:gs pos="0">
                    <a:srgbClr val="3366FF"/>
                  </a:gs>
                  <a:gs pos="100000">
                    <a:srgbClr val="3366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A03C-43BC-894E-C16FB5D93A0D}"/>
              </c:ext>
            </c:extLst>
          </c:dPt>
          <c:dPt>
            <c:idx val="1"/>
            <c:invertIfNegative val="0"/>
            <c:bubble3D val="0"/>
            <c:spPr>
              <a:gradFill rotWithShape="0">
                <a:gsLst>
                  <a:gs pos="0">
                    <a:srgbClr val="00FF00"/>
                  </a:gs>
                  <a:gs pos="100000">
                    <a:srgbClr val="00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A03C-43BC-894E-C16FB5D93A0D}"/>
              </c:ext>
            </c:extLst>
          </c:dPt>
          <c:dPt>
            <c:idx val="2"/>
            <c:invertIfNegative val="0"/>
            <c:bubble3D val="0"/>
            <c:spPr>
              <a:gradFill rotWithShape="0">
                <a:gsLst>
                  <a:gs pos="0">
                    <a:srgbClr val="339966"/>
                  </a:gs>
                  <a:gs pos="100000">
                    <a:srgbClr val="3399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A03C-43BC-894E-C16FB5D93A0D}"/>
              </c:ext>
            </c:extLst>
          </c:dPt>
          <c:dPt>
            <c:idx val="3"/>
            <c:invertIfNegative val="0"/>
            <c:bubble3D val="0"/>
            <c:spPr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A03C-43BC-894E-C16FB5D93A0D}"/>
              </c:ext>
            </c:extLst>
          </c:dPt>
          <c:dPt>
            <c:idx val="4"/>
            <c:invertIfNegative val="0"/>
            <c:bubble3D val="0"/>
            <c:spPr>
              <a:gradFill rotWithShape="0">
                <a:gsLst>
                  <a:gs pos="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A03C-43BC-894E-C16FB5D93A0D}"/>
              </c:ext>
            </c:extLst>
          </c:dPt>
          <c:dPt>
            <c:idx val="5"/>
            <c:invertIfNegative val="0"/>
            <c:bubble3D val="0"/>
            <c:spPr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A03C-43BC-894E-C16FB5D93A0D}"/>
              </c:ext>
            </c:extLst>
          </c:dPt>
          <c:dPt>
            <c:idx val="6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A03C-43BC-894E-C16FB5D93A0D}"/>
              </c:ext>
            </c:extLst>
          </c:dPt>
          <c:dPt>
            <c:idx val="7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A03C-43BC-894E-C16FB5D93A0D}"/>
              </c:ext>
            </c:extLst>
          </c:dPt>
          <c:dLbls>
            <c:dLbl>
              <c:idx val="0"/>
              <c:layout>
                <c:manualLayout>
                  <c:x val="1.0053991869800806E-4"/>
                  <c:y val="9.616664159018338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3C-43BC-894E-C16FB5D93A0D}"/>
                </c:ext>
              </c:extLst>
            </c:dLbl>
            <c:dLbl>
              <c:idx val="1"/>
              <c:layout>
                <c:manualLayout>
                  <c:x val="1.9358991571534674E-3"/>
                  <c:y val="2.4326711080413831E-3"/>
                </c:manualLayout>
              </c:layout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211
(95,5%)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3C-43BC-894E-C16FB5D93A0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155
(70,1%)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03C-43BC-894E-C16FB5D93A0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56
(25,3%)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03C-43BC-894E-C16FB5D93A0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0
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03C-43BC-894E-C16FB5D93A0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0
 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03C-43BC-894E-C16FB5D93A0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0
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03C-43BC-894E-C16FB5D93A0D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10</a:t>
                    </a:r>
                  </a:p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900" baseline="0"/>
                      <a:t>(4,5%)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03C-43BC-894E-C16FB5D93A0D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pPr>
                      <a:defRPr sz="9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900" baseline="0"/>
                      <a:t>26
(9,4%)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03C-43BC-894E-C16FB5D93A0D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'формы обуч.'!$A$45:$H$45</c:f>
              <c:strCache>
                <c:ptCount val="8"/>
                <c:pt idx="0">
                  <c:v>Выпуск</c:v>
                </c:pt>
                <c:pt idx="1">
                  <c:v>Трудоустроенные</c:v>
                </c:pt>
                <c:pt idx="2">
                  <c:v>Рабочие (служащие) по профилю</c:v>
                </c:pt>
                <c:pt idx="3">
                  <c:v>Прочие </c:v>
                </c:pt>
                <c:pt idx="4">
                  <c:v>В армии</c:v>
                </c:pt>
                <c:pt idx="5">
                  <c:v>Декретный отпуск</c:v>
                </c:pt>
                <c:pt idx="6">
                  <c:v>На учете в ЦТЗ</c:v>
                </c:pt>
                <c:pt idx="7">
                  <c:v>Самозанятые</c:v>
                </c:pt>
              </c:strCache>
            </c:strRef>
          </c:cat>
          <c:val>
            <c:numRef>
              <c:f>'формы обуч.'!$A$46:$H$46</c:f>
              <c:numCache>
                <c:formatCode>General</c:formatCode>
                <c:ptCount val="8"/>
                <c:pt idx="0">
                  <c:v>221</c:v>
                </c:pt>
                <c:pt idx="1">
                  <c:v>211</c:v>
                </c:pt>
                <c:pt idx="2">
                  <c:v>155</c:v>
                </c:pt>
                <c:pt idx="3">
                  <c:v>56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03C-43BC-894E-C16FB5D93A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8585792"/>
        <c:axId val="1"/>
      </c:barChart>
      <c:catAx>
        <c:axId val="668585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MarkSkip val="1"/>
        <c:noMultiLvlLbl val="0"/>
      </c:catAx>
      <c:valAx>
        <c:axId val="1"/>
        <c:scaling>
          <c:orientation val="minMax"/>
          <c:max val="24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75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68585792"/>
        <c:crosses val="autoZero"/>
        <c:crossBetween val="between"/>
        <c:majorUnit val="20"/>
      </c:valAx>
      <c:spPr>
        <a:solidFill>
          <a:srgbClr val="FFFFFF"/>
        </a:solidFill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0402059370374437E-2"/>
          <c:y val="4.4776166019962288E-2"/>
          <c:w val="0.91206086098268502"/>
          <c:h val="0.46695144563674962"/>
        </c:manualLayout>
      </c:layout>
      <c:barChart>
        <c:barDir val="col"/>
        <c:grouping val="clustered"/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gradFill rotWithShape="0">
                <a:gsLst>
                  <a:gs pos="0">
                    <a:srgbClr val="3366FF"/>
                  </a:gs>
                  <a:gs pos="100000">
                    <a:srgbClr val="3366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228-4879-9A53-7D9007A24CE2}"/>
              </c:ext>
            </c:extLst>
          </c:dPt>
          <c:dPt>
            <c:idx val="1"/>
            <c:invertIfNegative val="0"/>
            <c:bubble3D val="0"/>
            <c:spPr>
              <a:gradFill rotWithShape="0">
                <a:gsLst>
                  <a:gs pos="0">
                    <a:srgbClr val="00FF00"/>
                  </a:gs>
                  <a:gs pos="100000">
                    <a:srgbClr val="00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228-4879-9A53-7D9007A24CE2}"/>
              </c:ext>
            </c:extLst>
          </c:dPt>
          <c:dPt>
            <c:idx val="2"/>
            <c:invertIfNegative val="0"/>
            <c:bubble3D val="0"/>
            <c:spPr>
              <a:gradFill rotWithShape="0">
                <a:gsLst>
                  <a:gs pos="0">
                    <a:srgbClr val="339966"/>
                  </a:gs>
                  <a:gs pos="100000">
                    <a:srgbClr val="3399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0228-4879-9A53-7D9007A24CE2}"/>
              </c:ext>
            </c:extLst>
          </c:dPt>
          <c:dPt>
            <c:idx val="3"/>
            <c:invertIfNegative val="0"/>
            <c:bubble3D val="0"/>
            <c:spPr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0228-4879-9A53-7D9007A24CE2}"/>
              </c:ext>
            </c:extLst>
          </c:dPt>
          <c:dPt>
            <c:idx val="4"/>
            <c:invertIfNegative val="0"/>
            <c:bubble3D val="0"/>
            <c:spPr>
              <a:gradFill rotWithShape="0">
                <a:gsLst>
                  <a:gs pos="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0228-4879-9A53-7D9007A24CE2}"/>
              </c:ext>
            </c:extLst>
          </c:dPt>
          <c:dPt>
            <c:idx val="5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0228-4879-9A53-7D9007A24CE2}"/>
              </c:ext>
            </c:extLst>
          </c:dPt>
          <c:dPt>
            <c:idx val="6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0228-4879-9A53-7D9007A24CE2}"/>
              </c:ext>
            </c:extLst>
          </c:dPt>
          <c:dPt>
            <c:idx val="7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0228-4879-9A53-7D9007A24CE2}"/>
              </c:ext>
            </c:extLst>
          </c:dPt>
          <c:dLbls>
            <c:dLbl>
              <c:idx val="0"/>
              <c:layout>
                <c:manualLayout>
                  <c:x val="6.4924315005260801E-4"/>
                  <c:y val="1.7322203750924812E-3"/>
                </c:manualLayout>
              </c:layout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168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228-4879-9A53-7D9007A24CE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161
</a:t>
                    </a:r>
                    <a:r>
                      <a:rPr lang="en-US" sz="1100"/>
                      <a:t>(95,8%)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228-4879-9A53-7D9007A24CE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131
</a:t>
                    </a:r>
                    <a:r>
                      <a:rPr lang="en-US" sz="1100"/>
                      <a:t>(78%)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228-4879-9A53-7D9007A24CE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30
</a:t>
                    </a:r>
                    <a:r>
                      <a:rPr lang="en-US" sz="1100"/>
                      <a:t>(17,9%)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228-4879-9A53-7D9007A24CE2}"/>
                </c:ext>
              </c:extLst>
            </c:dLbl>
            <c:dLbl>
              <c:idx val="4"/>
              <c:layout>
                <c:manualLayout>
                  <c:x val="2.8434602964825806E-3"/>
                  <c:y val="-1.1848874089794071E-3"/>
                </c:manualLayout>
              </c:layout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</a:t>
                    </a:r>
                    <a:r>
                      <a:rPr lang="en-US" sz="1100"/>
                      <a:t>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228-4879-9A53-7D9007A24CE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</a:t>
                    </a:r>
                    <a:r>
                      <a:rPr lang="en-US" sz="1100"/>
                      <a:t>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228-4879-9A53-7D9007A24CE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</a:t>
                    </a:r>
                    <a:r>
                      <a:rPr lang="en-US" sz="1100"/>
                      <a:t>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228-4879-9A53-7D9007A24CE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7
</a:t>
                    </a:r>
                    <a:r>
                      <a:rPr lang="en-US" sz="1100"/>
                      <a:t>(4,2%)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228-4879-9A53-7D9007A24CE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/>
                      <a:t>21
</a:t>
                    </a:r>
                    <a:r>
                      <a:rPr lang="ru-RU" sz="1100"/>
                      <a:t>(10,1%)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228-4879-9A53-7D9007A24CE2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25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'тех фак.'!$A$30:$H$30</c:f>
              <c:strCache>
                <c:ptCount val="8"/>
                <c:pt idx="0">
                  <c:v>Выпуск</c:v>
                </c:pt>
                <c:pt idx="1">
                  <c:v>Трудоустроенные</c:v>
                </c:pt>
                <c:pt idx="2">
                  <c:v>Рабочие (служащие) по профилю</c:v>
                </c:pt>
                <c:pt idx="3">
                  <c:v>Прочие </c:v>
                </c:pt>
                <c:pt idx="4">
                  <c:v>В армии</c:v>
                </c:pt>
                <c:pt idx="5">
                  <c:v>Декретный отпуск</c:v>
                </c:pt>
                <c:pt idx="6">
                  <c:v>На учете в ЦТЗ</c:v>
                </c:pt>
                <c:pt idx="7">
                  <c:v>Самозанятые</c:v>
                </c:pt>
              </c:strCache>
            </c:strRef>
          </c:cat>
          <c:val>
            <c:numRef>
              <c:f>'тех фак.'!$A$31:$H$31</c:f>
              <c:numCache>
                <c:formatCode>General</c:formatCode>
                <c:ptCount val="8"/>
                <c:pt idx="0">
                  <c:v>168</c:v>
                </c:pt>
                <c:pt idx="1">
                  <c:v>161</c:v>
                </c:pt>
                <c:pt idx="2">
                  <c:v>131</c:v>
                </c:pt>
                <c:pt idx="3">
                  <c:v>30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0228-4879-9A53-7D9007A24C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6473216"/>
        <c:axId val="1"/>
      </c:barChart>
      <c:catAx>
        <c:axId val="666473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3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25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66473216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42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0402059370374437E-2"/>
          <c:y val="4.4776166019962288E-2"/>
          <c:w val="0.91206086098268502"/>
          <c:h val="0.46695144563674962"/>
        </c:manualLayout>
      </c:layout>
      <c:barChart>
        <c:barDir val="col"/>
        <c:grouping val="clustered"/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gradFill rotWithShape="0">
                <a:gsLst>
                  <a:gs pos="0">
                    <a:srgbClr val="3366FF"/>
                  </a:gs>
                  <a:gs pos="100000">
                    <a:srgbClr val="3366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74A0-4280-9C79-0F08D25ADEDE}"/>
              </c:ext>
            </c:extLst>
          </c:dPt>
          <c:dPt>
            <c:idx val="1"/>
            <c:invertIfNegative val="0"/>
            <c:bubble3D val="0"/>
            <c:spPr>
              <a:gradFill rotWithShape="0">
                <a:gsLst>
                  <a:gs pos="0">
                    <a:srgbClr val="00FF00"/>
                  </a:gs>
                  <a:gs pos="100000">
                    <a:srgbClr val="00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74A0-4280-9C79-0F08D25ADEDE}"/>
              </c:ext>
            </c:extLst>
          </c:dPt>
          <c:dPt>
            <c:idx val="2"/>
            <c:invertIfNegative val="0"/>
            <c:bubble3D val="0"/>
            <c:spPr>
              <a:gradFill rotWithShape="0">
                <a:gsLst>
                  <a:gs pos="0">
                    <a:srgbClr val="339966"/>
                  </a:gs>
                  <a:gs pos="100000">
                    <a:srgbClr val="3399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74A0-4280-9C79-0F08D25ADEDE}"/>
              </c:ext>
            </c:extLst>
          </c:dPt>
          <c:dPt>
            <c:idx val="3"/>
            <c:invertIfNegative val="0"/>
            <c:bubble3D val="0"/>
            <c:spPr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74A0-4280-9C79-0F08D25ADEDE}"/>
              </c:ext>
            </c:extLst>
          </c:dPt>
          <c:dPt>
            <c:idx val="4"/>
            <c:invertIfNegative val="0"/>
            <c:bubble3D val="0"/>
            <c:spPr>
              <a:gradFill rotWithShape="0">
                <a:gsLst>
                  <a:gs pos="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74A0-4280-9C79-0F08D25ADEDE}"/>
              </c:ext>
            </c:extLst>
          </c:dPt>
          <c:dPt>
            <c:idx val="5"/>
            <c:invertIfNegative val="0"/>
            <c:bubble3D val="0"/>
            <c:spPr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74A0-4280-9C79-0F08D25ADEDE}"/>
              </c:ext>
            </c:extLst>
          </c:dPt>
          <c:dPt>
            <c:idx val="6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74A0-4280-9C79-0F08D25ADEDE}"/>
              </c:ext>
            </c:extLst>
          </c:dPt>
          <c:dPt>
            <c:idx val="7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74A0-4280-9C79-0F08D25ADEDE}"/>
              </c:ext>
            </c:extLst>
          </c:dPt>
          <c:dLbls>
            <c:dLbl>
              <c:idx val="0"/>
              <c:layout>
                <c:manualLayout>
                  <c:x val="1.9055023846388315E-3"/>
                  <c:y val="-2.068233170817669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25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A0-4280-9C79-0F08D25ADEDE}"/>
                </c:ext>
              </c:extLst>
            </c:dLbl>
            <c:dLbl>
              <c:idx val="1"/>
              <c:layout>
                <c:manualLayout>
                  <c:x val="5.3558713922647995E-3"/>
                  <c:y val="-3.0190201351506718E-3"/>
                </c:manualLayout>
              </c:layout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50
</a:t>
                    </a:r>
                    <a:r>
                      <a:rPr lang="en-US" sz="1100"/>
                      <a:t>(96,2%)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4A0-4280-9C79-0F08D25ADEDE}"/>
                </c:ext>
              </c:extLst>
            </c:dLbl>
            <c:dLbl>
              <c:idx val="2"/>
              <c:layout>
                <c:manualLayout>
                  <c:x val="3.3392962998362035E-3"/>
                  <c:y val="-4.5399081775032237E-17"/>
                </c:manualLayout>
              </c:layout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34
</a:t>
                    </a:r>
                    <a:r>
                      <a:rPr lang="en-US" sz="1100"/>
                      <a:t>(65,4%)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4A0-4280-9C79-0F08D25ADED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16
</a:t>
                    </a:r>
                    <a:r>
                      <a:rPr lang="en-US" sz="1100"/>
                      <a:t>(30,8%)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4A0-4280-9C79-0F08D25ADED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</a:t>
                    </a:r>
                    <a:r>
                      <a:rPr lang="en-US" sz="1100"/>
                      <a:t>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4A0-4280-9C79-0F08D25ADED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</a:t>
                    </a:r>
                    <a:r>
                      <a:rPr lang="en-US" sz="1100"/>
                      <a:t>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4A0-4280-9C79-0F08D25ADED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</a:t>
                    </a:r>
                    <a:r>
                      <a:rPr lang="en-US" sz="1100"/>
                      <a:t>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4A0-4280-9C79-0F08D25ADEDE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2
</a:t>
                    </a:r>
                    <a:r>
                      <a:rPr lang="en-US" sz="1100"/>
                      <a:t>(3,8%)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4A0-4280-9C79-0F08D25ADEDE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/>
                      <a:t>5
</a:t>
                    </a:r>
                    <a:r>
                      <a:rPr lang="ru-RU" sz="1100"/>
                      <a:t>(7,1%)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4A0-4280-9C79-0F08D25ADEDE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25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'мех фак. '!$A$44:$H$44</c:f>
              <c:strCache>
                <c:ptCount val="8"/>
                <c:pt idx="0">
                  <c:v>Выпуск</c:v>
                </c:pt>
                <c:pt idx="1">
                  <c:v>Трудоустроенные</c:v>
                </c:pt>
                <c:pt idx="2">
                  <c:v>Рабочие (служащие) по профилю</c:v>
                </c:pt>
                <c:pt idx="3">
                  <c:v>Прочие </c:v>
                </c:pt>
                <c:pt idx="4">
                  <c:v>В армии</c:v>
                </c:pt>
                <c:pt idx="5">
                  <c:v>Декретный отпуск</c:v>
                </c:pt>
                <c:pt idx="6">
                  <c:v>На учете в ЦТЗ</c:v>
                </c:pt>
                <c:pt idx="7">
                  <c:v>Самозанятые</c:v>
                </c:pt>
              </c:strCache>
            </c:strRef>
          </c:cat>
          <c:val>
            <c:numRef>
              <c:f>'мех фак. '!$A$45:$H$45</c:f>
              <c:numCache>
                <c:formatCode>General</c:formatCode>
                <c:ptCount val="8"/>
                <c:pt idx="0">
                  <c:v>52</c:v>
                </c:pt>
                <c:pt idx="1">
                  <c:v>50</c:v>
                </c:pt>
                <c:pt idx="2" formatCode="@">
                  <c:v>34</c:v>
                </c:pt>
                <c:pt idx="3" formatCode="@">
                  <c:v>16</c:v>
                </c:pt>
                <c:pt idx="4" formatCode="@">
                  <c:v>0</c:v>
                </c:pt>
                <c:pt idx="5" formatCode="@">
                  <c:v>0</c:v>
                </c:pt>
                <c:pt idx="6" formatCode="@">
                  <c:v>0</c:v>
                </c:pt>
                <c:pt idx="7" formatCode="@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74A0-4280-9C79-0F08D25ADE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4602688"/>
        <c:axId val="1"/>
      </c:barChart>
      <c:catAx>
        <c:axId val="664602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3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6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25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64602688"/>
        <c:crosses val="autoZero"/>
        <c:crossBetween val="between"/>
        <c:majorUnit val="10"/>
      </c:valAx>
      <c:spPr>
        <a:solidFill>
          <a:srgbClr val="FFFFFF"/>
        </a:solidFill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42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0402059370374437E-2"/>
          <c:y val="4.4776166019962288E-2"/>
          <c:w val="0.91206086098268502"/>
          <c:h val="0.54797498414906232"/>
        </c:manualLayout>
      </c:layout>
      <c:barChart>
        <c:barDir val="col"/>
        <c:grouping val="clustered"/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gradFill rotWithShape="0">
                <a:gsLst>
                  <a:gs pos="0">
                    <a:srgbClr val="3366FF"/>
                  </a:gs>
                  <a:gs pos="100000">
                    <a:srgbClr val="3366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E934-4166-8816-B4E89288B5E2}"/>
              </c:ext>
            </c:extLst>
          </c:dPt>
          <c:dPt>
            <c:idx val="1"/>
            <c:invertIfNegative val="0"/>
            <c:bubble3D val="0"/>
            <c:spPr>
              <a:gradFill rotWithShape="0">
                <a:gsLst>
                  <a:gs pos="0">
                    <a:srgbClr val="00FF00"/>
                  </a:gs>
                  <a:gs pos="100000">
                    <a:srgbClr val="00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E934-4166-8816-B4E89288B5E2}"/>
              </c:ext>
            </c:extLst>
          </c:dPt>
          <c:dPt>
            <c:idx val="2"/>
            <c:invertIfNegative val="0"/>
            <c:bubble3D val="0"/>
            <c:spPr>
              <a:gradFill rotWithShape="0">
                <a:gsLst>
                  <a:gs pos="0">
                    <a:srgbClr val="339966"/>
                  </a:gs>
                  <a:gs pos="100000">
                    <a:srgbClr val="3399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E934-4166-8816-B4E89288B5E2}"/>
              </c:ext>
            </c:extLst>
          </c:dPt>
          <c:dPt>
            <c:idx val="3"/>
            <c:invertIfNegative val="0"/>
            <c:bubble3D val="0"/>
            <c:spPr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E934-4166-8816-B4E89288B5E2}"/>
              </c:ext>
            </c:extLst>
          </c:dPt>
          <c:dPt>
            <c:idx val="4"/>
            <c:invertIfNegative val="0"/>
            <c:bubble3D val="0"/>
            <c:spPr>
              <a:gradFill rotWithShape="0">
                <a:gsLst>
                  <a:gs pos="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E934-4166-8816-B4E89288B5E2}"/>
              </c:ext>
            </c:extLst>
          </c:dPt>
          <c:dPt>
            <c:idx val="5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E934-4166-8816-B4E89288B5E2}"/>
              </c:ext>
            </c:extLst>
          </c:dPt>
          <c:dPt>
            <c:idx val="6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E934-4166-8816-B4E89288B5E2}"/>
              </c:ext>
            </c:extLst>
          </c:dPt>
          <c:dPt>
            <c:idx val="7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E934-4166-8816-B4E89288B5E2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 sz="1430" b="1"/>
                      <a:t>173
(90,6%)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934-4166-8816-B4E89288B5E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430" b="1"/>
                      <a:t>124
(64,9%)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934-4166-8816-B4E89288B5E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30" b="1"/>
                      <a:t>49
(25,7,%)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934-4166-8816-B4E89288B5E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30" b="1"/>
                      <a:t>0
(0%)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934-4166-8816-B4E89288B5E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30" b="1"/>
                      <a:t>0
(0%)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934-4166-8816-B4E89288B5E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430" b="1"/>
                      <a:t>0
(0%)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934-4166-8816-B4E89288B5E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1430" b="1"/>
                      <a:t>18
(9,4%)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934-4166-8816-B4E89288B5E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ru-RU" sz="1430" b="1"/>
                      <a:t>29
(15,8%)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934-4166-8816-B4E89288B5E2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3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ФИТ!$A$35:$H$35</c:f>
              <c:strCache>
                <c:ptCount val="8"/>
                <c:pt idx="0">
                  <c:v>Выпуск</c:v>
                </c:pt>
                <c:pt idx="1">
                  <c:v>Трудоустроенные</c:v>
                </c:pt>
                <c:pt idx="2">
                  <c:v>Рабочие (служащие) по профилю</c:v>
                </c:pt>
                <c:pt idx="3">
                  <c:v>Прочие </c:v>
                </c:pt>
                <c:pt idx="4">
                  <c:v>В армии</c:v>
                </c:pt>
                <c:pt idx="5">
                  <c:v>Декретный отпуск</c:v>
                </c:pt>
                <c:pt idx="6">
                  <c:v>На учете в ЦТЗ</c:v>
                </c:pt>
                <c:pt idx="7">
                  <c:v>Самозанятые</c:v>
                </c:pt>
              </c:strCache>
            </c:strRef>
          </c:cat>
          <c:val>
            <c:numRef>
              <c:f>ФИТ!$A$36:$H$36</c:f>
              <c:numCache>
                <c:formatCode>General</c:formatCode>
                <c:ptCount val="8"/>
                <c:pt idx="0">
                  <c:v>191</c:v>
                </c:pt>
                <c:pt idx="1">
                  <c:v>173</c:v>
                </c:pt>
                <c:pt idx="2">
                  <c:v>124</c:v>
                </c:pt>
                <c:pt idx="3">
                  <c:v>49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934-4166-8816-B4E89288B5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6472384"/>
        <c:axId val="1"/>
      </c:barChart>
      <c:catAx>
        <c:axId val="666472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b="1"/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20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30" b="1"/>
            </a:pPr>
            <a:endParaRPr lang="ru-RU"/>
          </a:p>
        </c:txPr>
        <c:crossAx val="666472384"/>
        <c:crosses val="autoZero"/>
        <c:crossBetween val="between"/>
        <c:majorUnit val="20"/>
      </c:valAx>
      <c:spPr>
        <a:solidFill>
          <a:srgbClr val="FFFFFF"/>
        </a:solidFill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3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0402059370374437E-2"/>
          <c:y val="4.4776166019962288E-2"/>
          <c:w val="0.91206086098268502"/>
          <c:h val="0.46695144563674962"/>
        </c:manualLayout>
      </c:layout>
      <c:barChart>
        <c:barDir val="col"/>
        <c:grouping val="clustered"/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gradFill rotWithShape="0">
                <a:gsLst>
                  <a:gs pos="0">
                    <a:srgbClr val="3366FF"/>
                  </a:gs>
                  <a:gs pos="100000">
                    <a:srgbClr val="3366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164F-4638-9ECF-40C8903F6368}"/>
              </c:ext>
            </c:extLst>
          </c:dPt>
          <c:dPt>
            <c:idx val="1"/>
            <c:invertIfNegative val="0"/>
            <c:bubble3D val="0"/>
            <c:spPr>
              <a:gradFill rotWithShape="0">
                <a:gsLst>
                  <a:gs pos="0">
                    <a:srgbClr val="00FF00"/>
                  </a:gs>
                  <a:gs pos="100000">
                    <a:srgbClr val="00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164F-4638-9ECF-40C8903F6368}"/>
              </c:ext>
            </c:extLst>
          </c:dPt>
          <c:dPt>
            <c:idx val="2"/>
            <c:invertIfNegative val="0"/>
            <c:bubble3D val="0"/>
            <c:spPr>
              <a:gradFill rotWithShape="0">
                <a:gsLst>
                  <a:gs pos="0">
                    <a:srgbClr val="339966"/>
                  </a:gs>
                  <a:gs pos="100000">
                    <a:srgbClr val="3399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164F-4638-9ECF-40C8903F6368}"/>
              </c:ext>
            </c:extLst>
          </c:dPt>
          <c:dPt>
            <c:idx val="3"/>
            <c:invertIfNegative val="0"/>
            <c:bubble3D val="0"/>
            <c:spPr>
              <a:gradFill rotWithShape="0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164F-4638-9ECF-40C8903F6368}"/>
              </c:ext>
            </c:extLst>
          </c:dPt>
          <c:dPt>
            <c:idx val="4"/>
            <c:invertIfNegative val="0"/>
            <c:bubble3D val="0"/>
            <c:spPr>
              <a:gradFill rotWithShape="0">
                <a:gsLst>
                  <a:gs pos="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164F-4638-9ECF-40C8903F6368}"/>
              </c:ext>
            </c:extLst>
          </c:dPt>
          <c:dPt>
            <c:idx val="5"/>
            <c:invertIfNegative val="0"/>
            <c:bubble3D val="0"/>
            <c:spPr>
              <a:gradFill rotWithShape="0">
                <a:gsLst>
                  <a:gs pos="0">
                    <a:srgbClr val="FF0000"/>
                  </a:gs>
                  <a:gs pos="100000">
                    <a:srgbClr val="FF0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164F-4638-9ECF-40C8903F6368}"/>
              </c:ext>
            </c:extLst>
          </c:dPt>
          <c:dPt>
            <c:idx val="6"/>
            <c:invertIfNegative val="0"/>
            <c:bubble3D val="0"/>
            <c:spPr>
              <a:gradFill rotWithShape="0">
                <a:gsLst>
                  <a:gs pos="0">
                    <a:srgbClr val="FF6600"/>
                  </a:gs>
                  <a:gs pos="100000">
                    <a:srgbClr val="FF66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164F-4638-9ECF-40C8903F6368}"/>
              </c:ext>
            </c:extLst>
          </c:dPt>
          <c:dPt>
            <c:idx val="7"/>
            <c:invertIfNegative val="0"/>
            <c:bubble3D val="0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164F-4638-9ECF-40C8903F6368}"/>
              </c:ext>
            </c:extLst>
          </c:dPt>
          <c:dLbls>
            <c:dLbl>
              <c:idx val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25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64F-4638-9ECF-40C8903F6368}"/>
                </c:ext>
              </c:extLst>
            </c:dLbl>
            <c:dLbl>
              <c:idx val="1"/>
              <c:layout>
                <c:manualLayout>
                  <c:x val="6.2311456448874833E-3"/>
                  <c:y val="4.3460167469009589E-3"/>
                </c:manualLayout>
              </c:layout>
              <c:tx>
                <c:rich>
                  <a:bodyPr/>
                  <a:lstStyle/>
                  <a:p>
                    <a:pPr>
                      <a:defRPr sz="1425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43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7</a:t>
                    </a:r>
                  </a:p>
                  <a:p>
                    <a:pPr>
                      <a:defRPr sz="1425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43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(50,0%)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64F-4638-9ECF-40C8903F636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4
(28,6%)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64F-4638-9ECF-40C8903F636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3
(21,4%)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64F-4638-9ECF-40C8903F636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64F-4638-9ECF-40C8903F636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64F-4638-9ECF-40C8903F636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0
(0%)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64F-4638-9ECF-40C8903F636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/>
                      <a:t>7
(50,0%)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64F-4638-9ECF-40C8903F636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pPr>
                      <a:defRPr sz="142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/>
                      <a:t>18
(81,8%)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64F-4638-9ECF-40C8903F6368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25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ПФ!$A$30:$H$30</c:f>
              <c:strCache>
                <c:ptCount val="8"/>
                <c:pt idx="0">
                  <c:v>Выпуск</c:v>
                </c:pt>
                <c:pt idx="1">
                  <c:v>Трудоустроенные</c:v>
                </c:pt>
                <c:pt idx="2">
                  <c:v>Рабочие (служащие) по профилю</c:v>
                </c:pt>
                <c:pt idx="3">
                  <c:v>Прочие </c:v>
                </c:pt>
                <c:pt idx="4">
                  <c:v>В армии</c:v>
                </c:pt>
                <c:pt idx="5">
                  <c:v>Декретный отпуск</c:v>
                </c:pt>
                <c:pt idx="6">
                  <c:v>На учете в ЦТЗ</c:v>
                </c:pt>
                <c:pt idx="7">
                  <c:v>Самозанятые</c:v>
                </c:pt>
              </c:strCache>
            </c:strRef>
          </c:cat>
          <c:val>
            <c:numRef>
              <c:f>ПФ!$A$31:$H$31</c:f>
              <c:numCache>
                <c:formatCode>General</c:formatCode>
                <c:ptCount val="8"/>
                <c:pt idx="0">
                  <c:v>14</c:v>
                </c:pt>
                <c:pt idx="1">
                  <c:v>7</c:v>
                </c:pt>
                <c:pt idx="2">
                  <c:v>4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164F-4638-9ECF-40C8903F6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4603520"/>
        <c:axId val="1"/>
      </c:barChart>
      <c:catAx>
        <c:axId val="664603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3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2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25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664603520"/>
        <c:crosses val="autoZero"/>
        <c:crossBetween val="between"/>
        <c:majorUnit val="10"/>
      </c:valAx>
      <c:spPr>
        <a:solidFill>
          <a:srgbClr val="FFFFFF"/>
        </a:solidFill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42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20"/>
      <c:rotY val="26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1477016186000978"/>
          <c:y val="0.3782696177062374"/>
          <c:w val="0.37167092188855005"/>
          <c:h val="0.24547283702213279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rgbClr val="0000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CF61-41ED-B2B4-CEAA4D1C2999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CF61-41ED-B2B4-CEAA4D1C2999}"/>
              </c:ext>
            </c:extLst>
          </c:dPt>
          <c:dPt>
            <c:idx val="2"/>
            <c:bubble3D val="0"/>
            <c:spPr>
              <a:solidFill>
                <a:srgbClr val="800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CF61-41ED-B2B4-CEAA4D1C2999}"/>
              </c:ext>
            </c:extLst>
          </c:dPt>
          <c:dPt>
            <c:idx val="3"/>
            <c:bubble3D val="0"/>
            <c:spPr>
              <a:solidFill>
                <a:srgbClr val="008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CF61-41ED-B2B4-CEAA4D1C2999}"/>
              </c:ext>
            </c:extLst>
          </c:dPt>
          <c:dPt>
            <c:idx val="4"/>
            <c:bubble3D val="0"/>
            <c:spPr>
              <a:solidFill>
                <a:srgbClr val="00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CF61-41ED-B2B4-CEAA4D1C2999}"/>
              </c:ext>
            </c:extLst>
          </c:dPt>
          <c:dPt>
            <c:idx val="5"/>
            <c:bubble3D val="0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CF61-41ED-B2B4-CEAA4D1C2999}"/>
              </c:ext>
            </c:extLst>
          </c:dPt>
          <c:dPt>
            <c:idx val="6"/>
            <c:bubble3D val="0"/>
            <c:spPr>
              <a:solidFill>
                <a:srgbClr val="800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CF61-41ED-B2B4-CEAA4D1C2999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E-CF61-41ED-B2B4-CEAA4D1C2999}"/>
              </c:ext>
            </c:extLst>
          </c:dPt>
          <c:dLbls>
            <c:dLbl>
              <c:idx val="0"/>
              <c:layout>
                <c:manualLayout>
                  <c:x val="-4.3491403038704995E-2"/>
                  <c:y val="-0.12668620647771145"/>
                </c:manualLayout>
              </c:layout>
              <c:tx>
                <c:rich>
                  <a:bodyPr/>
                  <a:lstStyle/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НКНХ 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130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(33,25%)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61-41ED-B2B4-CEAA4D1C2999}"/>
                </c:ext>
              </c:extLst>
            </c:dLbl>
            <c:dLbl>
              <c:idx val="1"/>
              <c:layout>
                <c:manualLayout>
                  <c:x val="-0.13889258950570912"/>
                  <c:y val="-0.1678535253515846"/>
                </c:manualLayout>
              </c:layout>
              <c:tx>
                <c:rich>
                  <a:bodyPr/>
                  <a:lstStyle/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Татнефть-Нефтехим 31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(7,93%)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61-41ED-B2B4-CEAA4D1C2999}"/>
                </c:ext>
              </c:extLst>
            </c:dLbl>
            <c:dLbl>
              <c:idx val="2"/>
              <c:layout>
                <c:manualLayout>
                  <c:x val="0.12776883894965524"/>
                  <c:y val="-9.5864636638730016E-2"/>
                </c:manualLayout>
              </c:layout>
              <c:tx>
                <c:rich>
                  <a:bodyPr/>
                  <a:lstStyle/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ТАИФ-НК 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25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(6,39%)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61-41ED-B2B4-CEAA4D1C2999}"/>
                </c:ext>
              </c:extLst>
            </c:dLbl>
            <c:dLbl>
              <c:idx val="3"/>
              <c:layout>
                <c:manualLayout>
                  <c:x val="0.13165596415897624"/>
                  <c:y val="-7.4690663667042606E-3"/>
                </c:manualLayout>
              </c:layout>
              <c:tx>
                <c:rich>
                  <a:bodyPr/>
                  <a:lstStyle/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ТАНЕКО 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55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 (14,07%)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F61-41ED-B2B4-CEAA4D1C2999}"/>
                </c:ext>
              </c:extLst>
            </c:dLbl>
            <c:dLbl>
              <c:idx val="4"/>
              <c:layout>
                <c:manualLayout>
                  <c:x val="0.11702386693421216"/>
                  <c:y val="0.17464535242953785"/>
                </c:manualLayout>
              </c:layout>
              <c:tx>
                <c:rich>
                  <a:bodyPr/>
                  <a:lstStyle/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Сфера обслуживания 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6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(1,53%)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F61-41ED-B2B4-CEAA4D1C2999}"/>
                </c:ext>
              </c:extLst>
            </c:dLbl>
            <c:dLbl>
              <c:idx val="5"/>
              <c:layout>
                <c:manualLayout>
                  <c:x val="-7.0450015380667572E-2"/>
                  <c:y val="0.2484223979044872"/>
                </c:manualLayout>
              </c:layout>
              <c:tx>
                <c:rich>
                  <a:bodyPr/>
                  <a:lstStyle/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Сфера образования и медицинских услуг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13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(3,32%)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F61-41ED-B2B4-CEAA4D1C2999}"/>
                </c:ext>
              </c:extLst>
            </c:dLbl>
            <c:dLbl>
              <c:idx val="6"/>
              <c:layout>
                <c:manualLayout>
                  <c:x val="-0.17511548859334961"/>
                  <c:y val="0.11679800588306734"/>
                </c:manualLayout>
              </c:layout>
              <c:tx>
                <c:rich>
                  <a:bodyPr/>
                  <a:lstStyle/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Городское и муниципальное управление 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3</a:t>
                    </a:r>
                  </a:p>
                  <a:p>
                    <a:pPr>
                      <a:defRPr sz="1175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="1" i="0" u="none" strike="noStrike" baseline="0">
                        <a:solidFill>
                          <a:srgbClr val="000000"/>
                        </a:solidFill>
                        <a:latin typeface="Arial Cyr"/>
                        <a:cs typeface="Arial Cyr"/>
                      </a:rPr>
                      <a:t> (0,77%)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371312024986022"/>
                      <c:h val="0.177733065057008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CF61-41ED-B2B4-CEAA4D1C2999}"/>
                </c:ext>
              </c:extLst>
            </c:dLbl>
            <c:dLbl>
              <c:idx val="7"/>
              <c:layout>
                <c:manualLayout>
                  <c:x val="-0.11574325785734732"/>
                  <c:y val="-2.0951324746378532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/>
                      <a:t>Другие предприятия и организации </a:t>
                    </a:r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/>
                      <a:t>128</a:t>
                    </a:r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/>
                      <a:t>(32,74%)</a:t>
                    </a:r>
                  </a:p>
                </c:rich>
              </c:tx>
              <c:numFmt formatCode="0%" sourceLinked="0"/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F61-41ED-B2B4-CEAA4D1C2999}"/>
                </c:ext>
              </c:extLst>
            </c:dLbl>
            <c:numFmt formatCode="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Диаграмма!$A$37:$H$37</c:f>
              <c:strCache>
                <c:ptCount val="8"/>
                <c:pt idx="0">
                  <c:v>НКНХ</c:v>
                </c:pt>
                <c:pt idx="1">
                  <c:v>Татнефть-Нефтехим</c:v>
                </c:pt>
                <c:pt idx="2">
                  <c:v>ТАИФ-НК</c:v>
                </c:pt>
                <c:pt idx="3">
                  <c:v>ТАНЕКО</c:v>
                </c:pt>
                <c:pt idx="4">
                  <c:v>Сфера обслуживания</c:v>
                </c:pt>
                <c:pt idx="5">
                  <c:v>Сфера образования и медицинских услуг</c:v>
                </c:pt>
                <c:pt idx="6">
                  <c:v>Городское и муниципальное управление</c:v>
                </c:pt>
                <c:pt idx="7">
                  <c:v>Другие предприятия и организации</c:v>
                </c:pt>
              </c:strCache>
            </c:strRef>
          </c:cat>
          <c:val>
            <c:numRef>
              <c:f>Диаграмма!$A$38:$H$38</c:f>
              <c:numCache>
                <c:formatCode>General</c:formatCode>
                <c:ptCount val="8"/>
                <c:pt idx="0" formatCode="#,##0">
                  <c:v>130</c:v>
                </c:pt>
                <c:pt idx="1">
                  <c:v>31</c:v>
                </c:pt>
                <c:pt idx="2">
                  <c:v>25</c:v>
                </c:pt>
                <c:pt idx="3">
                  <c:v>55</c:v>
                </c:pt>
                <c:pt idx="4">
                  <c:v>6</c:v>
                </c:pt>
                <c:pt idx="5">
                  <c:v>13</c:v>
                </c:pt>
                <c:pt idx="6">
                  <c:v>3</c:v>
                </c:pt>
                <c:pt idx="7" formatCode="#,##0">
                  <c:v>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F61-41ED-B2B4-CEAA4D1C29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175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0.49408</cdr:x>
      <cdr:y>0.03108</cdr:y>
    </cdr:from>
    <cdr:to>
      <cdr:x>1</cdr:x>
      <cdr:y>0.13367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2262441" y="78313"/>
          <a:ext cx="2316660" cy="2585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zh-CN"/>
          </a:defPPr>
          <a:lvl1pPr marL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  <a:defRPr b="0" i="0" u="none" kern="1200" baseline="0">
              <a:solidFill>
                <a:schemeClr val="tx1"/>
              </a:solidFill>
              <a:latin typeface="等线" pitchFamily="2" charset="-122"/>
              <a:ea typeface="等线" pitchFamily="2" charset="-122"/>
              <a:cs typeface="+mn-cs"/>
            </a:defRPr>
          </a:lvl1pPr>
          <a:lvl2pPr marL="457200" lvl="1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Font typeface="Arial" panose="020B0604020202020204" pitchFamily="34" charset="0"/>
            <a:buNone/>
            <a:defRPr b="0" i="0" u="none" kern="1200" baseline="0">
              <a:solidFill>
                <a:schemeClr val="tx1"/>
              </a:solidFill>
              <a:latin typeface="等线" pitchFamily="2" charset="-122"/>
              <a:ea typeface="等线" pitchFamily="2" charset="-122"/>
              <a:cs typeface="+mn-cs"/>
            </a:defRPr>
          </a:lvl2pPr>
          <a:lvl3pPr marL="914400" lvl="2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FontTx/>
            <a:buNone/>
            <a:defRPr b="0" i="0" u="none" kern="1200" baseline="0">
              <a:solidFill>
                <a:schemeClr val="tx1"/>
              </a:solidFill>
              <a:latin typeface="等线" pitchFamily="2" charset="-122"/>
              <a:ea typeface="等线" pitchFamily="2" charset="-122"/>
              <a:cs typeface="+mn-cs"/>
            </a:defRPr>
          </a:lvl3pPr>
          <a:lvl4pPr marL="1371600" lvl="3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Font typeface="Arial" panose="020B0604020202020204" pitchFamily="34" charset="0"/>
            <a:buNone/>
            <a:defRPr b="0" i="0" u="none" kern="1200" baseline="0">
              <a:solidFill>
                <a:schemeClr val="tx1"/>
              </a:solidFill>
              <a:latin typeface="等线" pitchFamily="2" charset="-122"/>
              <a:ea typeface="等线" pitchFamily="2" charset="-122"/>
              <a:cs typeface="+mn-cs"/>
            </a:defRPr>
          </a:lvl4pPr>
          <a:lvl5pPr marL="1828800" lvl="4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FontTx/>
            <a:buNone/>
            <a:defRPr b="0" i="0" u="none" kern="1200" baseline="0">
              <a:solidFill>
                <a:schemeClr val="tx1"/>
              </a:solidFill>
              <a:latin typeface="等线" pitchFamily="2" charset="-122"/>
              <a:ea typeface="等线" pitchFamily="2" charset="-122"/>
              <a:cs typeface="+mn-cs"/>
            </a:defRPr>
          </a:lvl5pPr>
          <a:lvl6pPr marL="2286000" lvl="5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FontTx/>
            <a:buNone/>
            <a:defRPr b="0" i="0" u="none" kern="1200" baseline="0">
              <a:solidFill>
                <a:schemeClr val="tx1"/>
              </a:solidFill>
              <a:latin typeface="等线" pitchFamily="2" charset="-122"/>
              <a:ea typeface="等线" pitchFamily="2" charset="-122"/>
              <a:cs typeface="+mn-cs"/>
            </a:defRPr>
          </a:lvl6pPr>
          <a:lvl7pPr marL="2743200" lvl="6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FontTx/>
            <a:buNone/>
            <a:defRPr b="0" i="0" u="none" kern="1200" baseline="0">
              <a:solidFill>
                <a:schemeClr val="tx1"/>
              </a:solidFill>
              <a:latin typeface="等线" pitchFamily="2" charset="-122"/>
              <a:ea typeface="等线" pitchFamily="2" charset="-122"/>
              <a:cs typeface="+mn-cs"/>
            </a:defRPr>
          </a:lvl7pPr>
          <a:lvl8pPr marL="3200400" lvl="7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FontTx/>
            <a:buNone/>
            <a:defRPr b="0" i="0" u="none" kern="1200" baseline="0">
              <a:solidFill>
                <a:schemeClr val="tx1"/>
              </a:solidFill>
              <a:latin typeface="等线" pitchFamily="2" charset="-122"/>
              <a:ea typeface="等线" pitchFamily="2" charset="-122"/>
              <a:cs typeface="+mn-cs"/>
            </a:defRPr>
          </a:lvl8pPr>
          <a:lvl9pPr marL="3657600" lvl="8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FontTx/>
            <a:buNone/>
            <a:defRPr b="0" i="0" u="none" kern="1200" baseline="0">
              <a:solidFill>
                <a:schemeClr val="tx1"/>
              </a:solidFill>
              <a:latin typeface="等线" pitchFamily="2" charset="-122"/>
              <a:ea typeface="等线" pitchFamily="2" charset="-122"/>
              <a:cs typeface="+mn-cs"/>
            </a:defRPr>
          </a:lvl9pPr>
        </a:lstStyle>
        <a:p xmlns:a="http://schemas.openxmlformats.org/drawingml/2006/main">
          <a:pPr algn="ctr">
            <a:defRPr sz="1080" b="0" i="0" u="none" strike="noStrike" kern="1200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r>
            <a:rPr lang="ru-RU" b="1" dirty="0"/>
            <a:t>очно-заочная форма обучения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0.6109</cdr:x>
      <cdr:y>0.05162</cdr:y>
    </cdr:from>
    <cdr:to>
      <cdr:x>1</cdr:x>
      <cdr:y>0.21616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3214455" y="134193"/>
          <a:ext cx="2047355" cy="42780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 sz="1080" b="0" i="0" u="none" strike="noStrike" kern="1200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r>
            <a:rPr lang="ru-RU" b="1" dirty="0"/>
            <a:t>заочная форма обучения</a:t>
          </a:r>
        </a:p>
        <a:p xmlns:a="http://schemas.openxmlformats.org/drawingml/2006/main">
          <a:endParaRPr lang="ru-RU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0F9B84EA-7D68-4D60-9CB1-D50884785D1C}" type="datetimeFigureOut">
              <a:rPr lang="zh-CN" altLang="en-US" strike="noStrike" noProof="1" smtClean="0">
                <a:latin typeface="等线" pitchFamily="2" charset="-122"/>
                <a:ea typeface="等线" pitchFamily="2" charset="-122"/>
                <a:cs typeface="+mn-cs"/>
              </a:rPr>
              <a:t>2025/10/16</a:t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8D4E0FC9-F1F8-4FAE-9988-3BA365CFD46F}" type="slidenum">
              <a:rPr lang="zh-CN" altLang="en-US" strike="noStrike" noProof="1" smtClean="0">
                <a:latin typeface="等线" pitchFamily="2" charset="-122"/>
                <a:ea typeface="等线" pitchFamily="2" charset="-122"/>
                <a:cs typeface="+mn-cs"/>
              </a:rPr>
              <a:t>‹#›</a:t>
            </a:fld>
            <a:endParaRPr lang="zh-CN" altLang="en-US" strike="noStrike" noProof="1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strike="noStrike" noProof="0">
                <a:ln>
                  <a:noFill/>
                </a:ln>
                <a:effectLst/>
                <a:uLnTx/>
                <a:uFillTx/>
                <a:sym typeface="+mn-ea"/>
              </a:rPr>
              <a:t>Click to edit Master text style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strike="noStrike" noProof="0">
                <a:ln>
                  <a:noFill/>
                </a:ln>
                <a:effectLst/>
                <a:uLnTx/>
                <a:uFillTx/>
                <a:sym typeface="+mn-ea"/>
              </a:rPr>
              <a:t>Second level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strike="noStrike" noProof="0">
                <a:ln>
                  <a:noFill/>
                </a:ln>
                <a:effectLst/>
                <a:uLnTx/>
                <a:uFillTx/>
                <a:sym typeface="+mn-ea"/>
              </a:rPr>
              <a:t>Third level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strike="noStrike" noProof="0">
                <a:ln>
                  <a:noFill/>
                </a:ln>
                <a:effectLst/>
                <a:uLnTx/>
                <a:uFillTx/>
                <a:sym typeface="+mn-ea"/>
              </a:rPr>
              <a:t>Fourth level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200" strike="noStrike" noProof="0">
                <a:ln>
                  <a:noFill/>
                </a:ln>
                <a:effectLst/>
                <a:uLnTx/>
                <a:uFillTx/>
                <a:sym typeface="+mn-ea"/>
              </a:rPr>
              <a:t>Fifth level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7C9B17E-EBA4-4BA6-BFBF-CFC4EA0BE67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  <a:sym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  <a:sym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  <a:sym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  <a:sym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  <a:sym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幻灯片图像占位符 1"/>
          <p:cNvSpPr>
            <a:spLocks noGrp="1" noRot="1" noChangeAspect="1"/>
          </p:cNvSpPr>
          <p:nvPr>
            <p:ph type="sldImg"/>
          </p:nvPr>
        </p:nvSpPr>
        <p:spPr>
          <a:ln>
            <a:solidFill>
              <a:srgbClr val="000000"/>
            </a:solidFill>
          </a:ln>
        </p:spPr>
      </p:sp>
      <p:sp>
        <p:nvSpPr>
          <p:cNvPr id="6146" name="文本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lIns="91440" tIns="45720" rIns="91440" bIns="45720" anchor="t" anchorCtr="0"/>
          <a:lstStyle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353F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Click to edit Master title style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/>
              <a:t>Click to edit Master text style</a:t>
            </a:r>
          </a:p>
          <a:p>
            <a:pPr lvl="1" fontAlgn="auto"/>
            <a:r>
              <a:rPr lang="zh-CN" altLang="en-US" strike="noStrike" noProof="1"/>
              <a:t>Second level</a:t>
            </a:r>
          </a:p>
          <a:p>
            <a:pPr lvl="2" fontAlgn="auto"/>
            <a:r>
              <a:rPr lang="zh-CN" altLang="en-US" strike="noStrike" noProof="1"/>
              <a:t>Third level</a:t>
            </a:r>
          </a:p>
          <a:p>
            <a:pPr lvl="3" fontAlgn="auto"/>
            <a:r>
              <a:rPr lang="zh-CN" altLang="en-US" strike="noStrike" noProof="1"/>
              <a:t>Fourth level</a:t>
            </a:r>
          </a:p>
          <a:p>
            <a:pPr lvl="4" fontAlgn="auto"/>
            <a:r>
              <a:rPr lang="zh-CN" alt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BCD2E4A-79A0-459F-8578-CC9ECAA6381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3F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Click to edit Master title style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 dirty="0"/>
              <a:t>Click to edit Master text style</a:t>
            </a:r>
          </a:p>
          <a:p>
            <a:pPr lvl="1"/>
            <a:r>
              <a:rPr lang="zh-CN" altLang="en-US" dirty="0"/>
              <a:t>Second level</a:t>
            </a:r>
          </a:p>
          <a:p>
            <a:pPr lvl="2"/>
            <a:r>
              <a:rPr lang="zh-CN" altLang="en-US" dirty="0"/>
              <a:t>Third level</a:t>
            </a:r>
          </a:p>
          <a:p>
            <a:pPr lvl="3"/>
            <a:r>
              <a:rPr lang="zh-CN" altLang="en-US" dirty="0"/>
              <a:t>Fourth level</a:t>
            </a:r>
          </a:p>
          <a:p>
            <a:pPr lvl="4"/>
            <a:r>
              <a:rPr lang="zh-CN" altLang="en-US" dirty="0"/>
              <a:t>Fifth level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 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BCD2E4A-79A0-459F-8578-CC9ECAA6381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cap best-23"/>
          <p:cNvPicPr>
            <a:picLocks noChangeAspect="1"/>
          </p:cNvPicPr>
          <p:nvPr/>
        </p:nvPicPr>
        <p:blipFill>
          <a:blip r:embed="rId3">
            <a:alphaModFix amt="62000"/>
          </a:blip>
          <a:stretch>
            <a:fillRect/>
          </a:stretch>
        </p:blipFill>
        <p:spPr>
          <a:xfrm>
            <a:off x="16306800" y="266700"/>
            <a:ext cx="1794510" cy="1743710"/>
          </a:xfrm>
          <a:prstGeom prst="rect">
            <a:avLst/>
          </a:prstGeom>
        </p:spPr>
      </p:pic>
      <p:pic>
        <p:nvPicPr>
          <p:cNvPr id="2" name="Picture 1" descr="cap best-23"/>
          <p:cNvPicPr>
            <a:picLocks noChangeAspect="1"/>
          </p:cNvPicPr>
          <p:nvPr/>
        </p:nvPicPr>
        <p:blipFill>
          <a:blip r:embed="rId3">
            <a:alphaModFix amt="62000"/>
          </a:blip>
          <a:stretch>
            <a:fillRect/>
          </a:stretch>
        </p:blipFill>
        <p:spPr>
          <a:xfrm>
            <a:off x="16433800" y="393700"/>
            <a:ext cx="1794510" cy="1743710"/>
          </a:xfrm>
          <a:prstGeom prst="rect">
            <a:avLst/>
          </a:prstGeom>
        </p:spPr>
      </p:pic>
      <p:pic>
        <p:nvPicPr>
          <p:cNvPr id="3" name="Picture 2" descr="cap best-23"/>
          <p:cNvPicPr>
            <a:picLocks noChangeAspect="1"/>
          </p:cNvPicPr>
          <p:nvPr/>
        </p:nvPicPr>
        <p:blipFill>
          <a:blip r:embed="rId3">
            <a:alphaModFix amt="62000"/>
          </a:blip>
          <a:stretch>
            <a:fillRect/>
          </a:stretch>
        </p:blipFill>
        <p:spPr>
          <a:xfrm>
            <a:off x="16560800" y="520700"/>
            <a:ext cx="1794510" cy="1743710"/>
          </a:xfrm>
          <a:prstGeom prst="rect">
            <a:avLst/>
          </a:prstGeom>
        </p:spPr>
      </p:pic>
      <p:pic>
        <p:nvPicPr>
          <p:cNvPr id="4" name="Picture 3" descr="cap best-23"/>
          <p:cNvPicPr>
            <a:picLocks noChangeAspect="1"/>
          </p:cNvPicPr>
          <p:nvPr/>
        </p:nvPicPr>
        <p:blipFill>
          <a:blip r:embed="rId3">
            <a:alphaModFix amt="62000"/>
          </a:blip>
          <a:stretch>
            <a:fillRect/>
          </a:stretch>
        </p:blipFill>
        <p:spPr>
          <a:xfrm>
            <a:off x="16687800" y="647700"/>
            <a:ext cx="1794510" cy="1743710"/>
          </a:xfrm>
          <a:prstGeom prst="rect">
            <a:avLst/>
          </a:prstGeom>
        </p:spPr>
      </p:pic>
      <p:sp>
        <p:nvSpPr>
          <p:cNvPr id="21" name="文本框 6"/>
          <p:cNvSpPr txBox="1"/>
          <p:nvPr/>
        </p:nvSpPr>
        <p:spPr>
          <a:xfrm>
            <a:off x="573231" y="2452771"/>
            <a:ext cx="12101619" cy="1951496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altLang="en-US" sz="2800" b="1" dirty="0">
                <a:latin typeface="+mj-lt"/>
              </a:rPr>
              <a:t>Организация производственной практики студентов, </a:t>
            </a:r>
          </a:p>
          <a:p>
            <a:pPr algn="ctr">
              <a:lnSpc>
                <a:spcPct val="150000"/>
              </a:lnSpc>
            </a:pPr>
            <a:r>
              <a:rPr lang="ru-RU" altLang="en-US" sz="2800" b="1" dirty="0">
                <a:latin typeface="+mj-lt"/>
              </a:rPr>
              <a:t>состояние и перспективы развития ФЭП, трудоустройство выпускников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30" y="176020"/>
            <a:ext cx="3904496" cy="16062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12"/>
            <a:ext cx="2409626" cy="99020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16332" y="729888"/>
            <a:ext cx="10227968" cy="116925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ТРУДОУСТРОЙСТВО ВЫПУСКНИКОВ ФАКУЛЬТЕТА ИНФОРМАЦИОННЫХ ТЕХНОЛОГИЙ В 2023-2024 УЧЕБНОМ ГОДУ</a:t>
            </a:r>
            <a:endParaRPr lang="ru-RU" sz="2400" b="1" dirty="0">
              <a:solidFill>
                <a:srgbClr val="323C73"/>
              </a:solidFill>
              <a:latin typeface="Bicubik" panose="02000503020000020004" pitchFamily="2" charset="0"/>
              <a:ea typeface="+mj-ea"/>
              <a:cs typeface="+mj-cs"/>
            </a:endParaRPr>
          </a:p>
        </p:txBody>
      </p:sp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7425152"/>
              </p:ext>
            </p:extLst>
          </p:nvPr>
        </p:nvGraphicFramePr>
        <p:xfrm>
          <a:off x="744300" y="1720094"/>
          <a:ext cx="1080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31793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12"/>
            <a:ext cx="2409626" cy="99020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7750" y="729888"/>
            <a:ext cx="10344150" cy="116925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ТРУДОУСТРОЙСТВО ВЫПУСКНИКОВ ПОДГОТОВИТЕЛЬНОГО ФАКУЛЬТЕТА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В 2023-2024 УЧЕБНОМ ГОДУ</a:t>
            </a:r>
            <a:endParaRPr lang="ru-RU" sz="2400" b="1" dirty="0">
              <a:solidFill>
                <a:srgbClr val="323C73"/>
              </a:solidFill>
              <a:latin typeface="Bicubik" panose="02000503020000020004" pitchFamily="2" charset="0"/>
              <a:ea typeface="+mj-ea"/>
              <a:cs typeface="+mj-cs"/>
            </a:endParaRPr>
          </a:p>
        </p:txBody>
      </p:sp>
      <p:graphicFrame>
        <p:nvGraphicFramePr>
          <p:cNvPr id="5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9390718"/>
              </p:ext>
            </p:extLst>
          </p:nvPr>
        </p:nvGraphicFramePr>
        <p:xfrm>
          <a:off x="819825" y="1720094"/>
          <a:ext cx="1080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39119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12"/>
            <a:ext cx="2409626" cy="99020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16332" y="729888"/>
            <a:ext cx="9726804" cy="85775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Диаграмма трудоустроившихся выпускников </a:t>
            </a:r>
            <a:b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</a:b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на предприятиях и организациях города</a:t>
            </a:r>
            <a:endParaRPr lang="ru-RU" sz="2400" b="1" dirty="0">
              <a:solidFill>
                <a:srgbClr val="323C73"/>
              </a:solidFill>
              <a:latin typeface="Bicubik" panose="02000503020000020004" pitchFamily="2" charset="0"/>
              <a:ea typeface="+mj-ea"/>
              <a:cs typeface="+mj-cs"/>
            </a:endParaRPr>
          </a:p>
        </p:txBody>
      </p:sp>
      <p:graphicFrame>
        <p:nvGraphicFramePr>
          <p:cNvPr id="5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267912"/>
              </p:ext>
            </p:extLst>
          </p:nvPr>
        </p:nvGraphicFramePr>
        <p:xfrm>
          <a:off x="2120899" y="1587640"/>
          <a:ext cx="792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67844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12"/>
            <a:ext cx="2409626" cy="990206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522514" y="472272"/>
            <a:ext cx="10932607" cy="1326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lnSpc>
                <a:spcPct val="100000"/>
              </a:lnSpc>
              <a:spcAft>
                <a:spcPts val="0"/>
              </a:spcAft>
            </a:pP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ПЕРЕЧЕНЬ ДОГОВОРОВ</a:t>
            </a:r>
            <a:b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</a:b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на производственную и преддипломную практику</a:t>
            </a:r>
            <a:b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</a:b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на 2024-2025 учебный год</a:t>
            </a:r>
            <a:endParaRPr lang="ru-RU" sz="2400" b="1" dirty="0">
              <a:solidFill>
                <a:srgbClr val="323C73"/>
              </a:solidFill>
              <a:latin typeface="Bicubik" panose="02000503020000020004" pitchFamily="2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2514" y="1798655"/>
            <a:ext cx="11354636" cy="4867513"/>
          </a:xfrm>
        </p:spPr>
        <p:txBody>
          <a:bodyPr/>
          <a:lstStyle/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ПАО «Нижнекамскнефтехим», договор №046 от 22.08.2023 (Срок до 31.08.2028 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АО «ТАИФ-НК», договор №079-1488/23 от 15.08.2023 (Срок до 31.08.2026 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АО «ТАНЕКО», договор №117/13.01-01/21 от 01.04.2021 (Срок до 31.12.2026 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ООО «</a:t>
            </a:r>
            <a:r>
              <a:rPr lang="ru-RU" sz="1600" dirty="0" err="1">
                <a:latin typeface="+mj-lt"/>
                <a:ea typeface="Times New Roman" panose="02020603050405020304" pitchFamily="18" charset="0"/>
              </a:rPr>
              <a:t>Татшина</a:t>
            </a:r>
            <a:r>
              <a:rPr lang="ru-RU" sz="1600" dirty="0">
                <a:latin typeface="+mj-lt"/>
                <a:ea typeface="Times New Roman" panose="02020603050405020304" pitchFamily="18" charset="0"/>
              </a:rPr>
              <a:t>», договор №08/2024/170 от 12.09.2024 (Срок до 31.08.2027 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ООО «П-Д Татнефть – </a:t>
            </a:r>
            <a:r>
              <a:rPr lang="ru-RU" sz="1600" dirty="0" err="1">
                <a:latin typeface="+mj-lt"/>
                <a:ea typeface="Times New Roman" panose="02020603050405020304" pitchFamily="18" charset="0"/>
              </a:rPr>
              <a:t>Алабуга</a:t>
            </a:r>
            <a:r>
              <a:rPr lang="ru-RU" sz="1600" dirty="0">
                <a:latin typeface="+mj-lt"/>
                <a:ea typeface="Times New Roman" panose="02020603050405020304" pitchFamily="18" charset="0"/>
              </a:rPr>
              <a:t> Стекловолокно», договор №048 от 07.11.2023 (Срок до 31.08.2026 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ООО «Умные машины», договор №003 от 27.04.2021 (Срок до 31.08.2026 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АО «Нижнекамский </a:t>
            </a:r>
            <a:r>
              <a:rPr lang="ru-RU" sz="1600" dirty="0" err="1">
                <a:latin typeface="+mj-lt"/>
                <a:ea typeface="Times New Roman" panose="02020603050405020304" pitchFamily="18" charset="0"/>
              </a:rPr>
              <a:t>хлебокомбинат</a:t>
            </a:r>
            <a:r>
              <a:rPr lang="ru-RU" sz="1600" dirty="0">
                <a:latin typeface="+mj-lt"/>
                <a:ea typeface="Times New Roman" panose="02020603050405020304" pitchFamily="18" charset="0"/>
              </a:rPr>
              <a:t>», договор №017 от  09.12.2021 (Срок до 31.08.2026 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ООО «</a:t>
            </a:r>
            <a:r>
              <a:rPr lang="ru-RU" sz="1600" dirty="0" err="1">
                <a:latin typeface="+mj-lt"/>
                <a:ea typeface="Times New Roman" panose="02020603050405020304" pitchFamily="18" charset="0"/>
              </a:rPr>
              <a:t>Сарман</a:t>
            </a:r>
            <a:r>
              <a:rPr lang="ru-RU" sz="160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latin typeface="+mj-lt"/>
                <a:ea typeface="Times New Roman" panose="02020603050405020304" pitchFamily="18" charset="0"/>
              </a:rPr>
              <a:t>икмэге</a:t>
            </a:r>
            <a:r>
              <a:rPr lang="ru-RU" sz="1600" dirty="0">
                <a:latin typeface="+mj-lt"/>
                <a:ea typeface="Times New Roman" panose="02020603050405020304" pitchFamily="18" charset="0"/>
              </a:rPr>
              <a:t>», договор №018 от 15.12.2021 (Срок до 31.08.2026 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ООО «Бахетле-1», договор №13 от 25.10.2021 (Срок до 31.08.2026 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АО «Челны-Хлеб», договор №019 от 24.12.2021 (Срок до 31.08.2026 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АО «</a:t>
            </a:r>
            <a:r>
              <a:rPr lang="ru-RU" sz="1600" dirty="0" err="1">
                <a:latin typeface="+mj-lt"/>
                <a:ea typeface="Times New Roman" panose="02020603050405020304" pitchFamily="18" charset="0"/>
              </a:rPr>
              <a:t>Челныхлебопродукт</a:t>
            </a:r>
            <a:r>
              <a:rPr lang="ru-RU" sz="1600" dirty="0">
                <a:latin typeface="+mj-lt"/>
                <a:ea typeface="Times New Roman" panose="02020603050405020304" pitchFamily="18" charset="0"/>
              </a:rPr>
              <a:t>», договор №021 от 01.02.2022 (Срок до 31.08.2026 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МБДОУ «Центр развития ребенка – детский сад №89», договор №022 от 16.02.2022 (Срок до 31.08.2026 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ООО «Ай-Пласт», договор №318 от 12.04.2022 (Срок до 31.08.2026 г.)</a:t>
            </a:r>
          </a:p>
          <a:p>
            <a:pPr marL="514350" lvl="0" indent="-540000">
              <a:buFont typeface="+mj-lt"/>
              <a:buAutoNum type="arabicPeriod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АО «Химический завод им. Л.Я. Карпова», договор №23 от 20.04.2022 (Срок до 31.08.2026 г.)</a:t>
            </a:r>
          </a:p>
        </p:txBody>
      </p:sp>
    </p:spTree>
    <p:extLst>
      <p:ext uri="{BB962C8B-B14F-4D97-AF65-F5344CB8AC3E}">
        <p14:creationId xmlns:p14="http://schemas.microsoft.com/office/powerpoint/2010/main" val="218244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12"/>
            <a:ext cx="2409626" cy="990206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522514" y="472272"/>
            <a:ext cx="10932607" cy="1326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lnSpc>
                <a:spcPct val="100000"/>
              </a:lnSpc>
              <a:spcAft>
                <a:spcPts val="0"/>
              </a:spcAft>
            </a:pP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ПЕРЕЧЕНЬ ДОГОВОРОВ</a:t>
            </a:r>
            <a:b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</a:b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на производственную и преддипломную практику</a:t>
            </a:r>
            <a:b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</a:b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на 2024-2025 учебный год</a:t>
            </a:r>
            <a:endParaRPr lang="ru-RU" sz="2400" b="1" dirty="0">
              <a:solidFill>
                <a:srgbClr val="323C73"/>
              </a:solidFill>
              <a:latin typeface="Bicubik" panose="02000503020000020004" pitchFamily="2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2514" y="1798655"/>
            <a:ext cx="11354636" cy="4867513"/>
          </a:xfrm>
        </p:spPr>
        <p:txBody>
          <a:bodyPr/>
          <a:lstStyle/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ООО «Квадрат», договор №031 от 04.06.2022 (Срок до 31.08.2026 г.)</a:t>
            </a:r>
          </a:p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ООО «ИНКО-ТЭК», договор №033 от 30.06.2022 (Срок до 31.08.2026 г.)</a:t>
            </a:r>
          </a:p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ООО «НВЦ», договор №034 от 01.07.2022 (Срок до 31.08.2026 г.)</a:t>
            </a:r>
          </a:p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Инспекция государственного строительного надзора РТ, договор №038 от 30.12.2022 г. (Срок до 29.12.2027 г.)</a:t>
            </a:r>
          </a:p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ООО «ПРЕТТЛЬ-НК», договор №1214/23 от 28.02.2023 (Срок до 31.08.2026 г.)</a:t>
            </a:r>
          </a:p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ООО «Экспресс», договор №32 от 06.06.2022 г. (Срок до 31.08.2026 г.)</a:t>
            </a:r>
          </a:p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latin typeface="+mj-lt"/>
                <a:ea typeface="Times New Roman" panose="02020603050405020304" pitchFamily="18" charset="0"/>
              </a:rPr>
              <a:t>ФБУ «ЦСМ Татарстан», договор №049 от 26.12.2023 г. (Срок до 26.12.2028 г.)</a:t>
            </a:r>
          </a:p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solidFill>
                  <a:srgbClr val="992928"/>
                </a:solidFill>
                <a:latin typeface="+mj-lt"/>
                <a:ea typeface="Times New Roman" panose="02020603050405020304" pitchFamily="18" charset="0"/>
              </a:rPr>
              <a:t>ООО «СМАРТВИЛ», договор №058 от 06.06.2024. (Срок до 31.05.2025 г.)</a:t>
            </a:r>
          </a:p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solidFill>
                  <a:srgbClr val="35376F"/>
                </a:solidFill>
                <a:latin typeface="+mj-lt"/>
                <a:ea typeface="Times New Roman" panose="02020603050405020304" pitchFamily="18" charset="0"/>
              </a:rPr>
              <a:t>ООО «Нижнекамская ТЭЦ», договор №065 от 04.03.2025 г. (Срок до 31.12.2027 г.)</a:t>
            </a:r>
          </a:p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solidFill>
                  <a:srgbClr val="992928"/>
                </a:solidFill>
                <a:latin typeface="+mj-lt"/>
                <a:ea typeface="Times New Roman" panose="02020603050405020304" pitchFamily="18" charset="0"/>
              </a:rPr>
              <a:t>АО «</a:t>
            </a:r>
            <a:r>
              <a:rPr lang="ru-RU" sz="1600" dirty="0" err="1">
                <a:solidFill>
                  <a:srgbClr val="992928"/>
                </a:solidFill>
                <a:latin typeface="+mj-lt"/>
                <a:ea typeface="Times New Roman" panose="02020603050405020304" pitchFamily="18" charset="0"/>
              </a:rPr>
              <a:t>Нефтехимпроект</a:t>
            </a:r>
            <a:r>
              <a:rPr lang="ru-RU" sz="1600" dirty="0">
                <a:solidFill>
                  <a:srgbClr val="992928"/>
                </a:solidFill>
                <a:latin typeface="+mj-lt"/>
                <a:ea typeface="Times New Roman" panose="02020603050405020304" pitchFamily="18" charset="0"/>
              </a:rPr>
              <a:t>», договор №066 от 09.04.2025 г. (Срок до 31.12.2025 г.)</a:t>
            </a:r>
          </a:p>
          <a:p>
            <a:pPr marL="514350" indent="-540000">
              <a:buFont typeface="+mj-lt"/>
              <a:buAutoNum type="arabicPeriod" startAt="15"/>
            </a:pPr>
            <a:r>
              <a:rPr lang="ru-RU" sz="1600" dirty="0">
                <a:solidFill>
                  <a:srgbClr val="992928"/>
                </a:solidFill>
                <a:latin typeface="+mj-lt"/>
                <a:ea typeface="Times New Roman" panose="02020603050405020304" pitchFamily="18" charset="0"/>
              </a:rPr>
              <a:t>АО «Аммоний», договор №067 от 16.05.2025 г. (Срок до 31.08.2025 г.)</a:t>
            </a:r>
          </a:p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solidFill>
                  <a:srgbClr val="992928"/>
                </a:solidFill>
                <a:latin typeface="+mj-lt"/>
                <a:ea typeface="Times New Roman" panose="02020603050405020304" pitchFamily="18" charset="0"/>
              </a:rPr>
              <a:t>ООО «НМЗ», договор №068 от 23.05.2025 г. (Срок до 19.07.2025 г.)</a:t>
            </a:r>
            <a:endParaRPr lang="en-US" sz="1600" dirty="0">
              <a:solidFill>
                <a:srgbClr val="992928"/>
              </a:solidFill>
              <a:latin typeface="+mj-lt"/>
              <a:ea typeface="Times New Roman" panose="02020603050405020304" pitchFamily="18" charset="0"/>
            </a:endParaRPr>
          </a:p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solidFill>
                  <a:srgbClr val="35376F"/>
                </a:solidFill>
                <a:latin typeface="+mj-lt"/>
                <a:ea typeface="Times New Roman" panose="02020603050405020304" pitchFamily="18" charset="0"/>
              </a:rPr>
              <a:t>АО «Татэнерго»-«Нижнекамские тепловые сети», договор №069 от 03.06.2025 г. (Срок до 31.08.2026 г.)</a:t>
            </a:r>
          </a:p>
          <a:p>
            <a:pPr marL="514350" lvl="0" indent="-540000">
              <a:buFont typeface="+mj-lt"/>
              <a:buAutoNum type="arabicPeriod" startAt="15"/>
            </a:pPr>
            <a:r>
              <a:rPr lang="ru-RU" sz="1600" dirty="0">
                <a:solidFill>
                  <a:srgbClr val="35376F"/>
                </a:solidFill>
                <a:latin typeface="+mj-lt"/>
                <a:ea typeface="Times New Roman" panose="02020603050405020304" pitchFamily="18" charset="0"/>
              </a:rPr>
              <a:t>ООО «Разумные решения», договор №070 от 03.06.2025 г. (Срок до 01.07.2028 г.)</a:t>
            </a:r>
            <a:endParaRPr lang="en-US" sz="1600" dirty="0">
              <a:solidFill>
                <a:srgbClr val="35376F"/>
              </a:solidFill>
              <a:latin typeface="+mj-lt"/>
              <a:ea typeface="Times New Roman" panose="02020603050405020304" pitchFamily="18" charset="0"/>
            </a:endParaRPr>
          </a:p>
          <a:p>
            <a:pPr marL="514350" lvl="0" indent="-540000">
              <a:buFont typeface="+mj-lt"/>
              <a:buAutoNum type="arabicPeriod" startAt="15"/>
            </a:pPr>
            <a:endParaRPr lang="ru-RU" sz="1600" dirty="0">
              <a:solidFill>
                <a:srgbClr val="992928"/>
              </a:solidFill>
              <a:latin typeface="+mj-lt"/>
              <a:ea typeface="Times New Roman" panose="02020603050405020304" pitchFamily="18" charset="0"/>
            </a:endParaRPr>
          </a:p>
          <a:p>
            <a:pPr marL="514350" lvl="0" indent="-540000">
              <a:buFont typeface="+mj-lt"/>
              <a:buAutoNum type="arabicPeriod" startAt="15"/>
            </a:pPr>
            <a:endParaRPr lang="ru-RU" sz="1600" dirty="0">
              <a:solidFill>
                <a:srgbClr val="35376F"/>
              </a:solidFill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156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12"/>
            <a:ext cx="2409626" cy="99020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06283" y="860517"/>
            <a:ext cx="9726804" cy="495103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  <a:ea typeface="+mj-ea"/>
                <a:cs typeface="+mj-cs"/>
              </a:rPr>
              <a:t>Федеральная экспериментальная площадка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207328"/>
              </p:ext>
            </p:extLst>
          </p:nvPr>
        </p:nvGraphicFramePr>
        <p:xfrm>
          <a:off x="391882" y="1673963"/>
          <a:ext cx="11555607" cy="238534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23485">
                  <a:extLst>
                    <a:ext uri="{9D8B030D-6E8A-4147-A177-3AD203B41FA5}">
                      <a16:colId xmlns:a16="http://schemas.microsoft.com/office/drawing/2014/main" val="1317532935"/>
                    </a:ext>
                  </a:extLst>
                </a:gridCol>
                <a:gridCol w="3979147">
                  <a:extLst>
                    <a:ext uri="{9D8B030D-6E8A-4147-A177-3AD203B41FA5}">
                      <a16:colId xmlns:a16="http://schemas.microsoft.com/office/drawing/2014/main" val="1212840470"/>
                    </a:ext>
                  </a:extLst>
                </a:gridCol>
                <a:gridCol w="4732774">
                  <a:extLst>
                    <a:ext uri="{9D8B030D-6E8A-4147-A177-3AD203B41FA5}">
                      <a16:colId xmlns:a16="http://schemas.microsoft.com/office/drawing/2014/main" val="3583677224"/>
                    </a:ext>
                  </a:extLst>
                </a:gridCol>
                <a:gridCol w="2120201">
                  <a:extLst>
                    <a:ext uri="{9D8B030D-6E8A-4147-A177-3AD203B41FA5}">
                      <a16:colId xmlns:a16="http://schemas.microsoft.com/office/drawing/2014/main" val="3243045290"/>
                    </a:ext>
                  </a:extLst>
                </a:gridCol>
              </a:tblGrid>
              <a:tr h="57686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№ п/п 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dirty="0"/>
                        <a:t>Предприятие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dirty="0"/>
                        <a:t>Номер договора, дата подписания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dirty="0"/>
                        <a:t>Срок действия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87032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dirty="0"/>
                        <a:t>ПАО 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Нижнекамскнефтехим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№4600073168 от 27.07.2023 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 31.07.2028 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977075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АО «ТАНЕКО»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№315/13.01-09/22 от 08.12.2022 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 31.07.2027 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42419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ООО «</a:t>
                      </a:r>
                      <a:r>
                        <a:rPr lang="ru-RU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Татшина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№08/2024/171 от 12.09.2024 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 31.07.2029 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6095563"/>
                  </a:ext>
                </a:extLst>
              </a:tr>
              <a:tr h="1359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ООО «</a:t>
                      </a:r>
                      <a:r>
                        <a:rPr lang="ru-RU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Ай-Пласт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 22.08.2022 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 31.07.2027 г.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429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9577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12"/>
            <a:ext cx="2409626" cy="99020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06283" y="860517"/>
            <a:ext cx="9726804" cy="813446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5376F"/>
                </a:solidFill>
                <a:latin typeface="Bicubik" panose="02000503020000020004" pitchFamily="2" charset="0"/>
                <a:ea typeface="+mj-ea"/>
                <a:cs typeface="+mj-cs"/>
              </a:rPr>
              <a:t>Количество студентов, участвующих в ФЭП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5376F"/>
                </a:solidFill>
                <a:latin typeface="Bicubik" panose="02000503020000020004" pitchFamily="2" charset="0"/>
                <a:ea typeface="+mj-ea"/>
                <a:cs typeface="+mj-cs"/>
              </a:rPr>
              <a:t> в 2024-2025 УЧЕБНОМ ГОДУ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936464"/>
              </p:ext>
            </p:extLst>
          </p:nvPr>
        </p:nvGraphicFramePr>
        <p:xfrm>
          <a:off x="331592" y="1935220"/>
          <a:ext cx="11555607" cy="432590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23485">
                  <a:extLst>
                    <a:ext uri="{9D8B030D-6E8A-4147-A177-3AD203B41FA5}">
                      <a16:colId xmlns:a16="http://schemas.microsoft.com/office/drawing/2014/main" val="1317532935"/>
                    </a:ext>
                  </a:extLst>
                </a:gridCol>
                <a:gridCol w="5767754">
                  <a:extLst>
                    <a:ext uri="{9D8B030D-6E8A-4147-A177-3AD203B41FA5}">
                      <a16:colId xmlns:a16="http://schemas.microsoft.com/office/drawing/2014/main" val="1212840470"/>
                    </a:ext>
                  </a:extLst>
                </a:gridCol>
                <a:gridCol w="2944167">
                  <a:extLst>
                    <a:ext uri="{9D8B030D-6E8A-4147-A177-3AD203B41FA5}">
                      <a16:colId xmlns:a16="http://schemas.microsoft.com/office/drawing/2014/main" val="3583677224"/>
                    </a:ext>
                  </a:extLst>
                </a:gridCol>
                <a:gridCol w="2120201">
                  <a:extLst>
                    <a:ext uri="{9D8B030D-6E8A-4147-A177-3AD203B41FA5}">
                      <a16:colId xmlns:a16="http://schemas.microsoft.com/office/drawing/2014/main" val="3243045290"/>
                    </a:ext>
                  </a:extLst>
                </a:gridCol>
              </a:tblGrid>
              <a:tr h="57686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№ п/п 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Направление подготовки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Количество</a:t>
                      </a:r>
                      <a:r>
                        <a:rPr lang="ru-RU" sz="1800" kern="12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 студентов</a:t>
                      </a:r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Кафедра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87032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1.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09.03.01 Информатика и вычислительная техника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ИСТ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977075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2.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09.03.02 Информационные системы и технологии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ИСТ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42419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3.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13.03.01 Теплоэнергетика и теплотехника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ЭТЭОП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6095563"/>
                  </a:ext>
                </a:extLst>
              </a:tr>
              <a:tr h="13596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4.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13.03.02 Электроэнергетика и электротехника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ЭТЭОП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429023"/>
                  </a:ext>
                </a:extLst>
              </a:tr>
              <a:tr h="13596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5.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940425" algn="r"/>
                        </a:tabLst>
                        <a:defRPr/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15.03.04 Автоматизация технологических процессов и производств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ИСТ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948516"/>
                  </a:ext>
                </a:extLst>
              </a:tr>
              <a:tr h="13596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6.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18.03.01 Химическая технология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НХС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78042"/>
                  </a:ext>
                </a:extLst>
              </a:tr>
              <a:tr h="13596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7.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18.03.02 </a:t>
                      </a:r>
                      <a:r>
                        <a:rPr lang="ru-RU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Энерго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- и ресурсосберегающие процессы в химической технологии, нефтехимии и биотехнологии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МАХП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4873381"/>
                  </a:ext>
                </a:extLst>
              </a:tr>
              <a:tr h="13596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8.</a:t>
                      </a:r>
                    </a:p>
                  </a:txBody>
                  <a:tcPr marL="45956" marR="459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940425" algn="r"/>
                        </a:tabLst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27.03.04 Управление в технических системах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ИСТ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432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556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12"/>
            <a:ext cx="2409626" cy="99020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16332" y="729888"/>
            <a:ext cx="9726804" cy="813446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ТРУДОУСТРОЙСТВО ВЫПУСКНИКОВ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В 2023-2024 УЧЕБНОМ ГОДУ</a:t>
            </a:r>
            <a:endParaRPr lang="ru-RU" sz="2400" b="1" dirty="0">
              <a:solidFill>
                <a:srgbClr val="323C73"/>
              </a:solidFill>
              <a:latin typeface="Bicubik" panose="02000503020000020004" pitchFamily="2" charset="0"/>
              <a:ea typeface="+mj-ea"/>
              <a:cs typeface="+mj-cs"/>
            </a:endParaRPr>
          </a:p>
        </p:txBody>
      </p:sp>
      <p:graphicFrame>
        <p:nvGraphicFramePr>
          <p:cNvPr id="6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1766702"/>
              </p:ext>
            </p:extLst>
          </p:nvPr>
        </p:nvGraphicFramePr>
        <p:xfrm>
          <a:off x="779734" y="1720094"/>
          <a:ext cx="1080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65358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12"/>
            <a:ext cx="2409626" cy="99020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80493" y="433957"/>
            <a:ext cx="9355015" cy="813446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rgbClr val="323C73"/>
                </a:solidFill>
                <a:latin typeface="Bicubik" panose="02000503020000020004" pitchFamily="2" charset="0"/>
              </a:rPr>
              <a:t>ТРУДОУСТРОЙСТВО ВЫПУСКНИКОВ ПО ФОРМАМ ОБУЧЕНИЯ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rgbClr val="323C73"/>
                </a:solidFill>
                <a:latin typeface="Bicubik" panose="02000503020000020004" pitchFamily="2" charset="0"/>
              </a:rPr>
              <a:t>В 2023-2024 УЧЕБНОМ ГОДУ</a:t>
            </a:r>
            <a:endParaRPr lang="ru-RU" sz="2000" b="1" dirty="0">
              <a:solidFill>
                <a:srgbClr val="323C73"/>
              </a:solidFill>
              <a:latin typeface="Bicubik" panose="02000503020000020004" pitchFamily="2" charset="0"/>
              <a:ea typeface="+mj-ea"/>
              <a:cs typeface="+mj-cs"/>
            </a:endParaRPr>
          </a:p>
        </p:txBody>
      </p:sp>
      <p:graphicFrame>
        <p:nvGraphicFramePr>
          <p:cNvPr id="7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9250344"/>
              </p:ext>
            </p:extLst>
          </p:nvPr>
        </p:nvGraphicFramePr>
        <p:xfrm>
          <a:off x="912660" y="1255743"/>
          <a:ext cx="468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60295" y="14919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160176" y="1325717"/>
            <a:ext cx="1790875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1080" b="0" i="0" u="none" strike="noStrike" kern="1200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b="1" dirty="0"/>
              <a:t>очная форма обучения</a:t>
            </a:r>
          </a:p>
        </p:txBody>
      </p:sp>
      <p:graphicFrame>
        <p:nvGraphicFramePr>
          <p:cNvPr id="15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0317399"/>
              </p:ext>
            </p:extLst>
          </p:nvPr>
        </p:nvGraphicFramePr>
        <p:xfrm>
          <a:off x="6658547" y="1247403"/>
          <a:ext cx="4680000" cy="2519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8908795"/>
              </p:ext>
            </p:extLst>
          </p:nvPr>
        </p:nvGraphicFramePr>
        <p:xfrm>
          <a:off x="3828511" y="3990568"/>
          <a:ext cx="468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01139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12"/>
            <a:ext cx="2409626" cy="99020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16332" y="729888"/>
            <a:ext cx="9726804" cy="813446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ТРУДОУСТРОЙСТВО ВЫПУСКНИКОВ ТЕХНОЛОГИЧЕСКОГО ФАКУЛЬТЕТА В 2023-2024 УЧЕБНОМ ГОДУ</a:t>
            </a:r>
            <a:endParaRPr lang="ru-RU" sz="2400" b="1" dirty="0">
              <a:solidFill>
                <a:srgbClr val="323C73"/>
              </a:solidFill>
              <a:latin typeface="Bicubik" panose="02000503020000020004" pitchFamily="2" charset="0"/>
              <a:ea typeface="+mj-ea"/>
              <a:cs typeface="+mj-cs"/>
            </a:endParaRPr>
          </a:p>
        </p:txBody>
      </p:sp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6021206"/>
              </p:ext>
            </p:extLst>
          </p:nvPr>
        </p:nvGraphicFramePr>
        <p:xfrm>
          <a:off x="779734" y="1720094"/>
          <a:ext cx="1080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1987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712"/>
            <a:ext cx="2409626" cy="990206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16332" y="729888"/>
            <a:ext cx="9726804" cy="116925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ТРУДОУСТРОЙСТВО ВЫПУСКНИКОВ МЕХАНИЧЕСКОГО ФАКУЛЬТЕТА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23C73"/>
                </a:solidFill>
                <a:latin typeface="Bicubik" panose="02000503020000020004" pitchFamily="2" charset="0"/>
              </a:rPr>
              <a:t>В 2023-2024 УЧЕБНОМ ГОДУ</a:t>
            </a:r>
            <a:endParaRPr lang="ru-RU" sz="2400" b="1" dirty="0">
              <a:solidFill>
                <a:srgbClr val="323C73"/>
              </a:solidFill>
              <a:latin typeface="Bicubik" panose="02000503020000020004" pitchFamily="2" charset="0"/>
              <a:ea typeface="+mj-ea"/>
              <a:cs typeface="+mj-cs"/>
            </a:endParaRPr>
          </a:p>
        </p:txBody>
      </p:sp>
      <p:graphicFrame>
        <p:nvGraphicFramePr>
          <p:cNvPr id="5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9068143"/>
              </p:ext>
            </p:extLst>
          </p:nvPr>
        </p:nvGraphicFramePr>
        <p:xfrm>
          <a:off x="779734" y="1720094"/>
          <a:ext cx="1080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88860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35376F"/>
      </a:dk1>
      <a:lt1>
        <a:srgbClr val="D5D7E3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Arial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1122</Words>
  <Application>Microsoft Office PowerPoint</Application>
  <PresentationFormat>Широкоэкранный</PresentationFormat>
  <Paragraphs>200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等线</vt:lpstr>
      <vt:lpstr>Arial</vt:lpstr>
      <vt:lpstr>Arial Cyr</vt:lpstr>
      <vt:lpstr>Bicubik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Max</cp:lastModifiedBy>
  <cp:revision>170</cp:revision>
  <dcterms:created xsi:type="dcterms:W3CDTF">2015-10-17T07:33:00Z</dcterms:created>
  <dcterms:modified xsi:type="dcterms:W3CDTF">2025-10-16T07:02:15Z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1033-11.2.0.11219</vt:lpwstr>
  </property>
  <property fmtid="{D5CDD505-2E9C-101B-9397-08002B2CF9AE}" pid="3" name="ICV">
    <vt:lpwstr>579390055B5343DD9C19B5D7B00A78FA</vt:lpwstr>
  </property>
</Properties>
</file>