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8" r:id="rId4"/>
    <p:sldId id="280" r:id="rId5"/>
    <p:sldId id="281" r:id="rId6"/>
    <p:sldId id="260" r:id="rId7"/>
    <p:sldId id="268" r:id="rId8"/>
    <p:sldId id="262" r:id="rId9"/>
    <p:sldId id="263" r:id="rId10"/>
    <p:sldId id="264" r:id="rId11"/>
    <p:sldId id="265" r:id="rId12"/>
    <p:sldId id="266" r:id="rId13"/>
    <p:sldId id="276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55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7;&#1090;&#1091;&#1076;&#1077;&#1085;&#1090;&#1099;%20&#1087;&#1086;%20&#1087;&#1088;&#1086;&#1075;&#1088;&#1072;&#1084;&#1084;&#1077;%20&#1060;&#1077;&#1076;&#1077;&#1088;&#1072;&#1083;&#1100;&#1085;&#1072;&#1103;%20&#1101;&#1082;&#1089;&#1087;&#1077;&#1088;&#1080;&#1084;&#1077;&#1085;&#1090;&#1072;&#1083;&#1100;&#1085;&#1072;&#1103;%20&#1087;&#1083;&#1086;&#1097;&#1072;&#1076;&#1082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7;&#1086;%20&#1089;&#1087;&#1077;&#1094;&#1080;&#1072;&#1083;&#1100;&#1085;&#1086;&#1089;&#1090;&#1103;&#1084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7;&#1090;&#1091;&#1076;&#1077;&#1085;&#1090;&#1099;%20&#1087;&#1086;%20&#1087;&#1088;&#1086;&#1075;&#1088;&#1072;&#1084;&#1084;&#1077;%20&#1060;&#1077;&#1076;&#1077;&#1088;&#1072;&#1083;&#1100;&#1085;&#1072;&#1103;%20&#1101;&#1082;&#1089;&#1087;&#1077;&#1088;&#1080;&#1084;&#1077;&#1085;&#1090;&#1072;&#1083;&#1100;&#1085;&#1072;&#1103;%20&#1087;&#1083;&#1086;&#1097;&#1072;&#1076;&#1082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90;&#1088;&#1091;&#1076;&#1086;&#1091;&#1089;&#1090;&#1088;&#1086;&#1081;&#1089;&#1090;&#1074;&#1086;_2016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varyColors val="1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>
                        <a:latin typeface="Times New Roman" pitchFamily="18" charset="0"/>
                      </a:rPr>
                      <a:t>43</a:t>
                    </a:r>
                    <a:endParaRPr lang="ru-RU" sz="1400" baseline="0">
                      <a:latin typeface="Times New Roman" pitchFamily="18" charset="0"/>
                    </a:endParaRP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97,7%</a:t>
                    </a:r>
                    <a:endParaRPr lang="en-US" sz="1400" baseline="0">
                      <a:latin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>
                        <a:latin typeface="Times New Roman" pitchFamily="18" charset="0"/>
                      </a:rPr>
                      <a:t>13</a:t>
                    </a:r>
                    <a:endParaRPr lang="ru-RU" sz="1400" baseline="0">
                      <a:latin typeface="Times New Roman" pitchFamily="18" charset="0"/>
                    </a:endParaRP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29,5%</a:t>
                    </a:r>
                    <a:endParaRPr lang="en-US" sz="1400" baseline="0">
                      <a:latin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28</a:t>
                    </a: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63,6%</a:t>
                    </a:r>
                    <a:endParaRPr lang="en-US" sz="1400" baseline="0">
                      <a:latin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2</a:t>
                    </a: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4,6%</a:t>
                    </a:r>
                    <a:endParaRPr lang="en-US" sz="1400" baseline="0">
                      <a:latin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aseline="0">
                        <a:latin typeface="Times New Roman" pitchFamily="18" charset="0"/>
                      </a:rPr>
                      <a:t>1</a:t>
                    </a:r>
                    <a:endParaRPr lang="ru-RU" sz="1400" baseline="0">
                      <a:latin typeface="Times New Roman" pitchFamily="18" charset="0"/>
                    </a:endParaRP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2,3%</a:t>
                    </a:r>
                    <a:endParaRPr lang="en-US" sz="1400" baseline="0">
                      <a:latin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'Диаграмма трудоустройства'!$A$31:$I$31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'Диаграмма трудоустройства'!$A$32:$I$32</c:f>
              <c:numCache>
                <c:formatCode>General</c:formatCode>
                <c:ptCount val="9"/>
                <c:pt idx="0">
                  <c:v>44</c:v>
                </c:pt>
                <c:pt idx="1">
                  <c:v>43</c:v>
                </c:pt>
                <c:pt idx="2">
                  <c:v>13</c:v>
                </c:pt>
                <c:pt idx="3">
                  <c:v>28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</c:ser>
        <c:gapWidth val="105"/>
        <c:overlap val="18"/>
        <c:axId val="59241600"/>
        <c:axId val="59243136"/>
      </c:barChart>
      <c:catAx>
        <c:axId val="59241600"/>
        <c:scaling>
          <c:orientation val="minMax"/>
        </c:scaling>
        <c:axPos val="b"/>
        <c:tickLblPos val="nextTo"/>
        <c:txPr>
          <a:bodyPr rot="-5400000"/>
          <a:lstStyle/>
          <a:p>
            <a:pPr>
              <a:defRPr sz="13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243136"/>
        <c:crosses val="autoZero"/>
        <c:auto val="1"/>
        <c:lblAlgn val="ctr"/>
        <c:lblOffset val="100"/>
      </c:catAx>
      <c:valAx>
        <c:axId val="59243136"/>
        <c:scaling>
          <c:orientation val="minMax"/>
          <c:max val="55"/>
          <c:min val="0"/>
        </c:scaling>
        <c:axPos val="l"/>
        <c:majorGridlines>
          <c:spPr>
            <a:ln>
              <a:solidFill>
                <a:sysClr val="windowText" lastClr="000000">
                  <a:alpha val="0"/>
                </a:sys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59241600"/>
        <c:crosses val="autoZero"/>
        <c:crossBetween val="between"/>
      </c:valAx>
      <c:spPr>
        <a:solidFill>
          <a:sysClr val="window" lastClr="FFFFFF"/>
        </a:solidFill>
        <a:ln w="0">
          <a:solidFill>
            <a:schemeClr val="tx1"/>
          </a:solidFill>
        </a:ln>
      </c:spPr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5287851987119348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176
(73,9%)</a:t>
                    </a:r>
                  </a:p>
                </c:rich>
              </c:tx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28
(11,8%)</a:t>
                    </a:r>
                  </a:p>
                </c:rich>
              </c:tx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33
(13,9%)</a:t>
                    </a:r>
                  </a:p>
                </c:rich>
              </c:tx>
            </c:dLbl>
            <c:dLbl>
              <c:idx val="4"/>
              <c:tx>
                <c:rich>
                  <a:bodyPr/>
                  <a:lstStyle/>
                  <a:p>
                    <a:r>
                      <a:rPr lang="ru-RU"/>
                      <a:t>115
(48,3%)</a:t>
                    </a:r>
                  </a:p>
                </c:rich>
              </c:tx>
            </c:dLbl>
            <c:dLbl>
              <c:idx val="5"/>
              <c:tx>
                <c:rich>
                  <a:bodyPr/>
                  <a:lstStyle/>
                  <a:p>
                    <a:r>
                      <a:rPr lang="ru-RU"/>
                      <a:t>1
(0,4%)</a:t>
                    </a:r>
                  </a:p>
                </c:rich>
              </c:tx>
            </c:dLbl>
            <c:dLbl>
              <c:idx val="6"/>
              <c:tx>
                <c:rich>
                  <a:bodyPr/>
                  <a:lstStyle/>
                  <a:p>
                    <a:r>
                      <a:rPr lang="ru-RU"/>
                      <a:t>16
(6,7%)</a:t>
                    </a:r>
                  </a:p>
                </c:rich>
              </c:tx>
            </c:dLbl>
            <c:dLbl>
              <c:idx val="7"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45
(18,9%)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238</c:v>
                </c:pt>
                <c:pt idx="1">
                  <c:v>176</c:v>
                </c:pt>
                <c:pt idx="2">
                  <c:v>28</c:v>
                </c:pt>
                <c:pt idx="3">
                  <c:v>33</c:v>
                </c:pt>
                <c:pt idx="4">
                  <c:v>115</c:v>
                </c:pt>
                <c:pt idx="5">
                  <c:v>1</c:v>
                </c:pt>
                <c:pt idx="6">
                  <c:v>16</c:v>
                </c:pt>
                <c:pt idx="7">
                  <c:v>0</c:v>
                </c:pt>
                <c:pt idx="8">
                  <c:v>45</c:v>
                </c:pt>
              </c:numCache>
            </c:numRef>
          </c:val>
        </c:ser>
        <c:dLbls>
          <c:showVal val="1"/>
        </c:dLbls>
        <c:axId val="72562176"/>
        <c:axId val="72563712"/>
      </c:barChart>
      <c:catAx>
        <c:axId val="72562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563712"/>
        <c:crosses val="autoZero"/>
        <c:auto val="1"/>
        <c:lblAlgn val="ctr"/>
        <c:lblOffset val="100"/>
        <c:tickLblSkip val="1"/>
        <c:tickMarkSkip val="1"/>
      </c:catAx>
      <c:valAx>
        <c:axId val="72563712"/>
        <c:scaling>
          <c:orientation val="minMax"/>
          <c:max val="290"/>
          <c:min val="-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562176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911E-3"/>
                  <c:y val="4.3460167469009546E-3"/>
                </c:manualLayout>
              </c:layout>
              <c:tx>
                <c:rich>
                  <a:bodyPr/>
                  <a:lstStyle/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73 </a:t>
                    </a:r>
                  </a:p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(96,1%</a:t>
                    </a: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41
(53,9%)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16
(21,1%)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16
(21,1%)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
(3,9%)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76</c:v>
                </c:pt>
                <c:pt idx="1">
                  <c:v>73</c:v>
                </c:pt>
                <c:pt idx="2">
                  <c:v>41</c:v>
                </c:pt>
                <c:pt idx="3">
                  <c:v>16</c:v>
                </c:pt>
                <c:pt idx="4">
                  <c:v>16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Val val="1"/>
        </c:dLbls>
        <c:axId val="72702976"/>
        <c:axId val="72704768"/>
      </c:barChart>
      <c:catAx>
        <c:axId val="72702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704768"/>
        <c:crosses val="autoZero"/>
        <c:auto val="1"/>
        <c:lblAlgn val="ctr"/>
        <c:lblOffset val="100"/>
        <c:tickLblSkip val="1"/>
        <c:tickMarkSkip val="1"/>
      </c:catAx>
      <c:valAx>
        <c:axId val="72704768"/>
        <c:scaling>
          <c:orientation val="minMax"/>
          <c:max val="1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702976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5.3235935275687873E-2"/>
          <c:y val="2.0477815699658741E-2"/>
          <c:w val="0.91440547650005177"/>
          <c:h val="0.7679180887372008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спец_труд!$A$42:$Y$42</c:f>
              <c:strCache>
                <c:ptCount val="25"/>
                <c:pt idx="0">
                  <c:v>ЭОП (ФНО)</c:v>
                </c:pt>
                <c:pt idx="1">
                  <c:v>ССАТП</c:v>
                </c:pt>
                <c:pt idx="2">
                  <c:v>МАХП (ФНО)</c:v>
                </c:pt>
                <c:pt idx="3">
                  <c:v>ИВТ</c:v>
                </c:pt>
                <c:pt idx="4">
                  <c:v>ХТОВ (ФНО)</c:v>
                </c:pt>
                <c:pt idx="5">
                  <c:v>АТПП</c:v>
                </c:pt>
                <c:pt idx="6">
                  <c:v>ХТОВ</c:v>
                </c:pt>
                <c:pt idx="7">
                  <c:v>ЭС</c:v>
                </c:pt>
                <c:pt idx="8">
                  <c:v>МАХП</c:v>
                </c:pt>
                <c:pt idx="9">
                  <c:v>ЭП</c:v>
                </c:pt>
                <c:pt idx="10">
                  <c:v>ХТВМС</c:v>
                </c:pt>
                <c:pt idx="11">
                  <c:v>ХТПЭиУ</c:v>
                </c:pt>
                <c:pt idx="12">
                  <c:v>АСОИУ</c:v>
                </c:pt>
                <c:pt idx="13">
                  <c:v>ЭОП</c:v>
                </c:pt>
                <c:pt idx="14">
                  <c:v>ТППМиЭ</c:v>
                </c:pt>
                <c:pt idx="15">
                  <c:v>ЭПО (ФНО)</c:v>
                </c:pt>
                <c:pt idx="16">
                  <c:v>ОНГП</c:v>
                </c:pt>
                <c:pt idx="17">
                  <c:v>АТПП (ФНО)</c:v>
                </c:pt>
                <c:pt idx="18">
                  <c:v>ЭПОиЭУ</c:v>
                </c:pt>
                <c:pt idx="19">
                  <c:v>ПМ</c:v>
                </c:pt>
                <c:pt idx="20">
                  <c:v>ГМУ</c:v>
                </c:pt>
                <c:pt idx="21">
                  <c:v>ППРС</c:v>
                </c:pt>
                <c:pt idx="22">
                  <c:v>ТПП</c:v>
                </c:pt>
                <c:pt idx="23">
                  <c:v>УП</c:v>
                </c:pt>
                <c:pt idx="24">
                  <c:v>ТФНТ</c:v>
                </c:pt>
              </c:strCache>
            </c:strRef>
          </c:cat>
          <c:val>
            <c:numRef>
              <c:f>спец_труд!$A$43:$Y$43</c:f>
              <c:numCache>
                <c:formatCode>0.0%</c:formatCode>
                <c:ptCount val="25"/>
                <c:pt idx="0">
                  <c:v>1</c:v>
                </c:pt>
                <c:pt idx="1">
                  <c:v>0.94117647058823561</c:v>
                </c:pt>
                <c:pt idx="2">
                  <c:v>0.90909090909090906</c:v>
                </c:pt>
                <c:pt idx="3">
                  <c:v>0.81818181818181857</c:v>
                </c:pt>
                <c:pt idx="4">
                  <c:v>0.81818181818181857</c:v>
                </c:pt>
                <c:pt idx="5">
                  <c:v>0.79166666666666652</c:v>
                </c:pt>
                <c:pt idx="6">
                  <c:v>0.76859504132231404</c:v>
                </c:pt>
                <c:pt idx="7">
                  <c:v>0.78787878787878785</c:v>
                </c:pt>
                <c:pt idx="8">
                  <c:v>0.75324675324675361</c:v>
                </c:pt>
                <c:pt idx="9">
                  <c:v>0.6428571428571429</c:v>
                </c:pt>
                <c:pt idx="10">
                  <c:v>0.61111111111111149</c:v>
                </c:pt>
                <c:pt idx="11">
                  <c:v>0.60000000000000031</c:v>
                </c:pt>
                <c:pt idx="12">
                  <c:v>0.5625</c:v>
                </c:pt>
                <c:pt idx="13">
                  <c:v>0.55555555555555569</c:v>
                </c:pt>
                <c:pt idx="14">
                  <c:v>0.4666666666666669</c:v>
                </c:pt>
                <c:pt idx="15">
                  <c:v>0.46153846153846173</c:v>
                </c:pt>
                <c:pt idx="16">
                  <c:v>0.45454545454545453</c:v>
                </c:pt>
                <c:pt idx="17">
                  <c:v>0.4</c:v>
                </c:pt>
                <c:pt idx="18">
                  <c:v>0.39285714285714302</c:v>
                </c:pt>
                <c:pt idx="19">
                  <c:v>0.27272727272727282</c:v>
                </c:pt>
                <c:pt idx="20">
                  <c:v>0.15555555555555556</c:v>
                </c:pt>
                <c:pt idx="21">
                  <c:v>0.15384615384615397</c:v>
                </c:pt>
                <c:pt idx="22">
                  <c:v>0.1111111111111111</c:v>
                </c:pt>
                <c:pt idx="23">
                  <c:v>0.1</c:v>
                </c:pt>
                <c:pt idx="24">
                  <c:v>0</c:v>
                </c:pt>
              </c:numCache>
            </c:numRef>
          </c:val>
        </c:ser>
        <c:dLbls>
          <c:showVal val="1"/>
        </c:dLbls>
        <c:shape val="box"/>
        <c:axId val="72749824"/>
        <c:axId val="72751360"/>
        <c:axId val="0"/>
      </c:bar3DChart>
      <c:catAx>
        <c:axId val="72749824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2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2751360"/>
        <c:crosses val="autoZero"/>
        <c:auto val="1"/>
        <c:lblAlgn val="ctr"/>
        <c:lblOffset val="100"/>
        <c:tickLblSkip val="1"/>
        <c:tickMarkSkip val="1"/>
      </c:catAx>
      <c:valAx>
        <c:axId val="72751360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749824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31477016186001033"/>
          <c:y val="0.3782696177062374"/>
          <c:w val="0.37167092188855061"/>
          <c:h val="0.2454728370221329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4613246209239808E-2"/>
                  <c:y val="-0.17765870815443846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НКНХ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308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48%)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57E-2"/>
                  <c:y val="-0.12224655016714468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err="1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Татнефть-Нефтехим</a:t>
                    </a: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68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10%)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3"/>
                  <c:y val="8.1197737606742648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ТАИФ-НК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41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6%)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-8.9767891774291432E-3"/>
                  <c:y val="0.13471738567890298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ТАНЕКО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54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(9%)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7.740183874092682E-2"/>
                  <c:y val="0.13976943022967209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обслуживания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126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(19%)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3.7931466766639992E-2"/>
                  <c:y val="9.4336517794430724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44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(7%)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9.4452460219896589E-2"/>
                  <c:y val="-0.18903679293609449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5.4771924907441663E-2"/>
          <c:y val="5.2960100175867691E-2"/>
          <c:w val="0.90046138691773081"/>
          <c:h val="0.70691305111361669"/>
        </c:manualLayout>
      </c:layout>
      <c:bar3DChart>
        <c:barDir val="col"/>
        <c:grouping val="clustered"/>
        <c:ser>
          <c:idx val="2"/>
          <c:order val="0"/>
          <c:tx>
            <c:strRef>
              <c:f>сравнительная!$A$37</c:f>
              <c:strCache>
                <c:ptCount val="1"/>
                <c:pt idx="0">
                  <c:v>2010/11</c:v>
                </c:pt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9.8162667310300704E-3"/>
                  <c:y val="6.6380328705701779E-3"/>
                </c:manualLayout>
              </c:layout>
              <c:showVal val="1"/>
            </c:dLbl>
            <c:dLbl>
              <c:idx val="2"/>
              <c:layout>
                <c:manualLayout>
                  <c:x val="-6.7119957292270972E-3"/>
                  <c:y val="1.613059803378767E-3"/>
                </c:manualLayout>
              </c:layout>
              <c:showVal val="1"/>
            </c:dLbl>
            <c:dLbl>
              <c:idx val="3"/>
              <c:layout>
                <c:manualLayout>
                  <c:x val="-8.3270152582467141E-3"/>
                  <c:y val="4.2028997626858723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'C:\DATA\Выпускники\2010-11\Мониторинг\[МОНИТОРИНГ_пром,орган,предпр,упр3.xls]Диаграмма'!$A$38:$G$38</c:f>
              <c:numCache>
                <c:formatCode>General</c:formatCode>
                <c:ptCount val="7"/>
                <c:pt idx="0">
                  <c:v>227</c:v>
                </c:pt>
                <c:pt idx="1">
                  <c:v>44</c:v>
                </c:pt>
                <c:pt idx="2">
                  <c:v>35</c:v>
                </c:pt>
                <c:pt idx="3">
                  <c:v>24</c:v>
                </c:pt>
                <c:pt idx="4">
                  <c:v>49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ser>
          <c:idx val="3"/>
          <c:order val="1"/>
          <c:tx>
            <c:strRef>
              <c:f>сравнительная!$B$37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10419190399611E-3"/>
                  <c:y val="-1.1832256323983421E-2"/>
                </c:manualLayout>
              </c:layout>
              <c:showVal val="1"/>
            </c:dLbl>
            <c:dLbl>
              <c:idx val="2"/>
              <c:layout>
                <c:manualLayout>
                  <c:x val="-6.3340557260580964E-3"/>
                  <c:y val="1.7499508246729624E-3"/>
                </c:manualLayout>
              </c:layout>
              <c:showVal val="1"/>
            </c:dLbl>
            <c:dLbl>
              <c:idx val="3"/>
              <c:layout>
                <c:manualLayout>
                  <c:x val="-6.5861005060987967E-3"/>
                  <c:y val="1.6232402777378841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4.900793957054991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6111113367773645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'C:\DATA\Выпускники\2011-12\Мониторинг\[МОНИТОРИНГ_пром,орган,предпр,упр4.xls]Диаграмма'!$A$38:$G$38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ser>
          <c:idx val="4"/>
          <c:order val="2"/>
          <c:tx>
            <c:strRef>
              <c:f>сравнительная!$C$37</c:f>
              <c:strCache>
                <c:ptCount val="1"/>
                <c:pt idx="0">
                  <c:v>2012/13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8.0750976450980668E-3"/>
                  <c:y val="-1.6161684839419384E-2"/>
                </c:manualLayout>
              </c:layout>
              <c:showVal val="1"/>
            </c:dLbl>
            <c:dLbl>
              <c:idx val="1"/>
              <c:layout>
                <c:manualLayout>
                  <c:x val="-3.230039058039225E-3"/>
                  <c:y val="-1.1543930746596001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'C:\DATA\Выпускники\2012-13\Мониторинг\[МОНИТОРИНГ_пром,орган,предпр,упр5.xls]Диаграмма'!$A$38:$G$38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ser>
          <c:idx val="0"/>
          <c:order val="3"/>
          <c:tx>
            <c:strRef>
              <c:f>сравнительная!$D$37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0445963115057485E-2"/>
                  <c:y val="5.1587304811105206E-3"/>
                </c:manualLayout>
              </c:layout>
              <c:showVal val="1"/>
            </c:dLbl>
            <c:dLbl>
              <c:idx val="1"/>
              <c:layout>
                <c:manualLayout>
                  <c:x val="-1.7410419190399611E-3"/>
                  <c:y val="-1.9029306313384821E-2"/>
                </c:manualLayout>
              </c:layout>
              <c:showVal val="1"/>
            </c:dLbl>
            <c:dLbl>
              <c:idx val="2"/>
              <c:layout>
                <c:manualLayout>
                  <c:x val="4.7218338686635603E-3"/>
                  <c:y val="1.7499508246729624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3531748127218396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'C:\DATA\Выпускники\2013-14\Мониторинг1\[МОНИТОРИНГ_пром,орган,предпр,упр6.xls]Диаграмма'!$A$38:$G$38</c:f>
              <c:numCache>
                <c:formatCode>General</c:formatCode>
                <c:ptCount val="7"/>
                <c:pt idx="0">
                  <c:v>285</c:v>
                </c:pt>
                <c:pt idx="1">
                  <c:v>44</c:v>
                </c:pt>
                <c:pt idx="2">
                  <c:v>47</c:v>
                </c:pt>
                <c:pt idx="3">
                  <c:v>63</c:v>
                </c:pt>
                <c:pt idx="4">
                  <c:v>68</c:v>
                </c:pt>
                <c:pt idx="5">
                  <c:v>21</c:v>
                </c:pt>
                <c:pt idx="6">
                  <c:v>5</c:v>
                </c:pt>
              </c:numCache>
            </c:numRef>
          </c:val>
        </c:ser>
        <c:ser>
          <c:idx val="1"/>
          <c:order val="4"/>
          <c:tx>
            <c:strRef>
              <c:f>сравнительная!$E$37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3631019158709622E-3"/>
                  <c:y val="-3.5351697212331612E-3"/>
                </c:manualLayout>
              </c:layout>
              <c:showVal val="1"/>
            </c:dLbl>
            <c:dLbl>
              <c:idx val="2"/>
              <c:layout>
                <c:manualLayout>
                  <c:x val="1.0445963115057485E-2"/>
                  <c:y val="5.1587304811105206E-3"/>
                </c:manualLayout>
              </c:layout>
              <c:showVal val="1"/>
            </c:dLbl>
            <c:dLbl>
              <c:idx val="3"/>
              <c:layout>
                <c:manualLayout>
                  <c:x val="6.9639190338213917E-3"/>
                  <c:y val="2.5736087456370007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</c:numCache>
            </c:numRef>
          </c:val>
        </c:ser>
        <c:dLbls>
          <c:showVal val="1"/>
        </c:dLbls>
        <c:shape val="box"/>
        <c:axId val="80115968"/>
        <c:axId val="80134144"/>
        <c:axId val="0"/>
      </c:bar3DChart>
      <c:catAx>
        <c:axId val="8011596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80134144"/>
        <c:crosses val="autoZero"/>
        <c:auto val="1"/>
        <c:lblAlgn val="ctr"/>
        <c:lblOffset val="100"/>
        <c:tickLblSkip val="1"/>
        <c:tickMarkSkip val="1"/>
      </c:catAx>
      <c:valAx>
        <c:axId val="80134144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80115968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220"/>
      <c:depthPercent val="90"/>
      <c:perspective val="2"/>
    </c:view3D>
    <c:plotArea>
      <c:layout>
        <c:manualLayout>
          <c:layoutTarget val="inner"/>
          <c:xMode val="edge"/>
          <c:yMode val="edge"/>
          <c:x val="9.2046794267601109E-2"/>
          <c:y val="4.0484202963790177E-2"/>
          <c:w val="0.83312867516302713"/>
          <c:h val="0.805921831330444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2C36F4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chemeClr val="accent6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6.785025006202583E-2"/>
                  <c:y val="-5.1135481199877486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НКНХ
37</a:t>
                    </a: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86,5%</a:t>
                    </a:r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5.4190606099254163E-2"/>
                  <c:y val="0.12403478421626557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Татнефть-Нефтехим
2</a:t>
                    </a: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4,65%</a:t>
                    </a:r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0.20071596720513041"/>
                  <c:y val="-0.44372666800393878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3"/>
              <c:layout>
                <c:manualLayout>
                  <c:x val="7.9093448553679821E-2"/>
                  <c:y val="0.1575162644730703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ТАНЕКО
2</a:t>
                    </a: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4,65%</a:t>
                    </a:r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0.21341721460075241"/>
                  <c:y val="-0.29602690706457668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5"/>
              <c:layout>
                <c:manualLayout>
                  <c:x val="1.8082242773583515E-2"/>
                  <c:y val="0.1341365306415383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Сфера образования и медицинских услуг</a:t>
                    </a: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1
2,33%</a:t>
                    </a:r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6"/>
              <c:layout>
                <c:manualLayout>
                  <c:x val="0.11286559329337555"/>
                  <c:y val="-0.51024688781078154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7"/>
              <c:layout>
                <c:manualLayout>
                  <c:x val="-0.12722466930661433"/>
                  <c:y val="1.7549172929844637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Другое
1</a:t>
                    </a: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2,33%</a:t>
                    </a:r>
                  </a:p>
                </c:rich>
              </c:tx>
              <c:dLblPos val="bestFit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eparator>
</c:separator>
            <c:showLeaderLines val="1"/>
          </c:dLbls>
          <c:cat>
            <c:strRef>
              <c:f>'Диаграмма по предприятиям'!$A$32:$H$32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3">
                  <c:v>ТАНЕКО</c:v>
                </c:pt>
                <c:pt idx="5">
                  <c:v>Сфера образования и медицинских услуг</c:v>
                </c:pt>
                <c:pt idx="7">
                  <c:v>Другое</c:v>
                </c:pt>
              </c:strCache>
            </c:strRef>
          </c:cat>
          <c:val>
            <c:numRef>
              <c:f>'Диаграмма по предприятиям'!$A$33:$H$33</c:f>
              <c:numCache>
                <c:formatCode>General</c:formatCode>
                <c:ptCount val="8"/>
                <c:pt idx="0" formatCode="#,##0">
                  <c:v>37</c:v>
                </c:pt>
                <c:pt idx="1">
                  <c:v>2</c:v>
                </c:pt>
                <c:pt idx="3">
                  <c:v>2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dLbls>
            <c:showVal val="1"/>
            <c:showLeaderLines val="1"/>
          </c:dLbls>
          <c:cat>
            <c:strRef>
              <c:f>'Диаграмма по предприятиям'!$A$32:$H$32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3">
                  <c:v>ТАНЕКО</c:v>
                </c:pt>
                <c:pt idx="5">
                  <c:v>Сфера образования и медицинских услуг</c:v>
                </c:pt>
                <c:pt idx="7">
                  <c:v>Другое</c:v>
                </c:pt>
              </c:strCache>
            </c:strRef>
          </c:cat>
          <c:val>
            <c:numRef>
              <c:f>'Диаграмма по предприятиям'!$A$34:$H$34</c:f>
              <c:numCache>
                <c:formatCode>0.00%</c:formatCode>
                <c:ptCount val="8"/>
                <c:pt idx="0">
                  <c:v>0.86046511627906974</c:v>
                </c:pt>
                <c:pt idx="1">
                  <c:v>4.6511627906976813E-2</c:v>
                </c:pt>
                <c:pt idx="3">
                  <c:v>4.6511627906976813E-2</c:v>
                </c:pt>
                <c:pt idx="5">
                  <c:v>2.3255813953488372E-2</c:v>
                </c:pt>
                <c:pt idx="7">
                  <c:v>2.3255813953488372E-2</c:v>
                </c:pt>
              </c:numCache>
            </c:numRef>
          </c:val>
        </c:ser>
        <c:dLbls>
          <c:showVal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157951376151109E-2"/>
          <c:y val="4.1322355737461805E-2"/>
          <c:w val="0.89342162663293245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981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860
(87,7%)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181
(18,5%)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63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394
(40,2%)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73E-3"/>
                  <c:y val="5.0067866907520207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284
(29%)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(0,3%)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22
(2,2%)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96
(9,8%)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981</c:v>
                </c:pt>
                <c:pt idx="1">
                  <c:v>860</c:v>
                </c:pt>
                <c:pt idx="2">
                  <c:v>182</c:v>
                </c:pt>
                <c:pt idx="3">
                  <c:v>394</c:v>
                </c:pt>
                <c:pt idx="4">
                  <c:v>284</c:v>
                </c:pt>
                <c:pt idx="5">
                  <c:v>3</c:v>
                </c:pt>
                <c:pt idx="6">
                  <c:v>22</c:v>
                </c:pt>
                <c:pt idx="7">
                  <c:v>0</c:v>
                </c:pt>
                <c:pt idx="8">
                  <c:v>96</c:v>
                </c:pt>
              </c:numCache>
            </c:numRef>
          </c:val>
        </c:ser>
        <c:dLbls>
          <c:showVal val="1"/>
        </c:dLbls>
        <c:axId val="65895040"/>
        <c:axId val="65900928"/>
      </c:barChart>
      <c:catAx>
        <c:axId val="65895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900928"/>
        <c:crosses val="autoZero"/>
        <c:lblAlgn val="ctr"/>
        <c:lblOffset val="100"/>
        <c:tickLblSkip val="1"/>
        <c:tickMarkSkip val="1"/>
      </c:catAx>
      <c:valAx>
        <c:axId val="6590092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895040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853060395042447E-2"/>
          <c:y val="3.4343844818963555E-2"/>
          <c:w val="0.9014693508200472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1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9532605480829117E-3"/>
                  <c:y val="1.412021517112337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171
(66,8%)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30
(11,7%)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67
(26,2%)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74
(28,9%)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(1,2%)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9
(3,5%)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73
(28,5%)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256</c:v>
                </c:pt>
                <c:pt idx="1">
                  <c:v>171</c:v>
                </c:pt>
                <c:pt idx="2">
                  <c:v>30</c:v>
                </c:pt>
                <c:pt idx="3">
                  <c:v>67</c:v>
                </c:pt>
                <c:pt idx="4">
                  <c:v>74</c:v>
                </c:pt>
                <c:pt idx="5">
                  <c:v>3</c:v>
                </c:pt>
                <c:pt idx="6">
                  <c:v>9</c:v>
                </c:pt>
                <c:pt idx="7">
                  <c:v>0</c:v>
                </c:pt>
                <c:pt idx="8">
                  <c:v>73</c:v>
                </c:pt>
              </c:numCache>
            </c:numRef>
          </c:val>
        </c:ser>
        <c:dLbls>
          <c:showVal val="1"/>
        </c:dLbls>
        <c:axId val="65986944"/>
        <c:axId val="65988480"/>
      </c:barChart>
      <c:catAx>
        <c:axId val="65986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988480"/>
        <c:crosses val="autoZero"/>
        <c:auto val="1"/>
        <c:lblAlgn val="ctr"/>
        <c:lblOffset val="100"/>
        <c:tickLblSkip val="1"/>
        <c:tickMarkSkip val="1"/>
      </c:catAx>
      <c:valAx>
        <c:axId val="65988480"/>
        <c:scaling>
          <c:orientation val="minMax"/>
          <c:max val="29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986944"/>
        <c:crosses val="autoZero"/>
        <c:crossBetween val="between"/>
        <c:majorUnit val="4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982985747030389E-3"/>
                  <c:y val="-2.49050641245095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811E-3"/>
                  <c:y val="3.835005574136014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74
(93,7%)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9
(11,4%)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34
(43%)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31
(39,2%)</a:t>
                    </a:r>
                  </a:p>
                </c:rich>
              </c:tx>
            </c:dLbl>
            <c:dLbl>
              <c:idx val="5"/>
              <c:layout>
                <c:manualLayout>
                  <c:x val="8.2485776279166614E-3"/>
                  <c:y val="-1.141583054626535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(2,5%)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
(3,8%)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79</c:v>
                </c:pt>
                <c:pt idx="1">
                  <c:v>74</c:v>
                </c:pt>
                <c:pt idx="2">
                  <c:v>9</c:v>
                </c:pt>
                <c:pt idx="3">
                  <c:v>34</c:v>
                </c:pt>
                <c:pt idx="4">
                  <c:v>31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Val val="1"/>
        </c:dLbls>
        <c:axId val="66036480"/>
        <c:axId val="66038016"/>
      </c:barChart>
      <c:catAx>
        <c:axId val="66036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038016"/>
        <c:crosses val="autoZero"/>
        <c:auto val="1"/>
        <c:lblAlgn val="ctr"/>
        <c:lblOffset val="100"/>
        <c:tickLblSkip val="1"/>
        <c:tickMarkSkip val="1"/>
      </c:catAx>
      <c:valAx>
        <c:axId val="66038016"/>
        <c:scaling>
          <c:orientation val="minMax"/>
          <c:max val="10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036480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66"/>
          <c:h val="0.47949526813880161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5560309140235278E-3"/>
                  <c:y val="1.124055076711627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758114833997581E-2"/>
                  <c:y val="1.941793553408346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615
(95,2%)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143
(22,1%)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293
(45,4%)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179
(27,7%)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11
(1,7%)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2
(0,3%)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20
(3,1%)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646</c:v>
                </c:pt>
                <c:pt idx="1">
                  <c:v>615</c:v>
                </c:pt>
                <c:pt idx="2">
                  <c:v>143</c:v>
                </c:pt>
                <c:pt idx="3">
                  <c:v>293</c:v>
                </c:pt>
                <c:pt idx="4">
                  <c:v>179</c:v>
                </c:pt>
                <c:pt idx="5">
                  <c:v>0</c:v>
                </c:pt>
                <c:pt idx="6">
                  <c:v>11</c:v>
                </c:pt>
                <c:pt idx="7">
                  <c:v>0</c:v>
                </c:pt>
                <c:pt idx="8">
                  <c:v>20</c:v>
                </c:pt>
              </c:numCache>
            </c:numRef>
          </c:val>
        </c:ser>
        <c:dLbls>
          <c:showVal val="1"/>
        </c:dLbls>
        <c:axId val="66376832"/>
        <c:axId val="66378368"/>
      </c:barChart>
      <c:catAx>
        <c:axId val="66376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378368"/>
        <c:crosses val="autoZero"/>
        <c:auto val="1"/>
        <c:lblAlgn val="ctr"/>
        <c:lblOffset val="100"/>
        <c:tickMarkSkip val="1"/>
      </c:catAx>
      <c:valAx>
        <c:axId val="66378368"/>
        <c:scaling>
          <c:orientation val="minMax"/>
          <c:max val="77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376832"/>
        <c:crosses val="autoZero"/>
        <c:crossBetween val="between"/>
        <c:majorUnit val="10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302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272
(90,1%)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31
(10,3%)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179
(59,3%)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923E-3"/>
                  <c:y val="-1.815010476523938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62
(20,5%)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(0,3%)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6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23
(7,6%)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302</c:v>
                </c:pt>
                <c:pt idx="1">
                  <c:v>272</c:v>
                </c:pt>
                <c:pt idx="2">
                  <c:v>31</c:v>
                </c:pt>
                <c:pt idx="3">
                  <c:v>179</c:v>
                </c:pt>
                <c:pt idx="4">
                  <c:v>62</c:v>
                </c:pt>
                <c:pt idx="5">
                  <c:v>1</c:v>
                </c:pt>
                <c:pt idx="6">
                  <c:v>6</c:v>
                </c:pt>
                <c:pt idx="7">
                  <c:v>0</c:v>
                </c:pt>
                <c:pt idx="8">
                  <c:v>23</c:v>
                </c:pt>
              </c:numCache>
            </c:numRef>
          </c:val>
        </c:ser>
        <c:dLbls>
          <c:showVal val="1"/>
        </c:dLbls>
        <c:axId val="65861888"/>
        <c:axId val="66932736"/>
      </c:barChart>
      <c:catAx>
        <c:axId val="65861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932736"/>
        <c:crosses val="autoZero"/>
        <c:auto val="1"/>
        <c:lblAlgn val="ctr"/>
        <c:lblOffset val="100"/>
        <c:tickLblSkip val="1"/>
        <c:tickMarkSkip val="1"/>
      </c:catAx>
      <c:valAx>
        <c:axId val="6693273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5861888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-2.683160386697944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9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99
(93,4%)</a:t>
                    </a:r>
                  </a:p>
                </c:rich>
              </c:tx>
              <c:dLblPos val="outEnd"/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24
(22,6%)</a:t>
                    </a:r>
                  </a:p>
                </c:rich>
              </c:tx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44
(41,5%)</a:t>
                    </a:r>
                  </a:p>
                </c:rich>
              </c:tx>
            </c:dLbl>
            <c:dLbl>
              <c:idx val="4"/>
              <c:tx>
                <c:rich>
                  <a:bodyPr/>
                  <a:lstStyle/>
                  <a:p>
                    <a:r>
                      <a:rPr lang="ru-RU"/>
                      <a:t>31
(29,2%)</a:t>
                    </a:r>
                  </a:p>
                </c:rich>
              </c:tx>
            </c:dLbl>
            <c:dLbl>
              <c:idx val="5"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7
(6,6%)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106</c:v>
                </c:pt>
                <c:pt idx="1">
                  <c:v>99</c:v>
                </c:pt>
                <c:pt idx="2" formatCode="@">
                  <c:v>24</c:v>
                </c:pt>
                <c:pt idx="3" formatCode="@">
                  <c:v>44</c:v>
                </c:pt>
                <c:pt idx="4">
                  <c:v>31</c:v>
                </c:pt>
                <c:pt idx="5" formatCode="@">
                  <c:v>0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7</c:v>
                </c:pt>
              </c:numCache>
            </c:numRef>
          </c:val>
        </c:ser>
        <c:dLbls>
          <c:showVal val="1"/>
        </c:dLbls>
        <c:axId val="66976768"/>
        <c:axId val="66978560"/>
      </c:barChart>
      <c:catAx>
        <c:axId val="66976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978560"/>
        <c:crosses val="autoZero"/>
        <c:auto val="1"/>
        <c:lblAlgn val="ctr"/>
        <c:lblOffset val="100"/>
        <c:tickLblSkip val="1"/>
        <c:tickMarkSkip val="1"/>
      </c:catAx>
      <c:valAx>
        <c:axId val="66978560"/>
        <c:scaling>
          <c:orientation val="minMax"/>
          <c:max val="13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976768"/>
        <c:crosses val="autoZero"/>
        <c:crossBetween val="between"/>
        <c:majorUnit val="1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240
(92,7%)</a:t>
                    </a:r>
                  </a:p>
                </c:rich>
              </c:tx>
              <c:dLblPos val="outEnd"/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58
(22,4%)</a:t>
                    </a:r>
                  </a:p>
                </c:rich>
              </c:tx>
              <c:dLblPos val="outEnd"/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122
(47,1%)</a:t>
                    </a:r>
                  </a:p>
                </c:rich>
              </c:tx>
              <c:dLblPos val="outEnd"/>
            </c:dLbl>
            <c:dLbl>
              <c:idx val="4"/>
              <c:tx>
                <c:rich>
                  <a:bodyPr/>
                  <a:lstStyle/>
                  <a:p>
                    <a:r>
                      <a:rPr lang="ru-RU"/>
                      <a:t>60
(23,2%)</a:t>
                    </a:r>
                  </a:p>
                </c:rich>
              </c:tx>
              <c:dLblPos val="outEnd"/>
            </c:dLbl>
            <c:dLbl>
              <c:idx val="5"/>
              <c:tx>
                <c:rich>
                  <a:bodyPr/>
                  <a:lstStyle/>
                  <a:p>
                    <a:r>
                      <a:rPr lang="ru-RU"/>
                      <a:t>1
(0,4%)</a:t>
                    </a:r>
                  </a:p>
                </c:rich>
              </c:tx>
              <c:dLblPos val="outEnd"/>
            </c:dLbl>
            <c:dLbl>
              <c:idx val="6"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7"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18
(6,9%)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259</c:v>
                </c:pt>
                <c:pt idx="1">
                  <c:v>240</c:v>
                </c:pt>
                <c:pt idx="2">
                  <c:v>58</c:v>
                </c:pt>
                <c:pt idx="3">
                  <c:v>122</c:v>
                </c:pt>
                <c:pt idx="4">
                  <c:v>60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72425856"/>
        <c:axId val="72427392"/>
      </c:barChart>
      <c:catAx>
        <c:axId val="72425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427392"/>
        <c:crosses val="autoZero"/>
        <c:auto val="1"/>
        <c:lblAlgn val="ctr"/>
        <c:lblOffset val="100"/>
        <c:tickLblSkip val="1"/>
        <c:tickMarkSkip val="1"/>
      </c:catAx>
      <c:valAx>
        <c:axId val="72427392"/>
        <c:scaling>
          <c:orientation val="minMax"/>
          <c:max val="3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425856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непрерывного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специальности (профилю)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1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71538" y="1285860"/>
          <a:ext cx="7867650" cy="530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137474" y="1142984"/>
          <a:ext cx="7863682" cy="5715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500174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Принять информацию о трудоустройстве выпускников к сведению.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Заведующим профилирующими кафедрами подать заявки в учебный отдел на заключение новых и продление действующих договоров на практику.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Срок подачи заявок -  до 1 июля.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lvl="0" indent="-3587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	Продолжить реализацию «Федеральной экспериментальной площадки».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2015/16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71546"/>
            <a:ext cx="7929618" cy="5572164"/>
          </a:xfr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 «Нижнекамский завод технического углерода»,  договор №04/2015/220 от  01.01.2016 (Срок 1 	год) 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«Завод грузовых шин», договор № 01/2015 от 21.12.2015 (Срок 1 год)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Нижнекамскшина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№01/2015/860 от 21.12.15 (Срок 1 год)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№4600020810 от 14.01.2013. (Срок до 31.12.2017).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«ТАНЕКО», договор № 44/13.01-01/14 от 24.02.2014 (Срок до 31.12.2018).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«ТАИФ-НК», договор № 079-1125/13 от 23.07.2013. (Срок до 31.12.2017).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УК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Татнефть-Нефтехим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№ 08/2015/9 от 23.01.15 (До 2020 г.).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Нефтегазинжиниринг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 50/12 от 27.03.2012 (Срок до 2017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Камэнергостройпром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 3 от 09.02.2012 (Срок до 2017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Совет муниципального образования «Нижнекамский муниципальный район», договор на учебную, 	производственную и преддипломную практики №1 от 05.02.2015 (Срок на 2015-2019 гг.).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Государственное казенное учреждение «Центр занятости на селения г Нижнекамск», договор № 7 	от 12.01.2015 (Срок до 2018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Страховая компания «НАСКО», договор № 1 от 2011 года (Срок до 2015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Нижнекамский филиал Ассамблеи Народов Татарстана, договор № 4/39-80 от 14.03.2012. (Срок до 	2017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Государственное унитарное предприятие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Горэлектротранспорт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г. Нижнекамска Министерства 	транспорта и дорожного хозяйства РТ, договор № 7-1-4-90 от 14.03.2012. (Срок до 2017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 «Управление земельных и имущественных отношений НМР 	РТ», договор № 4/39-85 от 26.06.2012. (Срок до 2017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Отдел управления Федеральной миграционной службы России по РТ в г. Нижнекамске, договор № 	7-1-4-113 от 16.05.2013 (Срок до 31.12.2019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Межрайонная инспекция Федеральной налоговой службы №11 по РТ № 7-1-4-112 от 06.05.2014 	(Срок до 31.12.2019 года).</a:t>
            </a:r>
          </a:p>
          <a:p>
            <a:pPr marL="0" lvl="0" indent="179388">
              <a:spcBef>
                <a:spcPts val="0"/>
              </a:spcBef>
              <a:tabLst>
                <a:tab pos="179388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Преттль-НК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договор № 97/14-СП от 10.06.2014 (Срок до 31.12.2018 года).</a:t>
            </a:r>
          </a:p>
          <a:p>
            <a:pPr marL="0" indent="179388" algn="just">
              <a:spcBef>
                <a:spcPts val="0"/>
              </a:spcBef>
              <a:buFont typeface="+mj-lt"/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 ФЭП в 2015/2016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749932"/>
          <a:ext cx="7785102" cy="5829632"/>
        </p:xfrm>
        <a:graphic>
          <a:graphicData uri="http://schemas.openxmlformats.org/drawingml/2006/table">
            <a:tbl>
              <a:tblPr/>
              <a:tblGrid>
                <a:gridCol w="785818"/>
                <a:gridCol w="3589593"/>
                <a:gridCol w="1268191"/>
                <a:gridCol w="585798"/>
                <a:gridCol w="557210"/>
                <a:gridCol w="998492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студентов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6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27.03.04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в технических системах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38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«Автоматизированные системы обработки информации и управления»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31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Электроэнергетика и электротехника,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«Электроснабжение»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Теплоэнергетика и теплотехника 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«Энергообеспечение предприятий»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9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Энерго- и ресурсосберегающие процессы в химической технологии и биотехнологии 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Машины и аппараты химических производств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61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«Химическая технология органических веществ»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2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 «Технология и переработка полимеров»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286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825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Действующие договора по программе ФЭП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договора,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подписания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ПАО «Нижнекамскнефтехим»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4600025828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17.02.2015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01.09.2015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01.08.2017 гг.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участников ФЭП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2014-2015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г.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1428736"/>
          <a:ext cx="7786742" cy="5184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участников ФЭП на предприятиях и организациях города 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14414" y="1285860"/>
          <a:ext cx="7715304" cy="532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4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714752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071538" y="1214423"/>
          <a:ext cx="3929090" cy="2286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5214942" y="1214422"/>
          <a:ext cx="378618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3"/>
          <p:cNvGraphicFramePr>
            <a:graphicFrameLocks/>
          </p:cNvGraphicFramePr>
          <p:nvPr/>
        </p:nvGraphicFramePr>
        <p:xfrm>
          <a:off x="2643174" y="3929067"/>
          <a:ext cx="5078185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1208</TotalTime>
  <Words>423</Words>
  <Application>Microsoft Office PowerPoint</Application>
  <PresentationFormat>Экран (4:3)</PresentationFormat>
  <Paragraphs>231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  ПЕРЕЧЕНЬ ДОГОВОРОВ на производственную и преддипломную практику  на 2015/16 учебный год  </vt:lpstr>
      <vt:lpstr>Участники ФЭП в 2015/2016 уч. году</vt:lpstr>
      <vt:lpstr>Диаграмма трудоустройства участников ФЭП  2014-2015 уч. г.</vt:lpstr>
      <vt:lpstr>Диаграмма трудоустроившихся участников ФЭП на предприятиях и организациях города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непрерывного образования</vt:lpstr>
      <vt:lpstr>Рейтинг в соответствии  с показателями трудоустройства по специальности (профилю)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189</cp:revision>
  <dcterms:created xsi:type="dcterms:W3CDTF">2012-04-18T08:11:23Z</dcterms:created>
  <dcterms:modified xsi:type="dcterms:W3CDTF">2016-05-04T08:53:40Z</dcterms:modified>
</cp:coreProperties>
</file>