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78" r:id="rId4"/>
    <p:sldId id="280" r:id="rId5"/>
    <p:sldId id="281" r:id="rId6"/>
    <p:sldId id="260" r:id="rId7"/>
    <p:sldId id="268" r:id="rId8"/>
    <p:sldId id="262" r:id="rId9"/>
    <p:sldId id="263" r:id="rId10"/>
    <p:sldId id="264" r:id="rId11"/>
    <p:sldId id="265" r:id="rId12"/>
    <p:sldId id="266" r:id="rId13"/>
    <p:sldId id="276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FF"/>
    <a:srgbClr val="FF5050"/>
    <a:srgbClr val="FF6600"/>
    <a:srgbClr val="FF0000"/>
    <a:srgbClr val="3399FF"/>
    <a:srgbClr val="800080"/>
    <a:srgbClr val="9999FF"/>
    <a:srgbClr val="CCFF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755" autoAdjust="0"/>
  </p:normalViewPr>
  <p:slideViewPr>
    <p:cSldViewPr>
      <p:cViewPr varScale="1">
        <p:scale>
          <a:sx n="90" d="100"/>
          <a:sy n="90" d="100"/>
        </p:scale>
        <p:origin x="-102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7\&#1057;&#1090;&#1091;&#1076;&#1077;&#1085;&#1090;&#1099;%20&#1087;&#1086;%20&#1087;&#1088;&#1086;&#1075;&#1088;&#1072;&#1084;&#1084;&#1077;%20&#1060;&#1069;&#1055;_2015-1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7\&#1052;&#1054;&#1053;&#1048;&#1058;&#1054;&#1056;&#1048;&#1053;&#1043;%20&#1086;&#1073;&#1097;&#1080;&#1081;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7\&#1052;&#1054;&#1053;&#1048;&#1058;&#1054;&#1056;&#1048;&#1053;&#1043;%20&#1086;&#1073;&#1097;&#1080;&#1081;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7\&#1052;&#1054;&#1053;&#1048;&#1058;&#1054;&#1056;&#1048;&#1053;&#1043;%20&#1087;&#1086;%20&#1089;&#1087;&#1077;&#1094;&#1080;&#1072;&#1083;&#1100;&#1085;&#1086;&#1089;&#1090;&#1103;&#1084;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7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7\&#1052;&#1054;&#1053;&#1048;&#1058;&#1054;&#1056;&#1048;&#1053;&#1043;_&#1087;&#1088;&#1086;&#1084;,&#1086;&#1088;&#1075;&#1072;&#1085;,&#1087;&#1088;&#1077;&#1076;&#1087;&#1088;,&#1091;&#1087;&#1088;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7\&#1057;&#1090;&#1091;&#1076;&#1077;&#1085;&#1090;&#1099;%20&#1087;&#1086;%20&#1087;&#1088;&#1086;&#1075;&#1088;&#1072;&#1084;&#1084;&#1077;%20&#1060;&#1069;&#1055;_2015-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7\&#1052;&#1054;&#1053;&#1048;&#1058;&#1054;&#1056;&#1048;&#1053;&#1043;%20&#1086;&#1073;&#1097;&#1080;&#1081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7\&#1052;&#1054;&#1053;&#1048;&#1058;&#1054;&#1056;&#1048;&#1053;&#1043;%20&#1086;&#1073;&#1097;&#1080;&#1081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7\&#1052;&#1054;&#1053;&#1048;&#1058;&#1054;&#1056;&#1048;&#1053;&#1043;%20&#1086;&#1073;&#1097;&#1080;&#1081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7\&#1052;&#1054;&#1053;&#1048;&#1058;&#1054;&#1056;&#1048;&#1053;&#1043;%20&#1086;&#1073;&#1097;&#1080;&#1081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7\&#1052;&#1054;&#1053;&#1048;&#1058;&#1054;&#1056;&#1048;&#1053;&#1043;%20&#1086;&#1073;&#1097;&#1080;&#1081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7\&#1052;&#1054;&#1053;&#1048;&#1058;&#1054;&#1056;&#1048;&#1053;&#1043;%20&#1086;&#1073;&#1097;&#1080;&#1081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3;&#1061;&#1058;&#1048;\Desktop\&#1052;&#1086;&#1080;%20&#1076;&#1086;&#1082;&#1091;&#1084;&#1077;&#1085;&#1090;&#1099;\&#1059;&#1052;&#1056;\&#1059;&#1095;&#1077;&#1085;&#1099;&#1081;%20&#1089;&#1086;&#1074;&#1077;&#1090;\&#1087;&#1088;&#1072;&#1082;&#1090;&#1080;&#1082;&#1072;%202017\&#1052;&#1054;&#1053;&#1048;&#1058;&#1054;&#1056;&#1048;&#1053;&#1043;%20&#1086;&#1073;&#1097;&#1080;&#1081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varyColors val="1"/>
        <c:ser>
          <c:idx val="0"/>
          <c:order val="0"/>
          <c:dLbls>
            <c:dLbl>
              <c:idx val="1"/>
              <c:layout>
                <c:manualLayout>
                  <c:x val="3.1669378619833834E-3"/>
                  <c:y val="1.505731744006308E-2"/>
                </c:manualLayout>
              </c:layout>
              <c:tx>
                <c:rich>
                  <a:bodyPr/>
                  <a:lstStyle/>
                  <a:p>
                    <a:r>
                      <a:rPr lang="en-US" sz="1400" baseline="0">
                        <a:latin typeface="Times New Roman" pitchFamily="18" charset="0"/>
                      </a:rPr>
                      <a:t>4</a:t>
                    </a:r>
                    <a:r>
                      <a:rPr lang="ru-RU" sz="1400" baseline="0">
                        <a:latin typeface="Times New Roman" pitchFamily="18" charset="0"/>
                      </a:rPr>
                      <a:t>9</a:t>
                    </a:r>
                    <a:endParaRPr lang="en-US" sz="1400" baseline="0">
                      <a:latin typeface="Times New Roman" pitchFamily="18" charset="0"/>
                    </a:endParaRPr>
                  </a:p>
                  <a:p>
                    <a:r>
                      <a:rPr lang="ru-RU" sz="1400" baseline="0">
                        <a:latin typeface="Times New Roman" pitchFamily="18" charset="0"/>
                      </a:rPr>
                      <a:t>87,5</a:t>
                    </a:r>
                    <a:r>
                      <a:rPr lang="en-US" sz="1400" baseline="0">
                        <a:latin typeface="Times New Roman" pitchFamily="18" charset="0"/>
                      </a:rPr>
                      <a:t>%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835312747426761E-3"/>
                  <c:y val="-1.0540184453227953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>
                        <a:latin typeface="Times New Roman" pitchFamily="18" charset="0"/>
                      </a:rPr>
                      <a:t>9</a:t>
                    </a:r>
                    <a:endParaRPr lang="en-US" sz="1400" baseline="0">
                      <a:latin typeface="Times New Roman" pitchFamily="18" charset="0"/>
                    </a:endParaRPr>
                  </a:p>
                  <a:p>
                    <a:r>
                      <a:rPr lang="ru-RU" sz="1400" baseline="0">
                        <a:latin typeface="Times New Roman" pitchFamily="18" charset="0"/>
                      </a:rPr>
                      <a:t>16,07</a:t>
                    </a:r>
                    <a:r>
                      <a:rPr lang="en-US" sz="1400" baseline="0">
                        <a:latin typeface="Times New Roman" pitchFamily="18" charset="0"/>
                      </a:rPr>
                      <a:t>%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400" baseline="0">
                        <a:latin typeface="Times New Roman" pitchFamily="18" charset="0"/>
                      </a:rPr>
                      <a:t>35</a:t>
                    </a:r>
                    <a:endParaRPr lang="en-US" sz="1400" baseline="0">
                      <a:latin typeface="Times New Roman" pitchFamily="18" charset="0"/>
                    </a:endParaRPr>
                  </a:p>
                  <a:p>
                    <a:r>
                      <a:rPr lang="en-US" sz="1400" baseline="0">
                        <a:latin typeface="Times New Roman" pitchFamily="18" charset="0"/>
                      </a:rPr>
                      <a:t>6</a:t>
                    </a:r>
                    <a:r>
                      <a:rPr lang="ru-RU" sz="1400" baseline="0">
                        <a:latin typeface="Times New Roman" pitchFamily="18" charset="0"/>
                      </a:rPr>
                      <a:t>2,05</a:t>
                    </a:r>
                    <a:r>
                      <a:rPr lang="en-US" sz="1400" baseline="0">
                        <a:latin typeface="Times New Roman" pitchFamily="18" charset="0"/>
                      </a:rPr>
                      <a:t>%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400" baseline="0">
                        <a:latin typeface="Times New Roman" pitchFamily="18" charset="0"/>
                      </a:rPr>
                      <a:t>5</a:t>
                    </a:r>
                    <a:endParaRPr lang="en-US" sz="1400" baseline="0">
                      <a:latin typeface="Times New Roman" pitchFamily="18" charset="0"/>
                    </a:endParaRPr>
                  </a:p>
                  <a:p>
                    <a:r>
                      <a:rPr lang="ru-RU" sz="1400" baseline="0">
                        <a:latin typeface="Times New Roman" pitchFamily="18" charset="0"/>
                      </a:rPr>
                      <a:t>8,93</a:t>
                    </a:r>
                    <a:r>
                      <a:rPr lang="en-US" sz="1400" baseline="0">
                        <a:latin typeface="Times New Roman" pitchFamily="18" charset="0"/>
                      </a:rPr>
                      <a:t>%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1400" baseline="0">
                        <a:latin typeface="Times New Roman" pitchFamily="18" charset="0"/>
                      </a:rPr>
                      <a:t>7</a:t>
                    </a:r>
                    <a:endParaRPr lang="en-US" sz="1400" baseline="0">
                      <a:latin typeface="Times New Roman" pitchFamily="18" charset="0"/>
                    </a:endParaRPr>
                  </a:p>
                  <a:p>
                    <a:r>
                      <a:rPr lang="ru-RU" sz="1400" baseline="0">
                        <a:latin typeface="Times New Roman" pitchFamily="18" charset="0"/>
                      </a:rPr>
                      <a:t>1</a:t>
                    </a:r>
                    <a:r>
                      <a:rPr lang="en-US" sz="1400" baseline="0">
                        <a:latin typeface="Times New Roman" pitchFamily="18" charset="0"/>
                      </a:rPr>
                      <a:t>2,</a:t>
                    </a:r>
                    <a:r>
                      <a:rPr lang="ru-RU" sz="1400" baseline="0">
                        <a:latin typeface="Times New Roman" pitchFamily="18" charset="0"/>
                      </a:rPr>
                      <a:t>5</a:t>
                    </a:r>
                    <a:r>
                      <a:rPr lang="en-US" sz="1400" baseline="0">
                        <a:latin typeface="Times New Roman" pitchFamily="18" charset="0"/>
                      </a:rPr>
                      <a:t>%</a:t>
                    </a:r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>
                    <a:latin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'Диаграмма трудоустройства'!$B$31:$J$31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'Диаграмма трудоустройства'!$B$32:$J$32</c:f>
              <c:numCache>
                <c:formatCode>General</c:formatCode>
                <c:ptCount val="9"/>
                <c:pt idx="0">
                  <c:v>56</c:v>
                </c:pt>
                <c:pt idx="1">
                  <c:v>49</c:v>
                </c:pt>
                <c:pt idx="2">
                  <c:v>9</c:v>
                </c:pt>
                <c:pt idx="3">
                  <c:v>35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7</c:v>
                </c:pt>
              </c:numCache>
            </c:numRef>
          </c:val>
        </c:ser>
        <c:gapWidth val="105"/>
        <c:axId val="48084480"/>
        <c:axId val="48086016"/>
      </c:barChart>
      <c:catAx>
        <c:axId val="48084480"/>
        <c:scaling>
          <c:orientation val="minMax"/>
        </c:scaling>
        <c:axPos val="b"/>
        <c:numFmt formatCode="General" sourceLinked="0"/>
        <c:tickLblPos val="nextTo"/>
        <c:txPr>
          <a:bodyPr rot="-5400000"/>
          <a:lstStyle/>
          <a:p>
            <a:pPr>
              <a:defRPr sz="1200" b="1">
                <a:latin typeface="Arial Cyr"/>
                <a:cs typeface="Times New Roman" pitchFamily="18" charset="0"/>
              </a:defRPr>
            </a:pPr>
            <a:endParaRPr lang="ru-RU"/>
          </a:p>
        </c:txPr>
        <c:crossAx val="48086016"/>
        <c:crosses val="autoZero"/>
        <c:auto val="1"/>
        <c:lblAlgn val="ctr"/>
        <c:lblOffset val="100"/>
      </c:catAx>
      <c:valAx>
        <c:axId val="48086016"/>
        <c:scaling>
          <c:orientation val="minMax"/>
          <c:max val="55"/>
          <c:min val="0"/>
        </c:scaling>
        <c:axPos val="l"/>
        <c:majorGridlines>
          <c:spPr>
            <a:ln>
              <a:solidFill>
                <a:sysClr val="windowText" lastClr="000000">
                  <a:alpha val="0"/>
                </a:sysClr>
              </a:solidFill>
            </a:ln>
          </c:spPr>
        </c:majorGridlines>
        <c:numFmt formatCode="General" sourceLinked="1"/>
        <c:tickLblPos val="nextTo"/>
        <c:crossAx val="48084480"/>
        <c:crosses val="autoZero"/>
        <c:crossBetween val="between"/>
      </c:valAx>
      <c:spPr>
        <a:noFill/>
        <a:ln w="0">
          <a:noFill/>
        </a:ln>
      </c:spPr>
    </c:plotArea>
    <c:plotVisOnly val="1"/>
    <c:dispBlanksAs val="gap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52878519871193475"/>
        </c:manualLayout>
      </c:layout>
      <c:barChart>
        <c:barDir val="col"/>
        <c:grouping val="clustered"/>
        <c:varyColors val="1"/>
        <c:ser>
          <c:idx val="1"/>
          <c:order val="1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'ЭУ фак.'!$A$28:$I$28</c:f>
            </c:multiLvlStrRef>
          </c:cat>
          <c:val>
            <c:numRef>
              <c:f>'ЭУ фак.'!$A$29:$I$29</c:f>
            </c:numRef>
          </c:val>
        </c:ser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98
(77,2%)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24
(18,9%)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23
(18,1%)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51
(40,2%)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3
(2,4%)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6
(4,7%)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20
(15,7%)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'[МОНИТОРИНГ общий.xls]ЭУ фак.'!$A$28:$I$28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'[МОНИТОРИНГ общий.xls]ЭУ фак.'!$A$29:$I$29</c:f>
              <c:numCache>
                <c:formatCode>General</c:formatCode>
                <c:ptCount val="9"/>
                <c:pt idx="0">
                  <c:v>127</c:v>
                </c:pt>
                <c:pt idx="1">
                  <c:v>100</c:v>
                </c:pt>
                <c:pt idx="2">
                  <c:v>25</c:v>
                </c:pt>
                <c:pt idx="3">
                  <c:v>23</c:v>
                </c:pt>
                <c:pt idx="4">
                  <c:v>52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18</c:v>
                </c:pt>
              </c:numCache>
            </c:numRef>
          </c:val>
        </c:ser>
        <c:dLbls>
          <c:showVal val="1"/>
        </c:dLbls>
        <c:axId val="74663808"/>
        <c:axId val="74665344"/>
      </c:barChart>
      <c:catAx>
        <c:axId val="746638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74665344"/>
        <c:crosses val="autoZero"/>
        <c:auto val="1"/>
        <c:lblAlgn val="ctr"/>
        <c:lblOffset val="100"/>
        <c:tickLblSkip val="1"/>
        <c:tickMarkSkip val="1"/>
      </c:catAx>
      <c:valAx>
        <c:axId val="74665344"/>
        <c:scaling>
          <c:orientation val="minMax"/>
          <c:max val="290"/>
          <c:min val="-2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74663808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Arial Cyr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1"/>
          <c:order val="1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'ФПКП фак. '!$A$30:$I$30</c:f>
            </c:multiLvlStrRef>
          </c:cat>
          <c:val>
            <c:numRef>
              <c:f>'ФПКП фак. '!$A$31:$I$31</c:f>
            </c:numRef>
          </c:val>
        </c:ser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>
                <c:manualLayout>
                  <c:x val="6.2311456448874919E-3"/>
                  <c:y val="4.3460167469009546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58</a:t>
                    </a:r>
                  </a:p>
                  <a:p>
                    <a:r>
                      <a:rPr lang="ru-RU"/>
                      <a:t>(93,5%)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25
(40,3%)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22
(35,5%)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11
(17,7%)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2
(3,2%)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
(3,2%)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'[МОНИТОРИНГ общий.xls]ФПКП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'[МОНИТОРИНГ общий.xls]ФПКП фак. '!$A$31:$I$31</c:f>
              <c:numCache>
                <c:formatCode>General</c:formatCode>
                <c:ptCount val="9"/>
                <c:pt idx="0">
                  <c:v>62</c:v>
                </c:pt>
                <c:pt idx="1">
                  <c:v>58</c:v>
                </c:pt>
                <c:pt idx="2">
                  <c:v>25</c:v>
                </c:pt>
                <c:pt idx="3">
                  <c:v>22</c:v>
                </c:pt>
                <c:pt idx="4">
                  <c:v>11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2</c:v>
                </c:pt>
              </c:numCache>
            </c:numRef>
          </c:val>
        </c:ser>
        <c:dLbls>
          <c:showVal val="1"/>
        </c:dLbls>
        <c:axId val="74740096"/>
        <c:axId val="74741632"/>
      </c:barChart>
      <c:catAx>
        <c:axId val="747400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74741632"/>
        <c:crosses val="autoZero"/>
        <c:auto val="1"/>
        <c:lblAlgn val="ctr"/>
        <c:lblOffset val="100"/>
        <c:tickLblSkip val="1"/>
        <c:tickMarkSkip val="1"/>
      </c:catAx>
      <c:valAx>
        <c:axId val="74741632"/>
        <c:scaling>
          <c:orientation val="minMax"/>
          <c:max val="9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74740096"/>
        <c:crosses val="autoZero"/>
        <c:crossBetween val="between"/>
        <c:majorUnit val="15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Arial Cyr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20"/>
      <c:rotY val="3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3235935275687866E-2"/>
          <c:y val="2.0477815699658748E-2"/>
          <c:w val="0.94196704178137181"/>
          <c:h val="0.76791808873720069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CCFF"/>
                  </a:gs>
                  <a:gs pos="100000">
                    <a:srgbClr val="00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0000FF"/>
                  </a:gs>
                  <a:gs pos="100000">
                    <a:srgbClr val="0000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800000"/>
                  </a:gs>
                  <a:gs pos="100000">
                    <a:srgbClr val="80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9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0"/>
            <c:spPr>
              <a:gradFill rotWithShape="0">
                <a:gsLst>
                  <a:gs pos="0">
                    <a:srgbClr val="FF8080"/>
                  </a:gs>
                  <a:gs pos="100000">
                    <a:srgbClr val="FF8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1"/>
            <c:spPr>
              <a:gradFill rotWithShape="0">
                <a:gsLst>
                  <a:gs pos="0">
                    <a:srgbClr val="800080"/>
                  </a:gs>
                  <a:gs pos="100000">
                    <a:srgbClr val="8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2"/>
            <c:spPr>
              <a:gradFill rotWithShape="0">
                <a:gsLst>
                  <a:gs pos="0">
                    <a:srgbClr val="CCFFFF"/>
                  </a:gs>
                  <a:gs pos="100000">
                    <a:srgbClr val="CC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3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4"/>
            <c:spPr>
              <a:gradFill rotWithShape="0">
                <a:gsLst>
                  <a:gs pos="0">
                    <a:srgbClr val="FF99CC"/>
                  </a:gs>
                  <a:gs pos="100000">
                    <a:srgbClr val="FF99CC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5"/>
            <c:spPr>
              <a:gradFill rotWithShape="0">
                <a:gsLst>
                  <a:gs pos="0">
                    <a:srgbClr val="9999FF"/>
                  </a:gs>
                  <a:gs pos="100000">
                    <a:srgbClr val="99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6"/>
            <c:spPr>
              <a:gradFill rotWithShape="0">
                <a:gsLst>
                  <a:gs pos="0">
                    <a:srgbClr val="CC99FF"/>
                  </a:gs>
                  <a:gs pos="100000">
                    <a:srgbClr val="CC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7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8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9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0"/>
            <c:spPr>
              <a:solidFill>
                <a:srgbClr val="99CC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7"/>
              <c:layout>
                <c:manualLayout>
                  <c:x val="0"/>
                  <c:y val="-1.8050297794381526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1.8050297794381505E-2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1.8050297794381505E-2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-1.3537723345786141E-2"/>
                </c:manualLayout>
              </c:layout>
              <c:showVal val="1"/>
            </c:dLbl>
            <c:dLbl>
              <c:idx val="11"/>
              <c:layout>
                <c:manualLayout>
                  <c:x val="1.3965906034305118E-3"/>
                  <c:y val="-1.8050297794381526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спец_труд!$A$42:$W$42</c:f>
              <c:strCache>
                <c:ptCount val="23"/>
                <c:pt idx="0">
                  <c:v>МАХП (ФНО)</c:v>
                </c:pt>
                <c:pt idx="1">
                  <c:v>ССАТП</c:v>
                </c:pt>
                <c:pt idx="2">
                  <c:v>АТПП</c:v>
                </c:pt>
                <c:pt idx="3">
                  <c:v>ХТВМС</c:v>
                </c:pt>
                <c:pt idx="4">
                  <c:v>ИВТ</c:v>
                </c:pt>
                <c:pt idx="5">
                  <c:v>ХТОВ (ФНО)</c:v>
                </c:pt>
                <c:pt idx="6">
                  <c:v>ЭП</c:v>
                </c:pt>
                <c:pt idx="7">
                  <c:v>МАХП</c:v>
                </c:pt>
                <c:pt idx="8">
                  <c:v>ЭОП</c:v>
                </c:pt>
                <c:pt idx="9">
                  <c:v>ЭОП (ФНО)</c:v>
                </c:pt>
                <c:pt idx="10">
                  <c:v>ОНГП</c:v>
                </c:pt>
                <c:pt idx="11">
                  <c:v>ЭС</c:v>
                </c:pt>
                <c:pt idx="12">
                  <c:v>ХТОВ</c:v>
                </c:pt>
                <c:pt idx="13">
                  <c:v>ЭПО (ФНО)</c:v>
                </c:pt>
                <c:pt idx="14">
                  <c:v>ТПП</c:v>
                </c:pt>
                <c:pt idx="15">
                  <c:v>АСОИУ</c:v>
                </c:pt>
                <c:pt idx="16">
                  <c:v>ТФНТ</c:v>
                </c:pt>
                <c:pt idx="17">
                  <c:v>ХТПЭиУ</c:v>
                </c:pt>
                <c:pt idx="18">
                  <c:v>ЭПОиЭУ</c:v>
                </c:pt>
                <c:pt idx="19">
                  <c:v>ПМ</c:v>
                </c:pt>
                <c:pt idx="20">
                  <c:v>УП</c:v>
                </c:pt>
                <c:pt idx="21">
                  <c:v>ППРС</c:v>
                </c:pt>
                <c:pt idx="22">
                  <c:v>ГМУ</c:v>
                </c:pt>
              </c:strCache>
            </c:strRef>
          </c:cat>
          <c:val>
            <c:numRef>
              <c:f>спец_труд!$A$43:$W$43</c:f>
              <c:numCache>
                <c:formatCode>0.0%</c:formatCode>
                <c:ptCount val="23"/>
                <c:pt idx="0">
                  <c:v>1</c:v>
                </c:pt>
                <c:pt idx="1">
                  <c:v>0.91666666666666652</c:v>
                </c:pt>
                <c:pt idx="2">
                  <c:v>0.8666666666666667</c:v>
                </c:pt>
                <c:pt idx="3">
                  <c:v>0.81818181818181879</c:v>
                </c:pt>
                <c:pt idx="4">
                  <c:v>0.8</c:v>
                </c:pt>
                <c:pt idx="5">
                  <c:v>0.79411764705882371</c:v>
                </c:pt>
                <c:pt idx="6">
                  <c:v>0.78571428571428559</c:v>
                </c:pt>
                <c:pt idx="7">
                  <c:v>0.78333333333333333</c:v>
                </c:pt>
                <c:pt idx="8">
                  <c:v>0.73076923076923073</c:v>
                </c:pt>
                <c:pt idx="9">
                  <c:v>0.71428571428571463</c:v>
                </c:pt>
                <c:pt idx="10">
                  <c:v>0.71428571428571463</c:v>
                </c:pt>
                <c:pt idx="11">
                  <c:v>0.7000000000000004</c:v>
                </c:pt>
                <c:pt idx="12">
                  <c:v>0.66990291262135993</c:v>
                </c:pt>
                <c:pt idx="13">
                  <c:v>0.66666666666666663</c:v>
                </c:pt>
                <c:pt idx="14">
                  <c:v>0.57894736842105254</c:v>
                </c:pt>
                <c:pt idx="15">
                  <c:v>0.5757575757575758</c:v>
                </c:pt>
                <c:pt idx="16">
                  <c:v>0.5</c:v>
                </c:pt>
                <c:pt idx="17">
                  <c:v>0.44444444444444442</c:v>
                </c:pt>
                <c:pt idx="18">
                  <c:v>0.43678160919540265</c:v>
                </c:pt>
                <c:pt idx="19">
                  <c:v>0.33333333333333331</c:v>
                </c:pt>
                <c:pt idx="20">
                  <c:v>0.28571428571428598</c:v>
                </c:pt>
                <c:pt idx="21">
                  <c:v>0.16666666666666666</c:v>
                </c:pt>
                <c:pt idx="22">
                  <c:v>0</c:v>
                </c:pt>
              </c:numCache>
            </c:numRef>
          </c:val>
        </c:ser>
        <c:dLbls>
          <c:showVal val="1"/>
        </c:dLbls>
        <c:shape val="box"/>
        <c:axId val="74644096"/>
        <c:axId val="74793344"/>
        <c:axId val="0"/>
      </c:bar3DChart>
      <c:catAx>
        <c:axId val="74644096"/>
        <c:scaling>
          <c:orientation val="minMax"/>
        </c:scaling>
        <c:axPos val="b"/>
        <c:numFmt formatCode="General" sourceLinked="1"/>
        <c:majorTickMark val="in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420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4793344"/>
        <c:crosses val="autoZero"/>
        <c:auto val="1"/>
        <c:lblAlgn val="ctr"/>
        <c:lblOffset val="100"/>
        <c:tickLblSkip val="1"/>
        <c:tickMarkSkip val="1"/>
      </c:catAx>
      <c:valAx>
        <c:axId val="74793344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Times New Roman" pitchFamily="18" charset="0"/>
                <a:ea typeface="Arial Cyr"/>
                <a:cs typeface="Arial Cyr"/>
              </a:defRPr>
            </a:pPr>
            <a:endParaRPr lang="ru-RU"/>
          </a:p>
        </c:txPr>
        <c:crossAx val="74644096"/>
        <c:crosses val="autoZero"/>
        <c:crossBetween val="between"/>
        <c:majorUnit val="0.2"/>
        <c:minorUnit val="0.2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Y val="260"/>
      <c:perspective val="0"/>
    </c:view3D>
    <c:plotArea>
      <c:layout>
        <c:manualLayout>
          <c:layoutTarget val="inner"/>
          <c:xMode val="edge"/>
          <c:yMode val="edge"/>
          <c:x val="0.23244564768387013"/>
          <c:y val="0.21730977456921641"/>
          <c:w val="0.61703011699808785"/>
          <c:h val="0.40643275628157621"/>
        </c:manualLayout>
      </c:layout>
      <c:pie3DChart>
        <c:varyColors val="1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0000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FF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8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008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8000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4613246209239811E-2"/>
                  <c:y val="-0.17765870815443846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НКНХ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272</a:t>
                    </a:r>
                    <a:endParaRPr lang="ru-RU" sz="1175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cs typeface="Arial Cyr"/>
                    </a:endParaRP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(50,75%)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7.2404917975917471E-2"/>
                  <c:y val="-0.1222465501671447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Татнефть-Нефтехим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46</a:t>
                    </a:r>
                    <a:endParaRPr lang="ru-RU" sz="1175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cs typeface="Arial Cyr"/>
                    </a:endParaRP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(8,58%)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0.13548044483822336"/>
                  <c:y val="8.119773760674262E-2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ТАИФ-НК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60</a:t>
                    </a:r>
                    <a:endParaRPr lang="ru-RU" sz="1175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cs typeface="Arial Cyr"/>
                    </a:endParaRP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(11,19%)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-8.9767891774291484E-3"/>
                  <c:y val="0.13471738567890301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ТАНЕКО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60</a:t>
                    </a:r>
                    <a:endParaRPr lang="ru-RU" sz="1175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cs typeface="Arial Cyr"/>
                    </a:endParaRP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 (11,19%)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7.740183874092682E-2"/>
                  <c:y val="0.13976943022967211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Сфера обслуживания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62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(11,5%)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3.7931466766639999E-2"/>
                  <c:y val="9.4336517794430724E-2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Сфера образования и медицинских услуг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34</a:t>
                    </a:r>
                    <a:endParaRPr lang="ru-RU" sz="1175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cs typeface="Arial Cyr"/>
                    </a:endParaRP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(6,34%)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dLbl>
              <c:idx val="6"/>
              <c:layout>
                <c:manualLayout>
                  <c:x val="-9.4452460219896631E-2"/>
                  <c:y val="-0.18903679293609452"/>
                </c:manualLayout>
              </c:layout>
              <c:tx>
                <c:rich>
                  <a:bodyPr/>
                  <a:lstStyle/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Городское и муниципальное управление 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400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2</a:t>
                    </a:r>
                  </a:p>
                  <a:p>
                    <a:pPr>
                      <a:defRPr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ea typeface="Arial Cyr"/>
                        <a:cs typeface="Arial Cyr"/>
                      </a:defRPr>
                    </a:pPr>
                    <a:r>
                      <a:rPr lang="ru-RU" sz="1175" b="1" i="0" u="none" strike="noStrike" baseline="0">
                        <a:solidFill>
                          <a:srgbClr val="000000"/>
                        </a:solidFill>
                        <a:latin typeface="Times New Roman" pitchFamily="18" charset="0"/>
                        <a:cs typeface="Arial Cyr"/>
                      </a:rPr>
                      <a:t> (0,37%)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  <c:showCatName val="1"/>
            <c:showPercent val="1"/>
            <c:separator> </c:separator>
            <c:showLeaderLines val="1"/>
          </c:dLbls>
          <c:cat>
            <c:strRef>
              <c:f>Диаграмма!$A$37:$G$37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Диаграмма!$A$38:$G$38</c:f>
              <c:numCache>
                <c:formatCode>General</c:formatCode>
                <c:ptCount val="7"/>
                <c:pt idx="0" formatCode="#,##0">
                  <c:v>272</c:v>
                </c:pt>
                <c:pt idx="1">
                  <c:v>46</c:v>
                </c:pt>
                <c:pt idx="2">
                  <c:v>60</c:v>
                </c:pt>
                <c:pt idx="3">
                  <c:v>60</c:v>
                </c:pt>
                <c:pt idx="4">
                  <c:v>62</c:v>
                </c:pt>
                <c:pt idx="5">
                  <c:v>34</c:v>
                </c:pt>
                <c:pt idx="6">
                  <c:v>2</c:v>
                </c:pt>
              </c:numCache>
            </c:numRef>
          </c:val>
        </c:ser>
        <c:dLbls>
          <c:showVal val="1"/>
          <c:showCatName val="1"/>
          <c:separator> </c:separator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75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hPercent val="62"/>
      <c:depthPercent val="100"/>
      <c:rAngAx val="1"/>
    </c:view3D>
    <c:floor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46230082549434E-2"/>
          <c:y val="4.9541768561977749E-2"/>
          <c:w val="0.92791671439624257"/>
          <c:h val="0.72757696566378804"/>
        </c:manualLayout>
      </c:layout>
      <c:bar3DChart>
        <c:barDir val="col"/>
        <c:grouping val="clustered"/>
        <c:ser>
          <c:idx val="3"/>
          <c:order val="0"/>
          <c:tx>
            <c:strRef>
              <c:f>сравнительная!$A$37</c:f>
              <c:strCache>
                <c:ptCount val="1"/>
                <c:pt idx="0">
                  <c:v>2011/12</c:v>
                </c:pt>
              </c:strCache>
            </c:strRef>
          </c:tx>
          <c:spPr>
            <a:gradFill rotWithShape="0">
              <a:gsLst>
                <a:gs pos="0">
                  <a:srgbClr val="CCFFFF"/>
                </a:gs>
                <a:gs pos="100000">
                  <a:srgbClr val="CC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5.2222541200104416E-3"/>
                  <c:y val="5.1518908689109442E-3"/>
                </c:manualLayout>
              </c:layout>
              <c:showVal val="1"/>
            </c:dLbl>
            <c:dLbl>
              <c:idx val="1"/>
              <c:layout>
                <c:manualLayout>
                  <c:x val="1.7409938525095809E-3"/>
                  <c:y val="4.1269843848884082E-2"/>
                </c:manualLayout>
              </c:layout>
              <c:showVal val="1"/>
            </c:dLbl>
            <c:dLbl>
              <c:idx val="2"/>
              <c:layout>
                <c:manualLayout>
                  <c:x val="1.7409938525095809E-3"/>
                  <c:y val="3.8690478608328881E-2"/>
                </c:manualLayout>
              </c:layout>
              <c:showVal val="1"/>
            </c:dLbl>
            <c:dLbl>
              <c:idx val="3"/>
              <c:layout>
                <c:manualLayout>
                  <c:x val="-1.7409938525096448E-3"/>
                  <c:y val="1.547619144333155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4.9007939570549913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3.6111113367773645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[1]Диаграмма!$A$38:$G$38</c:f>
              <c:numCache>
                <c:formatCode>General</c:formatCode>
                <c:ptCount val="7"/>
                <c:pt idx="0">
                  <c:v>252</c:v>
                </c:pt>
                <c:pt idx="1">
                  <c:v>35</c:v>
                </c:pt>
                <c:pt idx="2">
                  <c:v>47</c:v>
                </c:pt>
                <c:pt idx="3">
                  <c:v>35</c:v>
                </c:pt>
                <c:pt idx="4">
                  <c:v>40</c:v>
                </c:pt>
                <c:pt idx="5">
                  <c:v>27</c:v>
                </c:pt>
                <c:pt idx="6">
                  <c:v>12</c:v>
                </c:pt>
              </c:numCache>
            </c:numRef>
          </c:val>
        </c:ser>
        <c:ser>
          <c:idx val="4"/>
          <c:order val="1"/>
          <c:tx>
            <c:strRef>
              <c:f>сравнительная!$B$37</c:f>
              <c:strCache>
                <c:ptCount val="1"/>
                <c:pt idx="0">
                  <c:v>2012/13</c:v>
                </c:pt>
              </c:strCache>
            </c:strRef>
          </c:tx>
          <c:spPr>
            <a:gradFill rotWithShape="0">
              <a:gsLst>
                <a:gs pos="0">
                  <a:srgbClr val="339966"/>
                </a:gs>
                <a:gs pos="100000">
                  <a:srgbClr val="33996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[1]Диаграмма!$A$38:$G$38</c:f>
              <c:numCache>
                <c:formatCode>General</c:formatCode>
                <c:ptCount val="7"/>
                <c:pt idx="0">
                  <c:v>259</c:v>
                </c:pt>
                <c:pt idx="1">
                  <c:v>54</c:v>
                </c:pt>
                <c:pt idx="2">
                  <c:v>52</c:v>
                </c:pt>
                <c:pt idx="3">
                  <c:v>41</c:v>
                </c:pt>
                <c:pt idx="4">
                  <c:v>43</c:v>
                </c:pt>
                <c:pt idx="5">
                  <c:v>36</c:v>
                </c:pt>
                <c:pt idx="6">
                  <c:v>7</c:v>
                </c:pt>
              </c:numCache>
            </c:numRef>
          </c:val>
        </c:ser>
        <c:ser>
          <c:idx val="0"/>
          <c:order val="2"/>
          <c:tx>
            <c:strRef>
              <c:f>сравнительная!$C$37</c:f>
              <c:strCache>
                <c:ptCount val="1"/>
                <c:pt idx="0">
                  <c:v>2013/14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0445963115057485E-2"/>
                  <c:y val="5.1587304811105206E-3"/>
                </c:manualLayout>
              </c:layout>
              <c:showVal val="1"/>
            </c:dLbl>
            <c:dLbl>
              <c:idx val="1"/>
              <c:layout>
                <c:manualLayout>
                  <c:x val="-1.7409938525095809E-3"/>
                  <c:y val="3.8690478608328881E-2"/>
                </c:manualLayout>
              </c:layout>
              <c:showVal val="1"/>
            </c:dLbl>
            <c:dLbl>
              <c:idx val="2"/>
              <c:layout>
                <c:manualLayout>
                  <c:x val="-1.7382391370331265E-3"/>
                  <c:y val="3.8690487075672554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3.3531748127218396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[1]Диаграмма!$A$38:$G$38</c:f>
              <c:numCache>
                <c:formatCode>General</c:formatCode>
                <c:ptCount val="7"/>
                <c:pt idx="0">
                  <c:v>285</c:v>
                </c:pt>
                <c:pt idx="1">
                  <c:v>44</c:v>
                </c:pt>
                <c:pt idx="2">
                  <c:v>47</c:v>
                </c:pt>
                <c:pt idx="3">
                  <c:v>63</c:v>
                </c:pt>
                <c:pt idx="4">
                  <c:v>68</c:v>
                </c:pt>
                <c:pt idx="5">
                  <c:v>21</c:v>
                </c:pt>
                <c:pt idx="6">
                  <c:v>5</c:v>
                </c:pt>
              </c:numCache>
            </c:numRef>
          </c:val>
        </c:ser>
        <c:ser>
          <c:idx val="1"/>
          <c:order val="3"/>
          <c:tx>
            <c:strRef>
              <c:f>сравнительная!$D$37</c:f>
              <c:strCache>
                <c:ptCount val="1"/>
                <c:pt idx="0">
                  <c:v>2014/15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7.6291484689959693E-3"/>
                  <c:y val="5.8729494370619471E-3"/>
                </c:manualLayout>
              </c:layout>
              <c:showVal val="1"/>
            </c:dLbl>
            <c:dLbl>
              <c:idx val="2"/>
              <c:layout>
                <c:manualLayout>
                  <c:x val="8.7057209787033268E-3"/>
                  <c:y val="1.2900350990979569E-2"/>
                </c:manualLayout>
              </c:layout>
              <c:showVal val="1"/>
            </c:dLbl>
            <c:dLbl>
              <c:idx val="3"/>
              <c:layout>
                <c:manualLayout>
                  <c:x val="6.9639190338213917E-3"/>
                  <c:y val="2.5736087456370007E-3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сравнительная!$A$39:$G$39</c:f>
              <c:strCache>
                <c:ptCount val="7"/>
                <c:pt idx="0">
                  <c:v>НКНХ</c:v>
                </c:pt>
                <c:pt idx="1">
                  <c:v>Татнефть-Нефтехим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</c:strCache>
            </c:strRef>
          </c:cat>
          <c:val>
            <c:numRef>
              <c:f>[1]Диаграмма!$A$38:$G$38</c:f>
              <c:numCache>
                <c:formatCode>General</c:formatCode>
                <c:ptCount val="7"/>
                <c:pt idx="0">
                  <c:v>308</c:v>
                </c:pt>
                <c:pt idx="1">
                  <c:v>68</c:v>
                </c:pt>
                <c:pt idx="2">
                  <c:v>41</c:v>
                </c:pt>
                <c:pt idx="3">
                  <c:v>54</c:v>
                </c:pt>
                <c:pt idx="4">
                  <c:v>126</c:v>
                </c:pt>
                <c:pt idx="5">
                  <c:v>44</c:v>
                </c:pt>
                <c:pt idx="6">
                  <c:v>4</c:v>
                </c:pt>
              </c:numCache>
            </c:numRef>
          </c:val>
        </c:ser>
        <c:ser>
          <c:idx val="2"/>
          <c:order val="4"/>
          <c:tx>
            <c:v>2015/16</c:v>
          </c:tx>
          <c:dLbls>
            <c:dLbl>
              <c:idx val="0"/>
              <c:layout>
                <c:manualLayout>
                  <c:x val="1.9143240634097596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0441767618598691E-2"/>
                  <c:y val="5.1610344338528114E-3"/>
                </c:manualLayout>
              </c:layout>
              <c:showVal val="1"/>
            </c:dLbl>
            <c:dLbl>
              <c:idx val="3"/>
              <c:layout>
                <c:manualLayout>
                  <c:x val="1.2182062221698394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9143240634097596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1.044176761859869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900" b="1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Диаграмма!$A$38:$G$38</c:f>
              <c:numCache>
                <c:formatCode>General</c:formatCode>
                <c:ptCount val="7"/>
                <c:pt idx="0" formatCode="#,##0">
                  <c:v>272</c:v>
                </c:pt>
                <c:pt idx="1">
                  <c:v>46</c:v>
                </c:pt>
                <c:pt idx="2">
                  <c:v>60</c:v>
                </c:pt>
                <c:pt idx="3">
                  <c:v>60</c:v>
                </c:pt>
                <c:pt idx="4">
                  <c:v>62</c:v>
                </c:pt>
                <c:pt idx="5">
                  <c:v>34</c:v>
                </c:pt>
                <c:pt idx="6">
                  <c:v>2</c:v>
                </c:pt>
              </c:numCache>
            </c:numRef>
          </c:val>
        </c:ser>
        <c:dLbls>
          <c:showVal val="1"/>
        </c:dLbls>
        <c:shape val="box"/>
        <c:axId val="74903552"/>
        <c:axId val="74905088"/>
        <c:axId val="0"/>
      </c:bar3DChart>
      <c:catAx>
        <c:axId val="7490355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1620000" vert="horz"/>
          <a:lstStyle/>
          <a:p>
            <a:pPr>
              <a:defRPr sz="900" b="1" i="0" u="none" strike="noStrike" baseline="0">
                <a:solidFill>
                  <a:schemeClr val="tx1"/>
                </a:solidFill>
                <a:effectLst/>
                <a:latin typeface="Times New Roman" pitchFamily="18" charset="0"/>
                <a:ea typeface="Arial Cyr"/>
                <a:cs typeface="Arial Cyr"/>
              </a:defRPr>
            </a:pPr>
            <a:endParaRPr lang="ru-RU"/>
          </a:p>
        </c:txPr>
        <c:crossAx val="74905088"/>
        <c:crosses val="autoZero"/>
        <c:auto val="1"/>
        <c:lblAlgn val="ctr"/>
        <c:lblOffset val="100"/>
        <c:tickLblSkip val="1"/>
        <c:tickMarkSkip val="1"/>
      </c:catAx>
      <c:valAx>
        <c:axId val="74905088"/>
        <c:scaling>
          <c:orientation val="minMax"/>
          <c:max val="32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4903552"/>
        <c:crosses val="autoZero"/>
        <c:crossBetween val="between"/>
        <c:majorUnit val="25"/>
      </c:valAx>
      <c:spPr>
        <a:noFill/>
        <a:ln w="25400">
          <a:noFill/>
        </a:ln>
      </c:spPr>
    </c:plotArea>
    <c:legend>
      <c:legendPos val="r"/>
      <c:layout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Y val="220"/>
      <c:depthPercent val="90"/>
      <c:perspective val="2"/>
    </c:view3D>
    <c:plotArea>
      <c:layout>
        <c:manualLayout>
          <c:layoutTarget val="inner"/>
          <c:xMode val="edge"/>
          <c:yMode val="edge"/>
          <c:x val="0.23381517935258092"/>
          <c:y val="9.1232179574518402E-2"/>
          <c:w val="0.64156681977252839"/>
          <c:h val="0.61769801941699376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2C36F4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3"/>
            <c:spPr>
              <a:solidFill>
                <a:schemeClr val="accent6"/>
              </a:solidFill>
            </c:spPr>
          </c:dPt>
          <c:dPt>
            <c:idx val="5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7.4769982110445429E-2"/>
                  <c:y val="-3.2750721896496478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>
                        <a:latin typeface="Times New Roman" pitchFamily="18" charset="0"/>
                      </a:rPr>
                      <a:t>НКНХ
37 (75,51%)</a:t>
                    </a:r>
                  </a:p>
                </c:rich>
              </c:tx>
              <c:dLblPos val="bestFit"/>
              <c:showVal val="1"/>
              <c:showCatNam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9263002572439636E-2"/>
                  <c:y val="1.9014266697301042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>
                        <a:latin typeface="Times New Roman" pitchFamily="18" charset="0"/>
                      </a:rPr>
                      <a:t>ОАО УК</a:t>
                    </a:r>
                  </a:p>
                  <a:p>
                    <a:r>
                      <a:rPr lang="ru-RU" sz="1400" baseline="0" dirty="0" err="1">
                        <a:latin typeface="Times New Roman" pitchFamily="18" charset="0"/>
                      </a:rPr>
                      <a:t>Татнефть</a:t>
                    </a:r>
                    <a:r>
                      <a:rPr lang="ru-RU" sz="1400" baseline="0" dirty="0">
                        <a:latin typeface="Times New Roman" pitchFamily="18" charset="0"/>
                      </a:rPr>
                      <a:t>
1 </a:t>
                    </a:r>
                    <a:r>
                      <a:rPr lang="ru-RU" sz="1400" baseline="0" dirty="0" smtClean="0">
                        <a:latin typeface="Times New Roman" pitchFamily="18" charset="0"/>
                      </a:rPr>
                      <a:t>(</a:t>
                    </a:r>
                    <a:r>
                      <a:rPr lang="ru-RU" sz="1400" baseline="0" dirty="0">
                        <a:latin typeface="Times New Roman" pitchFamily="18" charset="0"/>
                      </a:rPr>
                      <a:t>2,04%)</a:t>
                    </a:r>
                  </a:p>
                </c:rich>
              </c:tx>
              <c:dLblPos val="bestFit"/>
              <c:showVal val="1"/>
              <c:showCatNam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114741254358128E-2"/>
                  <c:y val="0.13670650582656244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>
                        <a:latin typeface="Times New Roman" pitchFamily="18" charset="0"/>
                      </a:rPr>
                      <a:t>ТАИФ-НК
1 (2,04%)</a:t>
                    </a:r>
                  </a:p>
                </c:rich>
              </c:tx>
              <c:dLblPos val="bestFit"/>
              <c:showVal val="1"/>
              <c:showCatNam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648189498700645E-2"/>
                  <c:y val="0.13916683745122346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>
                        <a:latin typeface="Times New Roman" pitchFamily="18" charset="0"/>
                      </a:rPr>
                      <a:t>ТАНЕКО
2 (4,08%)</a:t>
                    </a:r>
                  </a:p>
                </c:rich>
              </c:tx>
              <c:dLblPos val="bestFit"/>
              <c:showVal val="1"/>
              <c:showCatNam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0747182721562796E-2"/>
                  <c:y val="0.23975752797988717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>
                        <a:latin typeface="Times New Roman" pitchFamily="18" charset="0"/>
                      </a:rPr>
                      <a:t>Сфера                                           обслуживания
1 (2,04%)</a:t>
                    </a:r>
                  </a:p>
                </c:rich>
              </c:tx>
              <c:dLblPos val="bestFit"/>
              <c:showVal val="1"/>
              <c:showCatNam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21558872305140989"/>
                  <c:y val="0.11410462603145451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>
                        <a:latin typeface="Times New Roman" pitchFamily="18" charset="0"/>
                      </a:rPr>
                      <a:t>Сфера образования и медицинских услуг</a:t>
                    </a:r>
                  </a:p>
                  <a:p>
                    <a:r>
                      <a:rPr lang="ru-RU" sz="1400" baseline="0">
                        <a:latin typeface="Times New Roman" pitchFamily="18" charset="0"/>
                      </a:rPr>
                      <a:t>1 (2,04%)</a:t>
                    </a:r>
                  </a:p>
                </c:rich>
              </c:tx>
              <c:dLblPos val="bestFit"/>
              <c:showVal val="1"/>
              <c:showCatNam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9.43645317531185E-2"/>
                  <c:y val="2.3522887006507908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>
                        <a:latin typeface="Times New Roman" pitchFamily="18" charset="0"/>
                      </a:rPr>
                      <a:t>Другое
6 (12,24%)</a:t>
                    </a:r>
                  </a:p>
                </c:rich>
              </c:tx>
              <c:dLblPos val="bestFit"/>
              <c:showVal val="1"/>
              <c:showCatName val="1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baseline="0">
                    <a:latin typeface="Times New Roman" pitchFamily="18" charset="0"/>
                  </a:defRPr>
                </a:pPr>
                <a:endParaRPr lang="ru-RU"/>
              </a:p>
            </c:txPr>
            <c:dLblPos val="bestFit"/>
            <c:showVal val="1"/>
            <c:showCatName val="1"/>
            <c:separator>
</c:separator>
            <c:extLst>
              <c:ext xmlns:c15="http://schemas.microsoft.com/office/drawing/2012/chart" uri="{CE6537A1-D6FC-4f65-9D91-7224C49458BB}"/>
            </c:extLst>
          </c:dLbls>
          <c:cat>
            <c:strRef>
              <c:f>'Диаграмма по предприятиям'!$A$32:$H$32</c:f>
              <c:strCache>
                <c:ptCount val="8"/>
                <c:pt idx="0">
                  <c:v>НКНХ</c:v>
                </c:pt>
                <c:pt idx="1">
                  <c:v>ОАО УК Татнефть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                                         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Другое</c:v>
                </c:pt>
              </c:strCache>
            </c:strRef>
          </c:cat>
          <c:val>
            <c:numRef>
              <c:f>'Диаграмма по предприятиям'!$A$33:$H$33</c:f>
              <c:numCache>
                <c:formatCode>General</c:formatCode>
                <c:ptCount val="8"/>
                <c:pt idx="0" formatCode="#,##0">
                  <c:v>37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6</c:v>
                </c:pt>
              </c:numCache>
            </c:numRef>
          </c:val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'Диаграмма по предприятиям'!$A$32:$H$32</c:f>
              <c:strCache>
                <c:ptCount val="8"/>
                <c:pt idx="0">
                  <c:v>НКНХ</c:v>
                </c:pt>
                <c:pt idx="1">
                  <c:v>ОАО УК Татнефть</c:v>
                </c:pt>
                <c:pt idx="2">
                  <c:v>ТАИФ-НК</c:v>
                </c:pt>
                <c:pt idx="3">
                  <c:v>ТАНЕКО</c:v>
                </c:pt>
                <c:pt idx="4">
                  <c:v>Сфера                                           обслуживания</c:v>
                </c:pt>
                <c:pt idx="5">
                  <c:v>Сфера образования и медицинских услуг</c:v>
                </c:pt>
                <c:pt idx="6">
                  <c:v>Городское и муниципальное управление</c:v>
                </c:pt>
                <c:pt idx="7">
                  <c:v>Другое</c:v>
                </c:pt>
              </c:strCache>
            </c:strRef>
          </c:cat>
          <c:val>
            <c:numRef>
              <c:f>'Диаграмма по предприятиям'!$A$34:$H$34</c:f>
              <c:numCache>
                <c:formatCode>0.00%</c:formatCode>
                <c:ptCount val="8"/>
                <c:pt idx="0">
                  <c:v>0.75510204081632648</c:v>
                </c:pt>
                <c:pt idx="1">
                  <c:v>2.0408163265306142E-2</c:v>
                </c:pt>
                <c:pt idx="2">
                  <c:v>2.0408163265306142E-2</c:v>
                </c:pt>
                <c:pt idx="3">
                  <c:v>4.0816326530612332E-2</c:v>
                </c:pt>
                <c:pt idx="4">
                  <c:v>2.0408163265306142E-2</c:v>
                </c:pt>
                <c:pt idx="5">
                  <c:v>2.0408163265306142E-2</c:v>
                </c:pt>
                <c:pt idx="6">
                  <c:v>0</c:v>
                </c:pt>
                <c:pt idx="7">
                  <c:v>0.12244897959183668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8157951376151178E-2"/>
          <c:y val="4.1322355737461805E-2"/>
          <c:w val="0.89342162663293245"/>
          <c:h val="0.57231462696384594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000080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000080"/>
                  </a:gs>
                  <a:gs pos="100000">
                    <a:srgbClr val="00008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8000"/>
                  </a:gs>
                  <a:gs pos="100000">
                    <a:srgbClr val="008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712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648
(91%)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115
(16,2%)</a:t>
                    </a:r>
                  </a:p>
                </c:rich>
              </c:tx>
            </c:dLbl>
            <c:dLbl>
              <c:idx val="3"/>
              <c:layout>
                <c:manualLayout>
                  <c:x val="6.6638887899799163E-3"/>
                  <c:y val="-4.5145443601816229E-3"/>
                </c:manualLayout>
              </c:layout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344
(48,3%)</a:t>
                    </a:r>
                  </a:p>
                </c:rich>
              </c:tx>
              <c:dLblPos val="outEnd"/>
            </c:dLbl>
            <c:dLbl>
              <c:idx val="4"/>
              <c:layout>
                <c:manualLayout>
                  <c:x val="1.1141431971097577E-3"/>
                  <c:y val="5.0067866907520242E-3"/>
                </c:manualLayout>
              </c:layout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189
(26,5%)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3
(0,4%)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13
(1,8%)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baseline="0">
                        <a:latin typeface="Times New Roman" pitchFamily="18" charset="0"/>
                      </a:rPr>
                      <a:t>48
(6,7%)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вып_труд_диагр!$A$30:$I$30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вып_труд_диагр!$A$31:$I$31</c:f>
              <c:numCache>
                <c:formatCode>General</c:formatCode>
                <c:ptCount val="9"/>
                <c:pt idx="0">
                  <c:v>712</c:v>
                </c:pt>
                <c:pt idx="1">
                  <c:v>652</c:v>
                </c:pt>
                <c:pt idx="2">
                  <c:v>116</c:v>
                </c:pt>
                <c:pt idx="3">
                  <c:v>346</c:v>
                </c:pt>
                <c:pt idx="4">
                  <c:v>190</c:v>
                </c:pt>
                <c:pt idx="5">
                  <c:v>3</c:v>
                </c:pt>
                <c:pt idx="6">
                  <c:v>13</c:v>
                </c:pt>
                <c:pt idx="7">
                  <c:v>0</c:v>
                </c:pt>
                <c:pt idx="8">
                  <c:v>44</c:v>
                </c:pt>
              </c:numCache>
            </c:numRef>
          </c:val>
        </c:ser>
        <c:dLbls>
          <c:showVal val="1"/>
        </c:dLbls>
        <c:axId val="68930176"/>
        <c:axId val="68931968"/>
      </c:barChart>
      <c:catAx>
        <c:axId val="689301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 pitchFamily="18" charset="0"/>
                <a:ea typeface="Arial Cyr"/>
                <a:cs typeface="Arial Cyr"/>
              </a:defRPr>
            </a:pPr>
            <a:endParaRPr lang="ru-RU"/>
          </a:p>
        </c:txPr>
        <c:crossAx val="68931968"/>
        <c:crosses val="autoZero"/>
        <c:lblAlgn val="ctr"/>
        <c:lblOffset val="100"/>
        <c:tickLblSkip val="1"/>
        <c:tickMarkSkip val="1"/>
      </c:catAx>
      <c:valAx>
        <c:axId val="6893196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68930176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5954054380516384E-2"/>
          <c:y val="5.0505216570708944E-2"/>
          <c:w val="0.90146935082004698"/>
          <c:h val="0.47811605020271136"/>
        </c:manualLayout>
      </c:layout>
      <c:barChart>
        <c:barDir val="col"/>
        <c:grouping val="clustered"/>
        <c:varyColors val="1"/>
        <c:ser>
          <c:idx val="1"/>
          <c:order val="1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'формы обуч.'!$A$37:$I$37</c:f>
            </c:multiLvlStrRef>
          </c:cat>
          <c:val>
            <c:numRef>
              <c:f>'формы обуч.'!$A$38:$I$38</c:f>
            </c:numRef>
          </c:val>
        </c:ser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3690889651181904E-3"/>
                  <c:y val="1.1397770696692226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9532605480829134E-3"/>
                  <c:y val="1.412021517112337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80
(73,4%)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14
(12,8%)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49
(45%)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17
(15,6%)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3
(2,8%)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4
(3,7%)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22
(20,2%)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'[МОНИТОРИНГ общий.xls]формы обуч.'!$A$37:$I$37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'[МОНИТОРИНГ общий.xls]формы обуч.'!$A$38:$I$38</c:f>
              <c:numCache>
                <c:formatCode>General</c:formatCode>
                <c:ptCount val="9"/>
                <c:pt idx="0">
                  <c:v>109</c:v>
                </c:pt>
                <c:pt idx="1">
                  <c:v>84</c:v>
                </c:pt>
                <c:pt idx="2">
                  <c:v>15</c:v>
                </c:pt>
                <c:pt idx="3">
                  <c:v>51</c:v>
                </c:pt>
                <c:pt idx="4">
                  <c:v>18</c:v>
                </c:pt>
                <c:pt idx="5">
                  <c:v>3</c:v>
                </c:pt>
                <c:pt idx="6">
                  <c:v>4</c:v>
                </c:pt>
                <c:pt idx="7">
                  <c:v>0</c:v>
                </c:pt>
                <c:pt idx="8">
                  <c:v>18</c:v>
                </c:pt>
              </c:numCache>
            </c:numRef>
          </c:val>
        </c:ser>
        <c:dLbls>
          <c:showVal val="1"/>
        </c:dLbls>
        <c:axId val="72947200"/>
        <c:axId val="72948736"/>
      </c:barChart>
      <c:catAx>
        <c:axId val="729472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b="1" i="0" baseline="0"/>
            </a:pPr>
            <a:endParaRPr lang="ru-RU"/>
          </a:p>
        </c:txPr>
        <c:crossAx val="72948736"/>
        <c:crosses val="autoZero"/>
        <c:auto val="1"/>
        <c:lblAlgn val="ctr"/>
        <c:lblOffset val="100"/>
        <c:tickLblSkip val="1"/>
        <c:tickMarkSkip val="1"/>
      </c:catAx>
      <c:valAx>
        <c:axId val="72948736"/>
        <c:scaling>
          <c:orientation val="minMax"/>
          <c:max val="15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72947200"/>
        <c:crosses val="autoZero"/>
        <c:crossBetween val="between"/>
        <c:majorUnit val="2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Times New Roman" pitchFamily="18" charset="0"/>
          <a:ea typeface="Arial Cyr"/>
          <a:cs typeface="Arial Cyr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2369659045673014E-2"/>
          <c:y val="5.3511705685618728E-2"/>
          <c:w val="0.89558408552978619"/>
          <c:h val="0.48160535117056857"/>
        </c:manualLayout>
      </c:layout>
      <c:barChart>
        <c:barDir val="col"/>
        <c:grouping val="clustered"/>
        <c:varyColors val="1"/>
        <c:ser>
          <c:idx val="1"/>
          <c:order val="1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'формы обуч.'!$A$41:$I$41</c:f>
            </c:multiLvlStrRef>
          </c:cat>
          <c:val>
            <c:numRef>
              <c:f>'формы обуч.'!$A$42:$I$42</c:f>
            </c:numRef>
          </c:val>
        </c:ser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3.5351181102362206E-3"/>
                  <c:y val="1.0067725140914781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612519305539829E-3"/>
                  <c:y val="3.8350055741360142E-3"/>
                </c:manualLayout>
              </c:layout>
              <c:tx>
                <c:rich>
                  <a:bodyPr/>
                  <a:lstStyle/>
                  <a:p>
                    <a:r>
                      <a:rPr lang="ru-RU" b="0" i="0" baseline="0">
                        <a:latin typeface="Times New Roman" pitchFamily="18" charset="0"/>
                      </a:rPr>
                      <a:t>76
(87,4%)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0" i="0" baseline="0">
                        <a:latin typeface="Times New Roman" pitchFamily="18" charset="0"/>
                      </a:rPr>
                      <a:t>12
(13,8%)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b="0" i="0" baseline="0">
                        <a:latin typeface="Times New Roman" pitchFamily="18" charset="0"/>
                      </a:rPr>
                      <a:t>42
(48,3%)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b="0" i="0" baseline="0">
                        <a:latin typeface="Times New Roman" pitchFamily="18" charset="0"/>
                      </a:rPr>
                      <a:t>22
(25,3%)</a:t>
                    </a:r>
                  </a:p>
                </c:rich>
              </c:tx>
            </c:dLbl>
            <c:dLbl>
              <c:idx val="5"/>
              <c:layout>
                <c:manualLayout>
                  <c:x val="8.2485776279166614E-3"/>
                  <c:y val="-1.1415830546265363E-2"/>
                </c:manualLayout>
              </c:layout>
              <c:tx>
                <c:rich>
                  <a:bodyPr/>
                  <a:lstStyle/>
                  <a:p>
                    <a:r>
                      <a:rPr lang="ru-RU" b="0" i="0" baseline="0">
                        <a:latin typeface="Times New Roman" pitchFamily="18" charset="0"/>
                      </a:rPr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b="0" i="0" baseline="0">
                        <a:latin typeface="Times New Roman" pitchFamily="18" charset="0"/>
                      </a:rPr>
                      <a:t>2
(2,3%)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b="0" i="0" baseline="0">
                        <a:latin typeface="Times New Roman" pitchFamily="18" charset="0"/>
                      </a:rPr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b="0" i="0" baseline="0">
                        <a:latin typeface="Times New Roman" pitchFamily="18" charset="0"/>
                      </a:rPr>
                      <a:t>9
(10,3%)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Arial Cyr"/>
                  </a:defRPr>
                </a:pPr>
                <a:endParaRPr lang="ru-RU"/>
              </a:p>
            </c:txPr>
            <c:showVal val="1"/>
          </c:dLbls>
          <c:cat>
            <c:strRef>
              <c:f>'[МОНИТОРИНГ общий.xls]формы обуч.'!$A$41:$I$41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'[МОНИТОРИНГ общий.xls]формы обуч.'!$A$42:$I$42</c:f>
              <c:numCache>
                <c:formatCode>General</c:formatCode>
                <c:ptCount val="9"/>
                <c:pt idx="0">
                  <c:v>87</c:v>
                </c:pt>
                <c:pt idx="1">
                  <c:v>76</c:v>
                </c:pt>
                <c:pt idx="2">
                  <c:v>12</c:v>
                </c:pt>
                <c:pt idx="3">
                  <c:v>42</c:v>
                </c:pt>
                <c:pt idx="4">
                  <c:v>22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9</c:v>
                </c:pt>
              </c:numCache>
            </c:numRef>
          </c:val>
        </c:ser>
        <c:dLbls>
          <c:showVal val="1"/>
        </c:dLbls>
        <c:axId val="72891392"/>
        <c:axId val="72893184"/>
      </c:barChart>
      <c:catAx>
        <c:axId val="728913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Times New Roman" pitchFamily="18" charset="0"/>
                <a:ea typeface="Arial Cyr"/>
                <a:cs typeface="Arial Cyr"/>
              </a:defRPr>
            </a:pPr>
            <a:endParaRPr lang="ru-RU"/>
          </a:p>
        </c:txPr>
        <c:crossAx val="72893184"/>
        <c:crosses val="autoZero"/>
        <c:auto val="1"/>
        <c:lblAlgn val="ctr"/>
        <c:lblOffset val="100"/>
        <c:tickLblSkip val="1"/>
        <c:tickMarkSkip val="1"/>
      </c:catAx>
      <c:valAx>
        <c:axId val="72893184"/>
        <c:scaling>
          <c:orientation val="minMax"/>
          <c:max val="10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72891392"/>
        <c:crosses val="autoZero"/>
        <c:crossBetween val="between"/>
        <c:majorUnit val="2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4249234935244485E-2"/>
          <c:y val="5.0473186119873822E-2"/>
          <c:w val="0.90476352300023344"/>
          <c:h val="0.47949526813880172"/>
        </c:manualLayout>
      </c:layout>
      <c:barChart>
        <c:barDir val="col"/>
        <c:grouping val="clustered"/>
        <c:varyColors val="1"/>
        <c:ser>
          <c:idx val="1"/>
          <c:order val="1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'формы обуч.'!$A$45:$I$45</c:f>
            </c:multiLvlStrRef>
          </c:cat>
          <c:val>
            <c:numRef>
              <c:f>'формы обуч.'!$A$46:$I$46</c:f>
            </c:numRef>
          </c:val>
        </c:ser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2.5560309140235278E-3"/>
                  <c:y val="1.1240550767116287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1758114833997581E-2"/>
                  <c:y val="1.9417935534083469E-2"/>
                </c:manualLayout>
              </c:layout>
              <c:tx>
                <c:rich>
                  <a:bodyPr/>
                  <a:lstStyle/>
                  <a:p>
                    <a:r>
                      <a:rPr lang="ru-RU" baseline="0"/>
                      <a:t>492
(95,3%)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aseline="0"/>
                      <a:t>89
(17,2%)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baseline="0"/>
                      <a:t>253
(49%)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baseline="0"/>
                      <a:t>150
(29,1%)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baseline="0"/>
                      <a:t>0
 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baseline="0"/>
                      <a:t>7
(1,4%)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baseline="0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baseline="0"/>
                      <a:t>17
(3,3%)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baseline="0"/>
                </a:pPr>
                <a:endParaRPr lang="ru-RU"/>
              </a:p>
            </c:txPr>
            <c:showVal val="1"/>
          </c:dLbls>
          <c:cat>
            <c:strRef>
              <c:f>'[МОНИТОРИНГ общий.xls]формы обуч.'!$A$45:$I$45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'[МОНИТОРИНГ общий.xls]формы обуч.'!$A$46:$I$46</c:f>
              <c:numCache>
                <c:formatCode>General</c:formatCode>
                <c:ptCount val="9"/>
                <c:pt idx="0">
                  <c:v>516</c:v>
                </c:pt>
                <c:pt idx="1">
                  <c:v>492</c:v>
                </c:pt>
                <c:pt idx="2">
                  <c:v>89</c:v>
                </c:pt>
                <c:pt idx="3">
                  <c:v>253</c:v>
                </c:pt>
                <c:pt idx="4">
                  <c:v>150</c:v>
                </c:pt>
                <c:pt idx="5">
                  <c:v>0</c:v>
                </c:pt>
                <c:pt idx="6">
                  <c:v>7</c:v>
                </c:pt>
                <c:pt idx="7">
                  <c:v>0</c:v>
                </c:pt>
                <c:pt idx="8">
                  <c:v>17</c:v>
                </c:pt>
              </c:numCache>
            </c:numRef>
          </c:val>
        </c:ser>
        <c:dLbls>
          <c:showVal val="1"/>
        </c:dLbls>
        <c:axId val="74150656"/>
        <c:axId val="74152192"/>
      </c:barChart>
      <c:catAx>
        <c:axId val="741506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b="1" i="0" baseline="0"/>
            </a:pPr>
            <a:endParaRPr lang="ru-RU"/>
          </a:p>
        </c:txPr>
        <c:crossAx val="74152192"/>
        <c:crosses val="autoZero"/>
        <c:auto val="1"/>
        <c:lblAlgn val="ctr"/>
        <c:lblOffset val="100"/>
        <c:tickMarkSkip val="1"/>
      </c:catAx>
      <c:valAx>
        <c:axId val="74152192"/>
        <c:scaling>
          <c:orientation val="minMax"/>
          <c:max val="65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74150656"/>
        <c:crosses val="autoZero"/>
        <c:crossBetween val="between"/>
        <c:majorUnit val="10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Times New Roman" pitchFamily="18" charset="0"/>
          <a:ea typeface="Arial Cyr"/>
          <a:cs typeface="Arial Cyr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1"/>
          <c:order val="1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'тех фак.'!$A$30:$I$30</c:f>
            </c:multiLvlStrRef>
          </c:cat>
          <c:val>
            <c:numRef>
              <c:f>'тех фак.'!$A$31:$I$31</c:f>
            </c:numRef>
          </c:val>
        </c:ser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4924315005260801E-4"/>
                  <c:y val="1.7322203750924812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251</a:t>
                    </a:r>
                  </a:p>
                </c:rich>
              </c:tx>
              <c:dLblPos val="outEnd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234
(93,2%)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17
(6,8%)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145
(57,8%)</a:t>
                    </a:r>
                  </a:p>
                </c:rich>
              </c:tx>
            </c:dLbl>
            <c:dLbl>
              <c:idx val="4"/>
              <c:layout>
                <c:manualLayout>
                  <c:x val="2.8435208040176944E-3"/>
                  <c:y val="-1.815010476523938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72
(28,7%)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5
(2%)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12
4,8%)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'[МОНИТОРИНГ общий.xls]тех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'[МОНИТОРИНГ общий.xls]тех фак.'!$A$31:$I$31</c:f>
              <c:numCache>
                <c:formatCode>General</c:formatCode>
                <c:ptCount val="9"/>
                <c:pt idx="0">
                  <c:v>251</c:v>
                </c:pt>
                <c:pt idx="1">
                  <c:v>235</c:v>
                </c:pt>
                <c:pt idx="2">
                  <c:v>17</c:v>
                </c:pt>
                <c:pt idx="3">
                  <c:v>146</c:v>
                </c:pt>
                <c:pt idx="4">
                  <c:v>72</c:v>
                </c:pt>
                <c:pt idx="5">
                  <c:v>0</c:v>
                </c:pt>
                <c:pt idx="6">
                  <c:v>5</c:v>
                </c:pt>
                <c:pt idx="7">
                  <c:v>0</c:v>
                </c:pt>
                <c:pt idx="8">
                  <c:v>11</c:v>
                </c:pt>
              </c:numCache>
            </c:numRef>
          </c:val>
        </c:ser>
        <c:dLbls>
          <c:showVal val="1"/>
        </c:dLbls>
        <c:axId val="74095616"/>
        <c:axId val="74097408"/>
      </c:barChart>
      <c:catAx>
        <c:axId val="740956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74097408"/>
        <c:crosses val="autoZero"/>
        <c:auto val="1"/>
        <c:lblAlgn val="ctr"/>
        <c:lblOffset val="100"/>
        <c:tickLblSkip val="1"/>
        <c:tickMarkSkip val="1"/>
      </c:catAx>
      <c:valAx>
        <c:axId val="7409740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74095616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Arial Cyr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46695144563674962"/>
        </c:manualLayout>
      </c:layout>
      <c:barChart>
        <c:barDir val="col"/>
        <c:grouping val="clustered"/>
        <c:varyColors val="1"/>
        <c:ser>
          <c:idx val="1"/>
          <c:order val="1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'мех фак. '!$A$30:$I$30</c:f>
            </c:multiLvlStrRef>
          </c:cat>
          <c:val>
            <c:numRef>
              <c:f>'мех фак. '!$A$31:$I$31</c:f>
            </c:numRef>
          </c:val>
        </c:ser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1.905525327714686E-3"/>
                  <c:y val="-2.6831603866979459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3560305606872262E-3"/>
                  <c:y val="1.1663676610894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73
(97,3%)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19
(25,3%)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37
(49,3%)</a:t>
                    </a:r>
                  </a:p>
                </c:rich>
              </c:tx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17
(22,7%)</a:t>
                    </a:r>
                  </a:p>
                </c:rich>
              </c:tx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2
(2,7%)</a:t>
                    </a:r>
                  </a:p>
                </c:rich>
              </c:tx>
            </c:dLbl>
            <c:spPr>
              <a:noFill/>
              <a:ln w="25400">
                <a:noFill/>
              </a:ln>
            </c:spPr>
            <c:showVal val="1"/>
          </c:dLbls>
          <c:cat>
            <c:strRef>
              <c:f>'[МОНИТОРИНГ общий.xls]мех фак. 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'[МОНИТОРИНГ общий.xls]мех фак. '!$A$31:$I$31</c:f>
              <c:numCache>
                <c:formatCode>General</c:formatCode>
                <c:ptCount val="9"/>
                <c:pt idx="0">
                  <c:v>75</c:v>
                </c:pt>
                <c:pt idx="1">
                  <c:v>73</c:v>
                </c:pt>
                <c:pt idx="2" formatCode="@">
                  <c:v>19</c:v>
                </c:pt>
                <c:pt idx="3" formatCode="@">
                  <c:v>37</c:v>
                </c:pt>
                <c:pt idx="4">
                  <c:v>17</c:v>
                </c:pt>
                <c:pt idx="5" formatCode="@">
                  <c:v>0</c:v>
                </c:pt>
                <c:pt idx="6" formatCode="@">
                  <c:v>0</c:v>
                </c:pt>
                <c:pt idx="7" formatCode="@">
                  <c:v>0</c:v>
                </c:pt>
                <c:pt idx="8" formatCode="@">
                  <c:v>2</c:v>
                </c:pt>
              </c:numCache>
            </c:numRef>
          </c:val>
        </c:ser>
        <c:dLbls>
          <c:showVal val="1"/>
        </c:dLbls>
        <c:axId val="74249344"/>
        <c:axId val="74250880"/>
      </c:barChart>
      <c:catAx>
        <c:axId val="742493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74250880"/>
        <c:crosses val="autoZero"/>
        <c:auto val="1"/>
        <c:lblAlgn val="ctr"/>
        <c:lblOffset val="100"/>
        <c:tickLblSkip val="1"/>
        <c:tickMarkSkip val="1"/>
      </c:catAx>
      <c:valAx>
        <c:axId val="74250880"/>
        <c:scaling>
          <c:orientation val="minMax"/>
          <c:max val="130"/>
          <c:min val="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74249344"/>
        <c:crosses val="autoZero"/>
        <c:crossBetween val="between"/>
        <c:majorUnit val="10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Arial Cyr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0402059370374437E-2"/>
          <c:y val="4.4776166019962302E-2"/>
          <c:w val="0.91206086098268457"/>
          <c:h val="0.54797498414906232"/>
        </c:manualLayout>
      </c:layout>
      <c:barChart>
        <c:barDir val="col"/>
        <c:grouping val="clustered"/>
        <c:varyColors val="1"/>
        <c:ser>
          <c:idx val="1"/>
          <c:order val="1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'УА фак.'!$A$30:$I$30</c:f>
            </c:multiLvlStrRef>
          </c:cat>
          <c:val>
            <c:numRef>
              <c:f>'УА фак.'!$A$31:$I$31</c:f>
            </c:numRef>
          </c:val>
        </c:ser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spPr>
              <a:gradFill rotWithShape="0">
                <a:gsLst>
                  <a:gs pos="0">
                    <a:srgbClr val="3366FF"/>
                  </a:gs>
                  <a:gs pos="100000">
                    <a:srgbClr val="3366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gradFill rotWithShape="0">
                <a:gsLst>
                  <a:gs pos="0">
                    <a:srgbClr val="00FF00"/>
                  </a:gs>
                  <a:gs pos="100000">
                    <a:srgbClr val="00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gradFill rotWithShape="0">
                <a:gsLst>
                  <a:gs pos="0">
                    <a:srgbClr val="339966"/>
                  </a:gs>
                  <a:gs pos="100000">
                    <a:srgbClr val="3399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gradFill rotWithShape="0">
                <a:gsLst>
                  <a:gs pos="0">
                    <a:srgbClr val="99CC00"/>
                  </a:gs>
                  <a:gs pos="100000">
                    <a:srgbClr val="99CC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gradFill rotWithShape="0">
                <a:gsLst>
                  <a:gs pos="0">
                    <a:srgbClr val="FF6600"/>
                  </a:gs>
                  <a:gs pos="100000">
                    <a:srgbClr val="FF66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8"/>
            <c:spPr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185
(93,9%)</a:t>
                    </a:r>
                  </a:p>
                </c:rich>
              </c:tx>
              <c:dLblPos val="outEnd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30
(15,2%)</a:t>
                    </a:r>
                  </a:p>
                </c:rich>
              </c:tx>
              <c:dLblPos val="outEnd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117
(59,4%)</a:t>
                    </a:r>
                  </a:p>
                </c:rich>
              </c:tx>
              <c:dLblPos val="outEnd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38
(19,3%)</a:t>
                    </a:r>
                  </a:p>
                </c:rich>
              </c:tx>
              <c:dLblPos val="outEnd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0
(0%)</a:t>
                    </a:r>
                  </a:p>
                </c:rich>
              </c:tx>
              <c:dLblPos val="outEnd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12
(6,1%)</a:t>
                    </a:r>
                  </a:p>
                </c:rich>
              </c:tx>
              <c:dLblPos val="outEnd"/>
            </c:dLbl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'[МОНИТОРИНГ общий.xls]УА фак.'!$A$30:$I$30</c:f>
              <c:strCache>
                <c:ptCount val="9"/>
                <c:pt idx="0">
                  <c:v>Выпуск</c:v>
                </c:pt>
                <c:pt idx="1">
                  <c:v>Трудоустроенные</c:v>
                </c:pt>
                <c:pt idx="2">
                  <c:v>Трудоустроенные по специальности</c:v>
                </c:pt>
                <c:pt idx="3">
                  <c:v>Рабочие (служащие) по профилю</c:v>
                </c:pt>
                <c:pt idx="4">
                  <c:v>Прочие </c:v>
                </c:pt>
                <c:pt idx="5">
                  <c:v>В армии</c:v>
                </c:pt>
                <c:pt idx="6">
                  <c:v>Декретный отпуск</c:v>
                </c:pt>
                <c:pt idx="7">
                  <c:v>На учете в ЦТЗ</c:v>
                </c:pt>
                <c:pt idx="8">
                  <c:v>Нетрудоустроенные</c:v>
                </c:pt>
              </c:strCache>
            </c:strRef>
          </c:cat>
          <c:val>
            <c:numRef>
              <c:f>'[МОНИТОРИНГ общий.xls]УА фак.'!$A$31:$I$31</c:f>
              <c:numCache>
                <c:formatCode>General</c:formatCode>
                <c:ptCount val="9"/>
                <c:pt idx="0">
                  <c:v>197</c:v>
                </c:pt>
                <c:pt idx="1">
                  <c:v>186</c:v>
                </c:pt>
                <c:pt idx="2">
                  <c:v>30</c:v>
                </c:pt>
                <c:pt idx="3">
                  <c:v>118</c:v>
                </c:pt>
                <c:pt idx="4">
                  <c:v>38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11</c:v>
                </c:pt>
              </c:numCache>
            </c:numRef>
          </c:val>
        </c:ser>
        <c:dLbls>
          <c:showVal val="1"/>
        </c:dLbls>
        <c:axId val="74382720"/>
        <c:axId val="74552448"/>
      </c:barChart>
      <c:catAx>
        <c:axId val="743827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74552448"/>
        <c:crosses val="autoZero"/>
        <c:auto val="1"/>
        <c:lblAlgn val="ctr"/>
        <c:lblOffset val="100"/>
        <c:tickLblSkip val="1"/>
        <c:tickMarkSkip val="1"/>
      </c:catAx>
      <c:valAx>
        <c:axId val="74552448"/>
        <c:scaling>
          <c:orientation val="minMax"/>
          <c:max val="250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74382720"/>
        <c:crosses val="autoZero"/>
        <c:crossBetween val="between"/>
      </c:valAx>
      <c:spPr>
        <a:solidFill>
          <a:srgbClr val="FFFFFF"/>
        </a:solidFill>
        <a:ln w="12700">
          <a:noFill/>
          <a:prstDash val="solid"/>
        </a:ln>
      </c:spPr>
    </c:plotArea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25" b="1" i="0" u="none" strike="noStrike" baseline="0">
          <a:solidFill>
            <a:srgbClr val="000000"/>
          </a:solidFill>
          <a:latin typeface="Times New Roman" pitchFamily="18" charset="0"/>
          <a:ea typeface="Arial Cyr"/>
          <a:cs typeface="Arial Cyr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0.06348</cdr:x>
      <cdr:y>0</cdr:y>
    </cdr:from>
    <cdr:to>
      <cdr:x>0.14365</cdr:x>
      <cdr:y>0.02964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0066" y="0"/>
          <a:ext cx="631515" cy="1428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0.06472</cdr:x>
      <cdr:y>0</cdr:y>
    </cdr:from>
    <cdr:to>
      <cdr:x>0.13598</cdr:x>
      <cdr:y>0.07411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09813" y="0"/>
          <a:ext cx="561329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56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0.71875</cdr:x>
      <cdr:y>0.58333</cdr:y>
    </cdr:from>
    <cdr:to>
      <cdr:x>0.796</cdr:x>
      <cdr:y>0.70767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>
          <a:off x="6572264" y="3000396"/>
          <a:ext cx="706374" cy="63954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0.77344</cdr:x>
      <cdr:y>0.55556</cdr:y>
    </cdr:from>
    <cdr:to>
      <cdr:x>0.86395</cdr:x>
      <cdr:y>0.59988</cdr:y>
    </cdr:to>
    <cdr:sp macro="" textlink="">
      <cdr:nvSpPr>
        <cdr:cNvPr id="7" name="Прямая соединительная линия 6"/>
        <cdr:cNvSpPr/>
      </cdr:nvSpPr>
      <cdr:spPr>
        <a:xfrm xmlns:a="http://schemas.openxmlformats.org/drawingml/2006/main">
          <a:off x="7072330" y="2857520"/>
          <a:ext cx="827623" cy="22796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0.67188</cdr:x>
      <cdr:y>0.59722</cdr:y>
    </cdr:from>
    <cdr:to>
      <cdr:x>0.6828</cdr:x>
      <cdr:y>0.73633</cdr:y>
    </cdr:to>
    <cdr:sp macro="" textlink="">
      <cdr:nvSpPr>
        <cdr:cNvPr id="9" name="Прямая соединительная линия 8"/>
        <cdr:cNvSpPr/>
      </cdr:nvSpPr>
      <cdr:spPr>
        <a:xfrm xmlns:a="http://schemas.openxmlformats.org/drawingml/2006/main" rot="16200000" flipH="1">
          <a:off x="5835803" y="3379667"/>
          <a:ext cx="715518" cy="9985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0.625</cdr:x>
      <cdr:y>0.59722</cdr:y>
    </cdr:from>
    <cdr:to>
      <cdr:x>0.62968</cdr:x>
      <cdr:y>0.86068</cdr:y>
    </cdr:to>
    <cdr:sp macro="" textlink="">
      <cdr:nvSpPr>
        <cdr:cNvPr id="11" name="Прямая соединительная линия 10"/>
        <cdr:cNvSpPr/>
      </cdr:nvSpPr>
      <cdr:spPr>
        <a:xfrm xmlns:a="http://schemas.openxmlformats.org/drawingml/2006/main" rot="16200000" flipH="1">
          <a:off x="5058847" y="3727995"/>
          <a:ext cx="1355116" cy="4279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0.46094</cdr:x>
      <cdr:y>0.59722</cdr:y>
    </cdr:from>
    <cdr:to>
      <cdr:x>0.58189</cdr:x>
      <cdr:y>0.73387</cdr:y>
    </cdr:to>
    <cdr:sp macro="" textlink="">
      <cdr:nvSpPr>
        <cdr:cNvPr id="13" name="Прямая соединительная линия 12"/>
        <cdr:cNvSpPr/>
      </cdr:nvSpPr>
      <cdr:spPr>
        <a:xfrm xmlns:a="http://schemas.openxmlformats.org/drawingml/2006/main" rot="10800000" flipV="1">
          <a:off x="4214810" y="3071834"/>
          <a:ext cx="1105967" cy="70286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0.3125</cdr:x>
      <cdr:y>0.59722</cdr:y>
    </cdr:from>
    <cdr:to>
      <cdr:x>0.43032</cdr:x>
      <cdr:y>0.63908</cdr:y>
    </cdr:to>
    <cdr:sp macro="" textlink="">
      <cdr:nvSpPr>
        <cdr:cNvPr id="15" name="Прямая соединительная линия 14"/>
        <cdr:cNvSpPr/>
      </cdr:nvSpPr>
      <cdr:spPr>
        <a:xfrm xmlns:a="http://schemas.openxmlformats.org/drawingml/2006/main" rot="10800000" flipV="1">
          <a:off x="2857488" y="3071834"/>
          <a:ext cx="1077346" cy="21530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0.53906</cdr:x>
      <cdr:y>0.15278</cdr:y>
    </cdr:from>
    <cdr:to>
      <cdr:x>0.5492</cdr:x>
      <cdr:y>0.20449</cdr:y>
    </cdr:to>
    <cdr:sp macro="" textlink="">
      <cdr:nvSpPr>
        <cdr:cNvPr id="17" name="Прямая соединительная линия 16"/>
        <cdr:cNvSpPr/>
      </cdr:nvSpPr>
      <cdr:spPr>
        <a:xfrm xmlns:a="http://schemas.openxmlformats.org/drawingml/2006/main" rot="16200000" flipH="1">
          <a:off x="4842563" y="872445"/>
          <a:ext cx="265973" cy="9272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295D96-F107-4302-AAED-429F885A70C6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1295D96-F107-4302-AAED-429F885A70C6}" type="datetimeFigureOut">
              <a:rPr lang="ru-RU" smtClean="0"/>
              <a:pPr/>
              <a:t>24.08.2017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BF4A94-375F-4CBC-8C11-E5B2452157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00756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Организация и перспективы производственной практики, стажировки и трудоустройства выпускников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факультета управления и автоматизации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142976" y="1447800"/>
          <a:ext cx="7791474" cy="5195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экономики и управления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071538" y="1285860"/>
          <a:ext cx="7862912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719274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                                                                                                     факультета непрерывного образования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000100" y="1447800"/>
          <a:ext cx="81439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Рейтинг в соответствии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 показателями трудоустройства по специальности (профилю)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2"/>
          <p:cNvGraphicFramePr>
            <a:graphicFrameLocks/>
          </p:cNvGraphicFramePr>
          <p:nvPr/>
        </p:nvGraphicFramePr>
        <p:xfrm>
          <a:off x="25213" y="1285860"/>
          <a:ext cx="9093574" cy="5572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трудоустроившихся выпускников на предприятиях и организациях города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3"/>
          <p:cNvGraphicFramePr>
            <a:graphicFrameLocks/>
          </p:cNvGraphicFramePr>
          <p:nvPr/>
        </p:nvGraphicFramePr>
        <p:xfrm>
          <a:off x="1071538" y="1357298"/>
          <a:ext cx="786765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Сравнительная диаграмма трудоустроившихся выпускников на предприятиях и организациях города за 5 лет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1142976" y="1142984"/>
          <a:ext cx="8001024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Проект решения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571612"/>
            <a:ext cx="785818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Принять информацию о трудоустройстве выпускников к сведению.</a:t>
            </a:r>
          </a:p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358775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	Заведующим профилирующими кафедрами подать заявки в учебный отдел на заключение новых и продление действующих договоров на практику. 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Срок подачи заявок -  до 1 июля.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0715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ПЕРЕЧЕНЬ ДОГОВОРОВ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производственную и преддипломную практику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2016/17 учебный год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143900" cy="5715040"/>
          </a:xfrm>
          <a:solidFill>
            <a:schemeClr val="bg1"/>
          </a:solidFill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buFont typeface="+mj-lt"/>
              <a:buAutoNum type="arabicPeriod"/>
              <a:tabLst>
                <a:tab pos="179388" algn="l"/>
              </a:tabLst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АО «Нижнекамский завод технического углерода»,  договор №04/2016/215 от  26.12.2016 (Срок 1 год)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tabLst>
                <a:tab pos="179388" algn="l"/>
              </a:tabLst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ПАО «</a:t>
            </a:r>
            <a:r>
              <a:rPr lang="ru-RU" sz="1450" dirty="0" err="1" smtClean="0">
                <a:latin typeface="Times New Roman" pitchFamily="18" charset="0"/>
                <a:cs typeface="Times New Roman" pitchFamily="18" charset="0"/>
              </a:rPr>
              <a:t>Нижнекамскшина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», договор №01/2016/862 от 28.12.16 (Срок 1 год)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tabLst>
                <a:tab pos="179388" algn="l"/>
              </a:tabLst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АО 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50" dirty="0" err="1" smtClean="0">
                <a:latin typeface="Times New Roman" pitchFamily="18" charset="0"/>
                <a:cs typeface="Times New Roman" pitchFamily="18" charset="0"/>
              </a:rPr>
              <a:t>Нижнекамскнефтехим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», договор №4600020810 от 14.01.2013. (Срок до 31.12.2017).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tabLst>
                <a:tab pos="179388" algn="l"/>
              </a:tabLst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АО 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«ТАНЕКО», договор № 44/13.01-01/14 от 24.02.2014 (Срок до 31.12.2018).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tabLst>
                <a:tab pos="179388" algn="l"/>
              </a:tabLst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ОАО «ТАИФ-НК», договор № 079-1125/13 от 23.07.2013. (Срок до 31.12.2017).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tabLst>
                <a:tab pos="179388" algn="l"/>
              </a:tabLst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ООО УК «</a:t>
            </a:r>
            <a:r>
              <a:rPr lang="ru-RU" sz="1450" dirty="0" err="1" smtClean="0">
                <a:latin typeface="Times New Roman" pitchFamily="18" charset="0"/>
                <a:cs typeface="Times New Roman" pitchFamily="18" charset="0"/>
              </a:rPr>
              <a:t>Татнефть-Нефтехим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» № 08/2015/9 от 23.01.15 (До 2020 г.).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tabLst>
                <a:tab pos="179388" algn="l"/>
              </a:tabLst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450" dirty="0" err="1" smtClean="0">
                <a:latin typeface="Times New Roman" pitchFamily="18" charset="0"/>
                <a:cs typeface="Times New Roman" pitchFamily="18" charset="0"/>
              </a:rPr>
              <a:t>Нефтегазинжиниринг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», договор № 50/12 от 27.03.2012 (Срок до 2017 года).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tabLst>
                <a:tab pos="179388" algn="l"/>
              </a:tabLst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450" dirty="0" err="1" smtClean="0">
                <a:latin typeface="Times New Roman" pitchFamily="18" charset="0"/>
                <a:cs typeface="Times New Roman" pitchFamily="18" charset="0"/>
              </a:rPr>
              <a:t>Камэнергостройпром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», договор № 3 от 09.02.2012 (Срок до 31.12.2017 года).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tabLst>
                <a:tab pos="179388" algn="l"/>
              </a:tabLst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Муниципального казенное учреждение «Исполнительный комитет Нижнекамского муниципального района», №1 от 05.02.2015 (Срок на 2015-2019 гг.).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tabLst>
                <a:tab pos="179388" algn="l"/>
              </a:tabLst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Государственное казенное учреждение «Центр занятости населения г. Нижнекамск», договор № 7 от 12.01.2015 (Срок до 2018 года).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tabLst>
                <a:tab pos="179388" algn="l"/>
              </a:tabLst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Нижнекамский филиал Ассамблеи Народов Татарстана, договор № 4/39-80 от 14.03.2012. (Срок до 2017 года).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tabLst>
                <a:tab pos="179388" algn="l"/>
              </a:tabLst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Государственное унитарное предприятие «</a:t>
            </a:r>
            <a:r>
              <a:rPr lang="ru-RU" sz="1450" dirty="0" err="1" smtClean="0">
                <a:latin typeface="Times New Roman" pitchFamily="18" charset="0"/>
                <a:cs typeface="Times New Roman" pitchFamily="18" charset="0"/>
              </a:rPr>
              <a:t>Горэлектротранспорт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» г. Нижнекамска Министерства транспорта и дорожного хозяйства РТ, договор № 7-1-4-90 от 14.03.2012. (Срок до 2017 года).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tabLst>
                <a:tab pos="179388" algn="l"/>
              </a:tabLst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Муниципальное казенное учреждение «Управление земельных и имущественных отношений НМР РТ», договор № 4/39-85 от 26.06.2012. (Срок до 2017 года).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tabLst>
                <a:tab pos="179388" algn="l"/>
              </a:tabLst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Отдел управления Федеральной миграционной службы России по РТ в г. Нижнекамске, договор № 7-1-4-113 от 16.05.2013 (Срок до 31.12.2019 года).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tabLst>
                <a:tab pos="179388" algn="l"/>
              </a:tabLst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Межрайонная инспекция Федеральной налоговой службы №11 по РТ № 7-1-4-112 от 06.05.2014 (Срок до 31.12.2019 года).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tabLst>
                <a:tab pos="179388" algn="l"/>
              </a:tabLst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sz="1450" dirty="0" err="1" smtClean="0">
                <a:latin typeface="Times New Roman" pitchFamily="18" charset="0"/>
                <a:cs typeface="Times New Roman" pitchFamily="18" charset="0"/>
              </a:rPr>
              <a:t>Преттль-НК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», договор № 97/14-СП от 10.06.2014 (Срок до 31.12.2018 года).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  <a:tabLst>
                <a:tab pos="179388" algn="l"/>
              </a:tabLst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ПАО «</a:t>
            </a:r>
            <a:r>
              <a:rPr lang="ru-RU" sz="1450" dirty="0" err="1" smtClean="0">
                <a:latin typeface="Times New Roman" pitchFamily="18" charset="0"/>
                <a:cs typeface="Times New Roman" pitchFamily="18" charset="0"/>
              </a:rPr>
              <a:t>Нижнекамскнефтехим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», договор № 4600025828 от 17 февраля 2015 г. (До 01.08.2017 года).</a:t>
            </a:r>
          </a:p>
          <a:p>
            <a:pPr marL="0" indent="179388" algn="just">
              <a:spcBef>
                <a:spcPts val="0"/>
              </a:spcBef>
              <a:buFont typeface="+mj-lt"/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5715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Участники ФЭП в 2016/2017 уч. году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749932"/>
          <a:ext cx="7785102" cy="5724229"/>
        </p:xfrm>
        <a:graphic>
          <a:graphicData uri="http://schemas.openxmlformats.org/drawingml/2006/table">
            <a:tbl>
              <a:tblPr/>
              <a:tblGrid>
                <a:gridCol w="785818"/>
                <a:gridCol w="3589593"/>
                <a:gridCol w="1268191"/>
                <a:gridCol w="585798"/>
                <a:gridCol w="557210"/>
                <a:gridCol w="998492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Направление подготовки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студентов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Кафедра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8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27.03.04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в технических системах,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 - «Системы и средства автоматизации технологических процессов»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538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09.03.01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 и вычислительная техника,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– «Автоматизированные системы обработки информации и управления»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АТПП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4314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13.03.02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Электроэнергетика и электротехника,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– «Электроснабжение»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ЭТЭОП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13.03.01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Теплоэнергетика и теплотехника,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– «Энергообеспечение предприятий»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ЭТЭОП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5193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18.03.02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Энерго- и ресурсосберегающие процессы в химической технологии и биотехнологии 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– Машины и аппараты химических производств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МАХП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461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18.03.01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Химическая технология,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профиль – «Химическая технология органических веществ»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ХТОВ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9820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382588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Действующий договор по программе ФЭП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4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Предприятие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Номер договора,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подписания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Срок действия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5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ПАО «Нижнекамскнефтехим»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4600025828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17.02.2015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01.09.2015 –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01.08.2017 гг.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участников ФЭП 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2015-2016 уч. г.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71538" y="1285860"/>
          <a:ext cx="7877206" cy="481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Диаграмма трудоустроившихся участников ФЭП на предприятиях и организациях города 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357298"/>
          <a:ext cx="914400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института </a:t>
            </a:r>
            <a:endParaRPr lang="ru-RU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4"/>
          <p:cNvGraphicFramePr>
            <a:graphicFrameLocks/>
          </p:cNvGraphicFramePr>
          <p:nvPr/>
        </p:nvGraphicFramePr>
        <p:xfrm>
          <a:off x="1000100" y="1428736"/>
          <a:ext cx="8001056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1414"/>
            <a:ext cx="749808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по формам обучения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1439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		очная форма обучения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000760" y="928670"/>
          <a:ext cx="2438400" cy="200025"/>
        </p:xfrm>
        <a:graphic>
          <a:graphicData uri="http://schemas.openxmlformats.org/drawingml/2006/table">
            <a:tbl>
              <a:tblPr/>
              <a:tblGrid>
                <a:gridCol w="24384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err="1">
                          <a:latin typeface="Times New Roman"/>
                        </a:rPr>
                        <a:t>очно-заочная</a:t>
                      </a:r>
                      <a:r>
                        <a:rPr lang="ru-RU" sz="1200" b="1" i="0" u="none" strike="noStrike" dirty="0">
                          <a:latin typeface="Times New Roman"/>
                        </a:rPr>
                        <a:t>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786182" y="3714752"/>
          <a:ext cx="2438400" cy="200025"/>
        </p:xfrm>
        <a:graphic>
          <a:graphicData uri="http://schemas.openxmlformats.org/drawingml/2006/table">
            <a:tbl>
              <a:tblPr/>
              <a:tblGrid>
                <a:gridCol w="609600"/>
                <a:gridCol w="182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Times New Roman"/>
                        </a:rPr>
                        <a:t>заочная форма обучения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1"/>
          <p:cNvGraphicFramePr>
            <a:graphicFrameLocks/>
          </p:cNvGraphicFramePr>
          <p:nvPr/>
        </p:nvGraphicFramePr>
        <p:xfrm>
          <a:off x="1071538" y="1214423"/>
          <a:ext cx="4000528" cy="2428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2"/>
          <p:cNvGraphicFramePr>
            <a:graphicFrameLocks/>
          </p:cNvGraphicFramePr>
          <p:nvPr/>
        </p:nvGraphicFramePr>
        <p:xfrm>
          <a:off x="5143504" y="1214422"/>
          <a:ext cx="3857620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3"/>
          <p:cNvGraphicFramePr>
            <a:graphicFrameLocks/>
          </p:cNvGraphicFramePr>
          <p:nvPr/>
        </p:nvGraphicFramePr>
        <p:xfrm>
          <a:off x="2643174" y="3929067"/>
          <a:ext cx="5078185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технологического факультета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142976" y="1285860"/>
          <a:ext cx="7791474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Диаграмма трудоустройства выпускников </a:t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>механического факультета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1071538" y="1447800"/>
          <a:ext cx="7862912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1445</TotalTime>
  <Words>436</Words>
  <Application>Microsoft Office PowerPoint</Application>
  <PresentationFormat>Экран (4:3)</PresentationFormat>
  <Paragraphs>230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Слайд 1</vt:lpstr>
      <vt:lpstr>  ПЕРЕЧЕНЬ ДОГОВОРОВ на производственную и преддипломную практику  на 2016/17 учебный год  </vt:lpstr>
      <vt:lpstr>Участники ФЭП в 2016/2017 уч. году</vt:lpstr>
      <vt:lpstr>Диаграмма трудоустройства участников ФЭП  2015-2016 уч. г.</vt:lpstr>
      <vt:lpstr>Диаграмма трудоустроившихся участников ФЭП на предприятиях и организациях города </vt:lpstr>
      <vt:lpstr>Диаграмма трудоустройства выпускников института </vt:lpstr>
      <vt:lpstr>Диаграмма трудоустройства выпускников по формам обучения </vt:lpstr>
      <vt:lpstr>Диаграмма трудоустройства выпускников  технологического факультета </vt:lpstr>
      <vt:lpstr>Диаграмма трудоустройства выпускников  механического факультета </vt:lpstr>
      <vt:lpstr>Диаграмма трудоустройства выпускников                                                                                                     факультета управления и автоматизации </vt:lpstr>
      <vt:lpstr>Диаграмма трудоустройства выпускников                                                                                                      факультета экономики и управления </vt:lpstr>
      <vt:lpstr>Диаграмма трудоустройства выпускников                                                                                                      факультета непрерывного образования</vt:lpstr>
      <vt:lpstr>Рейтинг в соответствии  с показателями трудоустройства по специальности (профилю)</vt:lpstr>
      <vt:lpstr>Диаграмма трудоустроившихся выпускников на предприятиях и организациях города </vt:lpstr>
      <vt:lpstr>Сравнительная диаграмма трудоустроившихся выпускников на предприятиях и организациях города за 5 лет</vt:lpstr>
      <vt:lpstr>Проект решения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НХТИ</dc:creator>
  <cp:lastModifiedBy>НХТИ</cp:lastModifiedBy>
  <cp:revision>227</cp:revision>
  <dcterms:created xsi:type="dcterms:W3CDTF">2012-04-18T08:11:23Z</dcterms:created>
  <dcterms:modified xsi:type="dcterms:W3CDTF">2017-08-24T10:33:04Z</dcterms:modified>
</cp:coreProperties>
</file>