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308" r:id="rId3"/>
    <p:sldId id="309" r:id="rId4"/>
    <p:sldId id="310" r:id="rId5"/>
    <p:sldId id="312" r:id="rId6"/>
    <p:sldId id="298" r:id="rId7"/>
    <p:sldId id="316" r:id="rId8"/>
    <p:sldId id="297" r:id="rId9"/>
    <p:sldId id="317" r:id="rId10"/>
    <p:sldId id="314" r:id="rId11"/>
    <p:sldId id="313" r:id="rId12"/>
    <p:sldId id="282" r:id="rId1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5" autoAdjust="0"/>
    <p:restoredTop sz="86437" autoAdjust="0"/>
  </p:normalViewPr>
  <p:slideViewPr>
    <p:cSldViewPr>
      <p:cViewPr varScale="1">
        <p:scale>
          <a:sx n="99" d="100"/>
          <a:sy n="99" d="100"/>
        </p:scale>
        <p:origin x="17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804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624296534336246E-2"/>
          <c:y val="9.1739970323917244E-2"/>
          <c:w val="0.92773131245577967"/>
          <c:h val="0.75041051914480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2021/22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DA2-45FC-B04B-BBFF7BD280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DA2-45FC-B04B-BBFF7BD2806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DA2-45FC-B04B-BBFF7BD2806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47%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DA2-45FC-B04B-BBFF7BD2806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53</c:v>
                </c:pt>
                <c:pt idx="1">
                  <c:v>35</c:v>
                </c:pt>
                <c:pt idx="2">
                  <c:v>12</c:v>
                </c:pt>
                <c:pt idx="3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A2-45FC-B04B-BBFF7BD2806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2022/23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DA2-45FC-B04B-BBFF7BD280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DA2-45FC-B04B-BBFF7BD2806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DA2-45FC-B04B-BBFF7BD2806E}"/>
                </c:ext>
              </c:extLst>
            </c:dLbl>
            <c:dLbl>
              <c:idx val="3"/>
              <c:layout>
                <c:manualLayout>
                  <c:x val="1.4222173645348116E-3"/>
                  <c:y val="4.740707559935422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DA2-45FC-B04B-BBFF7BD2806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41</c:v>
                </c:pt>
                <c:pt idx="1">
                  <c:v>39</c:v>
                </c:pt>
                <c:pt idx="2">
                  <c:v>19</c:v>
                </c:pt>
                <c:pt idx="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DA2-45FC-B04B-BBFF7BD2806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2023/24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DA2-45FC-B04B-BBFF7BD280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DA2-45FC-B04B-BBFF7BD2806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DA2-45FC-B04B-BBFF7BD2806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DA2-45FC-B04B-BBFF7BD2806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46</c:v>
                </c:pt>
                <c:pt idx="1">
                  <c:v>36</c:v>
                </c:pt>
                <c:pt idx="2">
                  <c:v>18</c:v>
                </c:pt>
                <c:pt idx="3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DA2-45FC-B04B-BBFF7BD280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630976"/>
        <c:axId val="45632512"/>
      </c:barChart>
      <c:catAx>
        <c:axId val="45630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632512"/>
        <c:crosses val="autoZero"/>
        <c:auto val="1"/>
        <c:lblAlgn val="ctr"/>
        <c:lblOffset val="100"/>
        <c:noMultiLvlLbl val="0"/>
      </c:catAx>
      <c:valAx>
        <c:axId val="456325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crossAx val="4563097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2021/22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BAA-4193-980B-D0384B9A3B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BAA-4193-980B-D0384B9A3B3C}"/>
                </c:ext>
              </c:extLst>
            </c:dLbl>
            <c:dLbl>
              <c:idx val="2"/>
              <c:layout>
                <c:manualLayout>
                  <c:x val="-8.533304187209494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BAA-4193-980B-D0384B9A3B3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BAA-4193-980B-D0384B9A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</c:v>
                </c:pt>
                <c:pt idx="1">
                  <c:v>24</c:v>
                </c:pt>
                <c:pt idx="2">
                  <c:v>2</c:v>
                </c:pt>
                <c:pt idx="3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AA-4193-980B-D0384B9A3B3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2022/23 уч.г.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533304187209494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BAA-4193-980B-D0384B9A3B3C}"/>
                </c:ext>
              </c:extLst>
            </c:dLbl>
            <c:dLbl>
              <c:idx val="1"/>
              <c:layout>
                <c:manualLayout>
                  <c:x val="-7.111086822674580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BAA-4193-980B-D0384B9A3B3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BAA-4193-980B-D0384B9A3B3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6BAA-4193-980B-D0384B9A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57</c:v>
                </c:pt>
                <c:pt idx="1">
                  <c:v>36</c:v>
                </c:pt>
                <c:pt idx="2">
                  <c:v>7</c:v>
                </c:pt>
                <c:pt idx="3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BAA-4193-980B-D0384B9A3B3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2023/24 уч.г.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6888694581396747E-3"/>
                  <c:y val="-7.1110613399030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BAA-4193-980B-D0384B9A3B3C}"/>
                </c:ext>
              </c:extLst>
            </c:dLbl>
            <c:dLbl>
              <c:idx val="1"/>
              <c:layout>
                <c:manualLayout>
                  <c:x val="-9.9555215517444402E-3"/>
                  <c:y val="-4.740707559935422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6BAA-4193-980B-D0384B9A3B3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6BAA-4193-980B-D0384B9A3B3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6BAA-4193-980B-D0384B9A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49</c:v>
                </c:pt>
                <c:pt idx="1">
                  <c:v>45</c:v>
                </c:pt>
                <c:pt idx="2">
                  <c:v>7</c:v>
                </c:pt>
                <c:pt idx="3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BAA-4193-980B-D0384B9A3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870080"/>
        <c:axId val="46244608"/>
      </c:barChart>
      <c:catAx>
        <c:axId val="45870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6244608"/>
        <c:crosses val="autoZero"/>
        <c:auto val="1"/>
        <c:lblAlgn val="ctr"/>
        <c:lblOffset val="100"/>
        <c:noMultiLvlLbl val="0"/>
      </c:catAx>
      <c:valAx>
        <c:axId val="462446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4587008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624296534336246E-2"/>
          <c:y val="0.10596209300372349"/>
          <c:w val="0.92773131245577967"/>
          <c:h val="0.75041051914480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2021/22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95C-45C0-A49C-BAE9775DE60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95C-45C0-A49C-BAE9775DE60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95C-45C0-A49C-BAE9775DE6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95C-45C0-A49C-BAE9775DE60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</c:v>
                </c:pt>
                <c:pt idx="1">
                  <c:v>42</c:v>
                </c:pt>
                <c:pt idx="2">
                  <c:v>1</c:v>
                </c:pt>
                <c:pt idx="3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5C-45C0-A49C-BAE9775DE6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2022/23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95C-45C0-A49C-BAE9775DE60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95C-45C0-A49C-BAE9775DE60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95C-45C0-A49C-BAE9775DE6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95C-45C0-A49C-BAE9775DE60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40</c:v>
                </c:pt>
                <c:pt idx="1">
                  <c:v>57</c:v>
                </c:pt>
                <c:pt idx="2">
                  <c:v>3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95C-45C0-A49C-BAE9775DE60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2023/24 уч.г.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95C-45C0-A49C-BAE9775DE60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95C-45C0-A49C-BAE9775DE60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95C-45C0-A49C-BAE9775DE6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95C-45C0-A49C-BAE9775DE60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48</c:v>
                </c:pt>
                <c:pt idx="1">
                  <c:v>51</c:v>
                </c:pt>
                <c:pt idx="2">
                  <c:v>2</c:v>
                </c:pt>
                <c:pt idx="3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95C-45C0-A49C-BAE9775DE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405184"/>
        <c:axId val="73406720"/>
      </c:barChart>
      <c:catAx>
        <c:axId val="73405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3406720"/>
        <c:crosses val="autoZero"/>
        <c:auto val="1"/>
        <c:lblAlgn val="ctr"/>
        <c:lblOffset val="100"/>
        <c:noMultiLvlLbl val="0"/>
      </c:catAx>
      <c:valAx>
        <c:axId val="734067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340518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ХТ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65A-4A2B-BDB9-A96BA12EFC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65A-4A2B-BDB9-A96BA12EFC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65A-4A2B-BDB9-A96BA12EFC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65A-4A2B-BDB9-A96BA12EFCE2}"/>
                </c:ext>
              </c:extLst>
            </c:dLbl>
            <c:dLbl>
              <c:idx val="4"/>
              <c:layout>
                <c:manualLayout>
                  <c:x val="-1.0271047039084739E-2"/>
                  <c:y val="-4.182993791712625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65A-4A2B-BDB9-A96BA12EFC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65A-4A2B-BDB9-A96BA12EFC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65A-4A2B-BDB9-A96BA12EFCE2}"/>
                </c:ext>
              </c:extLst>
            </c:dLbl>
            <c:dLbl>
              <c:idx val="7"/>
              <c:layout>
                <c:manualLayout>
                  <c:x val="1.3205631907394664E-2"/>
                  <c:y val="-4.18299379171265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65A-4A2B-BDB9-A96BA12EFCE2}"/>
                </c:ext>
              </c:extLst>
            </c:dLbl>
            <c:dLbl>
              <c:idx val="8"/>
              <c:layout>
                <c:manualLayout>
                  <c:x val="4.4018773024648893E-3"/>
                  <c:y val="1.673181048205545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65A-4A2B-BDB9-A96BA12EFCE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46%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65A-4A2B-BDB9-A96BA12EFCE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Органическая химия</c:v>
                </c:pt>
                <c:pt idx="1">
                  <c:v>Инженерная графика</c:v>
                </c:pt>
                <c:pt idx="2">
                  <c:v>Информатика </c:v>
                </c:pt>
                <c:pt idx="3">
                  <c:v>Психология</c:v>
                </c:pt>
                <c:pt idx="4">
                  <c:v>Социология</c:v>
                </c:pt>
                <c:pt idx="5">
                  <c:v>История</c:v>
                </c:pt>
                <c:pt idx="6">
                  <c:v>Прикладная механика</c:v>
                </c:pt>
                <c:pt idx="7">
                  <c:v>Английский язык</c:v>
                </c:pt>
                <c:pt idx="8">
                  <c:v>Математика</c:v>
                </c:pt>
                <c:pt idx="9">
                  <c:v>Физика</c:v>
                </c:pt>
                <c:pt idx="10">
                  <c:v>Электротехника и электроника</c:v>
                </c:pt>
                <c:pt idx="11">
                  <c:v>Экология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29</c:v>
                </c:pt>
                <c:pt idx="1">
                  <c:v>49</c:v>
                </c:pt>
                <c:pt idx="2">
                  <c:v>67</c:v>
                </c:pt>
                <c:pt idx="3">
                  <c:v>64</c:v>
                </c:pt>
                <c:pt idx="4">
                  <c:v>62</c:v>
                </c:pt>
                <c:pt idx="5">
                  <c:v>58</c:v>
                </c:pt>
                <c:pt idx="6">
                  <c:v>75</c:v>
                </c:pt>
                <c:pt idx="7">
                  <c:v>84</c:v>
                </c:pt>
                <c:pt idx="8">
                  <c:v>37</c:v>
                </c:pt>
                <c:pt idx="9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65A-4A2B-BDB9-A96BA12EFCE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ППРС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1738339473239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65A-4A2B-BDB9-A96BA12EFCE2}"/>
                </c:ext>
              </c:extLst>
            </c:dLbl>
            <c:dLbl>
              <c:idx val="1"/>
              <c:layout>
                <c:manualLayout>
                  <c:x val="8.8037546049298306E-3"/>
                  <c:y val="-4.1829937917126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65A-4A2B-BDB9-A96BA12EFCE2}"/>
                </c:ext>
              </c:extLst>
            </c:dLbl>
            <c:dLbl>
              <c:idx val="3"/>
              <c:layout>
                <c:manualLayout>
                  <c:x val="1.7607509209859633E-2"/>
                  <c:y val="2.09149689585630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5A-4A2B-BDB9-A96BA12EFCE2}"/>
                </c:ext>
              </c:extLst>
            </c:dLbl>
            <c:dLbl>
              <c:idx val="5"/>
              <c:layout>
                <c:manualLayout>
                  <c:x val="1.0271047039084798E-2"/>
                  <c:y val="-8.36598758342528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65A-4A2B-BDB9-A96BA12EFCE2}"/>
                </c:ext>
              </c:extLst>
            </c:dLbl>
            <c:dLbl>
              <c:idx val="6"/>
              <c:layout>
                <c:manualLayout>
                  <c:x val="1.467292434154964E-2"/>
                  <c:y val="-1.045748447928149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265A-4A2B-BDB9-A96BA12EFCE2}"/>
                </c:ext>
              </c:extLst>
            </c:dLbl>
            <c:dLbl>
              <c:idx val="7"/>
              <c:layout>
                <c:manualLayout>
                  <c:x val="5.1355235195423713E-3"/>
                  <c:y val="-2.0914968958563001E-3"/>
                </c:manualLayout>
              </c:layout>
              <c:tx>
                <c:rich>
                  <a:bodyPr/>
                  <a:lstStyle/>
                  <a:p>
                    <a:fld id="{52837C99-7BB1-4F4B-9E45-4B8D4B64110F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028159536973344E-2"/>
                      <c:h val="4.95684764317943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265A-4A2B-BDB9-A96BA12EFC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6ECB59B4-61E5-4FDA-B21D-15FDBB2B36FC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028159536973344E-2"/>
                      <c:h val="4.95684764317943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4FA-448E-9C70-6587A68DC9A2}"/>
                </c:ext>
              </c:extLst>
            </c:dLbl>
            <c:dLbl>
              <c:idx val="9"/>
              <c:layout>
                <c:manualLayout>
                  <c:x val="-3.6681733179687406E-3"/>
                  <c:y val="-1.6731975166850401E-2"/>
                </c:manualLayout>
              </c:layout>
              <c:tx>
                <c:rich>
                  <a:bodyPr/>
                  <a:lstStyle/>
                  <a:p>
                    <a:fld id="{FE5140D1-73F1-41B7-8D5E-09EF0FA10C45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22440493204356E-2"/>
                      <c:h val="4.95684764317943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265A-4A2B-BDB9-A96BA12EFCE2}"/>
                </c:ext>
              </c:extLst>
            </c:dLbl>
            <c:dLbl>
              <c:idx val="10"/>
              <c:layout>
                <c:manualLayout>
                  <c:x val="2.9345848683098186E-3"/>
                  <c:y val="-2.091496895856319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628274517243459E-2"/>
                      <c:h val="4.956847643179430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265A-4A2B-BDB9-A96BA12EFCE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80%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58989800353488E-2"/>
                      <c:h val="4.956847643179430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24FA-448E-9C70-6587A68DC9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Органическая химия</c:v>
                </c:pt>
                <c:pt idx="1">
                  <c:v>Инженерная графика</c:v>
                </c:pt>
                <c:pt idx="2">
                  <c:v>Информатика </c:v>
                </c:pt>
                <c:pt idx="3">
                  <c:v>Психология</c:v>
                </c:pt>
                <c:pt idx="4">
                  <c:v>Социология</c:v>
                </c:pt>
                <c:pt idx="5">
                  <c:v>История</c:v>
                </c:pt>
                <c:pt idx="6">
                  <c:v>Прикладная механика</c:v>
                </c:pt>
                <c:pt idx="7">
                  <c:v>Английский язык</c:v>
                </c:pt>
                <c:pt idx="8">
                  <c:v>Математика</c:v>
                </c:pt>
                <c:pt idx="9">
                  <c:v>Физика</c:v>
                </c:pt>
                <c:pt idx="10">
                  <c:v>Электротехника и электроника</c:v>
                </c:pt>
                <c:pt idx="11">
                  <c:v>Экология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7">
                  <c:v>23</c:v>
                </c:pt>
                <c:pt idx="8">
                  <c:v>48</c:v>
                </c:pt>
                <c:pt idx="9">
                  <c:v>45</c:v>
                </c:pt>
                <c:pt idx="10">
                  <c:v>37</c:v>
                </c:pt>
                <c:pt idx="1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65A-4A2B-BDB9-A96BA12EF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86016"/>
        <c:axId val="46407680"/>
      </c:barChart>
      <c:catAx>
        <c:axId val="460860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6407680"/>
        <c:crosses val="autoZero"/>
        <c:auto val="1"/>
        <c:lblAlgn val="ctr"/>
        <c:lblOffset val="100"/>
        <c:noMultiLvlLbl val="0"/>
      </c:catAx>
      <c:valAx>
        <c:axId val="46407680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460860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416800190726014"/>
          <c:y val="9.7367378873348259E-2"/>
          <c:w val="0.65282906860091461"/>
          <c:h val="0.874816152124967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МАХП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376901684859673E-3"/>
                  <c:y val="1.095286851314206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65A-4A2B-BDB9-A96BA12EFC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65A-4A2B-BDB9-A96BA12EFC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65A-4A2B-BDB9-A96BA12EFC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65A-4A2B-BDB9-A96BA12EFCE2}"/>
                </c:ext>
              </c:extLst>
            </c:dLbl>
            <c:dLbl>
              <c:idx val="4"/>
              <c:layout>
                <c:manualLayout>
                  <c:x val="-4.5202337344602637E-3"/>
                  <c:y val="5.135450346123776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65A-4A2B-BDB9-A96BA12EFC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65A-4A2B-BDB9-A96BA12EFC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65A-4A2B-BDB9-A96BA12EFCE2}"/>
                </c:ext>
              </c:extLst>
            </c:dLbl>
            <c:dLbl>
              <c:idx val="7"/>
              <c:layout>
                <c:manualLayout>
                  <c:x val="1.3205631907394664E-2"/>
                  <c:y val="-4.18299379171265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65A-4A2B-BDB9-A96BA12EFCE2}"/>
                </c:ext>
              </c:extLst>
            </c:dLbl>
            <c:dLbl>
              <c:idx val="8"/>
              <c:layout>
                <c:manualLayout>
                  <c:x val="4.4018773024648893E-3"/>
                  <c:y val="1.673181048205545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65A-4A2B-BDB9-A96BA12EFCE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46%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65A-4A2B-BDB9-A96BA12EFCE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Спротивление материалов</c:v>
                </c:pt>
                <c:pt idx="1">
                  <c:v>Психология</c:v>
                </c:pt>
                <c:pt idx="2">
                  <c:v>Материаловедение</c:v>
                </c:pt>
                <c:pt idx="3">
                  <c:v>Правоведение</c:v>
                </c:pt>
                <c:pt idx="4">
                  <c:v>Информатика</c:v>
                </c:pt>
                <c:pt idx="5">
                  <c:v>Экология</c:v>
                </c:pt>
                <c:pt idx="6">
                  <c:v>Гидравлика</c:v>
                </c:pt>
                <c:pt idx="7">
                  <c:v>Электротехника и электроника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68</c:v>
                </c:pt>
                <c:pt idx="1">
                  <c:v>53</c:v>
                </c:pt>
                <c:pt idx="2">
                  <c:v>45</c:v>
                </c:pt>
                <c:pt idx="3">
                  <c:v>54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65A-4A2B-BDB9-A96BA12EFCE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ТБ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2.2521015736884475E-2"/>
                  <c:y val="0"/>
                </c:manualLayout>
              </c:layout>
              <c:tx>
                <c:rich>
                  <a:bodyPr/>
                  <a:lstStyle/>
                  <a:p>
                    <a:fld id="{7F4871D1-DC95-4CFF-9D8F-F4D9796105D8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06991657095272E-2"/>
                      <c:h val="5.191659675229337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65A-4A2B-BDB9-A96BA12EFCE2}"/>
                </c:ext>
              </c:extLst>
            </c:dLbl>
            <c:dLbl>
              <c:idx val="1"/>
              <c:layout>
                <c:manualLayout>
                  <c:x val="8.8037546049298306E-3"/>
                  <c:y val="-4.1829937917126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65A-4A2B-BDB9-A96BA12EFCE2}"/>
                </c:ext>
              </c:extLst>
            </c:dLbl>
            <c:dLbl>
              <c:idx val="3"/>
              <c:layout>
                <c:manualLayout>
                  <c:x val="1.7607509209859633E-2"/>
                  <c:y val="2.09149689585630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5A-4A2B-BDB9-A96BA12EFCE2}"/>
                </c:ext>
              </c:extLst>
            </c:dLbl>
            <c:dLbl>
              <c:idx val="5"/>
              <c:layout>
                <c:manualLayout>
                  <c:x val="1.644853397488276E-3"/>
                  <c:y val="-6.0363003479030975E-3"/>
                </c:manualLayout>
              </c:layout>
              <c:tx>
                <c:rich>
                  <a:bodyPr/>
                  <a:lstStyle/>
                  <a:p>
                    <a:fld id="{B7F2B5A1-82A5-4C4E-8D00-424295C0E06E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25836741338256E-2"/>
                      <c:h val="5.521214458064707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265A-4A2B-BDB9-A96BA12EFCE2}"/>
                </c:ext>
              </c:extLst>
            </c:dLbl>
            <c:dLbl>
              <c:idx val="6"/>
              <c:layout>
                <c:manualLayout>
                  <c:x val="1.467292434154964E-2"/>
                  <c:y val="-1.045748447928149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265A-4A2B-BDB9-A96BA12EFCE2}"/>
                </c:ext>
              </c:extLst>
            </c:dLbl>
            <c:dLbl>
              <c:idx val="7"/>
              <c:layout>
                <c:manualLayout>
                  <c:x val="5.1355235195423713E-3"/>
                  <c:y val="-2.0914968958563001E-3"/>
                </c:manualLayout>
              </c:layout>
              <c:tx>
                <c:rich>
                  <a:bodyPr/>
                  <a:lstStyle/>
                  <a:p>
                    <a:fld id="{52837C99-7BB1-4F4B-9E45-4B8D4B64110F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028159536973344E-2"/>
                      <c:h val="4.95684764317943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265A-4A2B-BDB9-A96BA12EFC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6ECB59B4-61E5-4FDA-B21D-15FDBB2B36FC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028159536973344E-2"/>
                      <c:h val="4.95684764317943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4FA-448E-9C70-6587A68DC9A2}"/>
                </c:ext>
              </c:extLst>
            </c:dLbl>
            <c:dLbl>
              <c:idx val="9"/>
              <c:layout>
                <c:manualLayout>
                  <c:x val="-3.6681733179687406E-3"/>
                  <c:y val="-1.6731975166850401E-2"/>
                </c:manualLayout>
              </c:layout>
              <c:tx>
                <c:rich>
                  <a:bodyPr/>
                  <a:lstStyle/>
                  <a:p>
                    <a:fld id="{FE5140D1-73F1-41B7-8D5E-09EF0FA10C45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22440493204356E-2"/>
                      <c:h val="4.95684764317943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265A-4A2B-BDB9-A96BA12EFCE2}"/>
                </c:ext>
              </c:extLst>
            </c:dLbl>
            <c:dLbl>
              <c:idx val="10"/>
              <c:layout>
                <c:manualLayout>
                  <c:x val="2.9345848683098186E-3"/>
                  <c:y val="-2.091496895856319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628274517243459E-2"/>
                      <c:h val="4.956847643179430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265A-4A2B-BDB9-A96BA12EFCE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80%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58989800353488E-2"/>
                      <c:h val="4.956847643179430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24FA-448E-9C70-6587A68DC9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Спротивление материалов</c:v>
                </c:pt>
                <c:pt idx="1">
                  <c:v>Психология</c:v>
                </c:pt>
                <c:pt idx="2">
                  <c:v>Материаловедение</c:v>
                </c:pt>
                <c:pt idx="3">
                  <c:v>Правоведение</c:v>
                </c:pt>
                <c:pt idx="4">
                  <c:v>Информатика</c:v>
                </c:pt>
                <c:pt idx="5">
                  <c:v>Экология</c:v>
                </c:pt>
                <c:pt idx="6">
                  <c:v>Гидравлика</c:v>
                </c:pt>
                <c:pt idx="7">
                  <c:v>Электротехника и электроника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68</c:v>
                </c:pt>
                <c:pt idx="5">
                  <c:v>82</c:v>
                </c:pt>
                <c:pt idx="6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65A-4A2B-BDB9-A96BA12EFCE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ТМО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5.6601975137242811E-8"/>
                  <c:y val="-1.1648131768069003E-2"/>
                </c:manualLayout>
              </c:layout>
              <c:tx>
                <c:rich>
                  <a:bodyPr/>
                  <a:lstStyle/>
                  <a:p>
                    <a:fld id="{C9716186-BEDF-4096-BA42-B57EDE6F8F35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06991657095272E-2"/>
                      <c:h val="5.521214458064707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44-4125-AB1E-2D7ACE80E96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D8E94636-2B13-4BA0-9D9E-3CAACDECD8F5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96057581868527E-2"/>
                      <c:h val="5.521214458064707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044-4125-AB1E-2D7ACE80E96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Лист1!$A$2:$A$9</c:f>
              <c:strCache>
                <c:ptCount val="8"/>
                <c:pt idx="0">
                  <c:v>Спротивление материалов</c:v>
                </c:pt>
                <c:pt idx="1">
                  <c:v>Психология</c:v>
                </c:pt>
                <c:pt idx="2">
                  <c:v>Материаловедение</c:v>
                </c:pt>
                <c:pt idx="3">
                  <c:v>Правоведение</c:v>
                </c:pt>
                <c:pt idx="4">
                  <c:v>Информатика</c:v>
                </c:pt>
                <c:pt idx="5">
                  <c:v>Экология</c:v>
                </c:pt>
                <c:pt idx="6">
                  <c:v>Гидравлика</c:v>
                </c:pt>
                <c:pt idx="7">
                  <c:v>Электротехника и электроника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71</c:v>
                </c:pt>
                <c:pt idx="7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44-4125-AB1E-2D7ACE80E9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86016"/>
        <c:axId val="46407680"/>
      </c:barChart>
      <c:catAx>
        <c:axId val="460860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6407680"/>
        <c:crosses val="autoZero"/>
        <c:auto val="1"/>
        <c:lblAlgn val="ctr"/>
        <c:lblOffset val="100"/>
        <c:noMultiLvlLbl val="0"/>
      </c:catAx>
      <c:valAx>
        <c:axId val="46407680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460860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ИВТ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D6E-4E9B-A16D-BB61AF235B5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D6E-4E9B-A16D-BB61AF235B56}"/>
                </c:ext>
              </c:extLst>
            </c:dLbl>
            <c:dLbl>
              <c:idx val="2"/>
              <c:layout>
                <c:manualLayout>
                  <c:x val="1.4692457018157879E-3"/>
                  <c:y val="4.436098846012825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D6E-4E9B-A16D-BB61AF235B5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D6E-4E9B-A16D-BB61AF235B56}"/>
                </c:ext>
              </c:extLst>
            </c:dLbl>
            <c:dLbl>
              <c:idx val="4"/>
              <c:layout>
                <c:manualLayout>
                  <c:x val="5.876910198267052E-3"/>
                  <c:y val="-4.50067173411591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D6E-4E9B-A16D-BB61AF235B56}"/>
                </c:ext>
              </c:extLst>
            </c:dLbl>
            <c:dLbl>
              <c:idx val="5"/>
              <c:layout>
                <c:manualLayout>
                  <c:x val="1.4395479411403985E-3"/>
                  <c:y val="-4.2327915360168009E-3"/>
                </c:manualLayout>
              </c:layout>
              <c:tx>
                <c:rich>
                  <a:bodyPr/>
                  <a:lstStyle/>
                  <a:p>
                    <a:fld id="{F3EB156C-E207-4C25-A3FD-2EAA7B71DE2B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6413-4E03-8DB9-B0254EE8A73B}"/>
                </c:ext>
              </c:extLst>
            </c:dLbl>
            <c:dLbl>
              <c:idx val="6"/>
              <c:layout>
                <c:manualLayout>
                  <c:x val="-4.1746890293071666E-2"/>
                  <c:y val="-2.75131449841087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6413-4E03-8DB9-B0254EE8A73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DB02432D-50E1-40EA-A8DD-0FC57A1DB06B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6413-4E03-8DB9-B0254EE8A73B}"/>
                </c:ext>
              </c:extLst>
            </c:dLbl>
            <c:dLbl>
              <c:idx val="8"/>
              <c:layout>
                <c:manualLayout>
                  <c:x val="-4.3186438234211954E-3"/>
                  <c:y val="-3.8800140857615165E-1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413-4E03-8DB9-B0254EE8A73B}"/>
                </c:ext>
              </c:extLst>
            </c:dLbl>
            <c:dLbl>
              <c:idx val="9"/>
              <c:layout>
                <c:manualLayout>
                  <c:x val="-3.2352423099235635E-3"/>
                  <c:y val="-9.8200763635588363E-3"/>
                </c:manualLayout>
              </c:layout>
              <c:tx>
                <c:rich>
                  <a:bodyPr/>
                  <a:lstStyle/>
                  <a:p>
                    <a:fld id="{A9ACB0FB-83C5-4E78-9A05-A80D3F64C8DD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D6E-4E9B-A16D-BB61AF235B5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B8E759FB-8B69-4C29-93EF-5FE51E66D96C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413-4E03-8DB9-B0254EE8A73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D6756079-D985-4904-A2C7-B46E3E7431AE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413-4E03-8DB9-B0254EE8A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Лист1!$A$3:$A$14</c:f>
              <c:strCache>
                <c:ptCount val="12"/>
                <c:pt idx="0">
                  <c:v>Электротехника и электроника</c:v>
                </c:pt>
                <c:pt idx="1">
                  <c:v>Правоведение</c:v>
                </c:pt>
                <c:pt idx="2">
                  <c:v>Информатика</c:v>
                </c:pt>
                <c:pt idx="3">
                  <c:v>Дискретная математика</c:v>
                </c:pt>
                <c:pt idx="4">
                  <c:v>Философия</c:v>
                </c:pt>
                <c:pt idx="5">
                  <c:v>Физика</c:v>
                </c:pt>
                <c:pt idx="6">
                  <c:v>Математика</c:v>
                </c:pt>
                <c:pt idx="7">
                  <c:v>Социология</c:v>
                </c:pt>
                <c:pt idx="8">
                  <c:v>История</c:v>
                </c:pt>
                <c:pt idx="9">
                  <c:v>Инж. и комп. графика</c:v>
                </c:pt>
                <c:pt idx="10">
                  <c:v>Психология</c:v>
                </c:pt>
                <c:pt idx="11">
                  <c:v>Английский язык</c:v>
                </c:pt>
              </c:strCache>
            </c:strRef>
          </c:cat>
          <c:val>
            <c:numRef>
              <c:f>Лист1!$B$3:$B$14</c:f>
              <c:numCache>
                <c:formatCode>General</c:formatCode>
                <c:ptCount val="12"/>
                <c:pt idx="0">
                  <c:v>26</c:v>
                </c:pt>
                <c:pt idx="2">
                  <c:v>41</c:v>
                </c:pt>
                <c:pt idx="3">
                  <c:v>32</c:v>
                </c:pt>
                <c:pt idx="4">
                  <c:v>35</c:v>
                </c:pt>
                <c:pt idx="5">
                  <c:v>37</c:v>
                </c:pt>
                <c:pt idx="6">
                  <c:v>45</c:v>
                </c:pt>
                <c:pt idx="7">
                  <c:v>79</c:v>
                </c:pt>
                <c:pt idx="8">
                  <c:v>68</c:v>
                </c:pt>
                <c:pt idx="9">
                  <c:v>69</c:v>
                </c:pt>
                <c:pt idx="10">
                  <c:v>42</c:v>
                </c:pt>
                <c:pt idx="1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D6E-4E9B-A16D-BB61AF235B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D6E-4E9B-A16D-BB61AF235B5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FD6E-4E9B-A16D-BB61AF235B56}"/>
                </c:ext>
              </c:extLst>
            </c:dLbl>
            <c:dLbl>
              <c:idx val="6"/>
              <c:layout>
                <c:manualLayout>
                  <c:x val="3.7546924162120757E-2"/>
                  <c:y val="1.376990411893944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D6E-4E9B-A16D-BB61AF235B56}"/>
                </c:ext>
              </c:extLst>
            </c:dLbl>
            <c:dLbl>
              <c:idx val="7"/>
              <c:layout>
                <c:manualLayout>
                  <c:x val="2.879095882280797E-3"/>
                  <c:y val="-1.269837460805016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FD6E-4E9B-A16D-BB61AF235B56}"/>
                </c:ext>
              </c:extLst>
            </c:dLbl>
            <c:dLbl>
              <c:idx val="8"/>
              <c:layout>
                <c:manualLayout>
                  <c:x val="-5.6098163114158116E-3"/>
                  <c:y val="-6.38568263262302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FD6E-4E9B-A16D-BB61AF235B5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FD6E-4E9B-A16D-BB61AF235B5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2796A274-B5B0-4728-A62D-672D89A6D98C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413-4E03-8DB9-B0254EE8A73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24B4AA40-F888-49FE-9021-F310BBB17F80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13-4E03-8DB9-B0254EE8A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Лист1!$A$3:$A$14</c:f>
              <c:strCache>
                <c:ptCount val="12"/>
                <c:pt idx="0">
                  <c:v>Электротехника и электроника</c:v>
                </c:pt>
                <c:pt idx="1">
                  <c:v>Правоведение</c:v>
                </c:pt>
                <c:pt idx="2">
                  <c:v>Информатика</c:v>
                </c:pt>
                <c:pt idx="3">
                  <c:v>Дискретная математика</c:v>
                </c:pt>
                <c:pt idx="4">
                  <c:v>Философия</c:v>
                </c:pt>
                <c:pt idx="5">
                  <c:v>Физика</c:v>
                </c:pt>
                <c:pt idx="6">
                  <c:v>Математика</c:v>
                </c:pt>
                <c:pt idx="7">
                  <c:v>Социология</c:v>
                </c:pt>
                <c:pt idx="8">
                  <c:v>История</c:v>
                </c:pt>
                <c:pt idx="9">
                  <c:v>Инж. и комп. графика</c:v>
                </c:pt>
                <c:pt idx="10">
                  <c:v>Психология</c:v>
                </c:pt>
                <c:pt idx="11">
                  <c:v>Английский язык</c:v>
                </c:pt>
              </c:strCache>
            </c:strRef>
          </c:cat>
          <c:val>
            <c:numRef>
              <c:f>Лист1!$C$3:$C$14</c:f>
              <c:numCache>
                <c:formatCode>General</c:formatCode>
                <c:ptCount val="12"/>
                <c:pt idx="6">
                  <c:v>39</c:v>
                </c:pt>
                <c:pt idx="7">
                  <c:v>58</c:v>
                </c:pt>
                <c:pt idx="8">
                  <c:v>42</c:v>
                </c:pt>
                <c:pt idx="9">
                  <c:v>40</c:v>
                </c:pt>
                <c:pt idx="10">
                  <c:v>36</c:v>
                </c:pt>
                <c:pt idx="11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D6E-4E9B-A16D-BB61AF235B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УТС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1.0537037528221373E-3"/>
                  <c:y val="-7.6190247648302567E-3"/>
                </c:manualLayout>
              </c:layout>
              <c:tx>
                <c:rich>
                  <a:bodyPr/>
                  <a:lstStyle/>
                  <a:p>
                    <a:fld id="{6DCCDE5E-E74D-4726-85FA-CF0237D649A2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FD6E-4E9B-A16D-BB61AF235B5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A073E7F-F8C5-47B5-970A-1781336D06E4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413-4E03-8DB9-B0254EE8A73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FD6E-4E9B-A16D-BB61AF235B56}"/>
                </c:ext>
              </c:extLst>
            </c:dLbl>
            <c:dLbl>
              <c:idx val="8"/>
              <c:layout>
                <c:manualLayout>
                  <c:x val="8.8153652974006114E-3"/>
                  <c:y val="2.370353779967718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FD6E-4E9B-A16D-BB61AF235B5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65%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FD6E-4E9B-A16D-BB61AF235B56}"/>
                </c:ext>
              </c:extLst>
            </c:dLbl>
            <c:dLbl>
              <c:idx val="11"/>
              <c:layout>
                <c:manualLayout>
                  <c:x val="0"/>
                  <c:y val="-8.46558307203344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FD6E-4E9B-A16D-BB61AF235B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Лист1!$A$3:$A$14</c:f>
              <c:strCache>
                <c:ptCount val="12"/>
                <c:pt idx="0">
                  <c:v>Электротехника и электроника</c:v>
                </c:pt>
                <c:pt idx="1">
                  <c:v>Правоведение</c:v>
                </c:pt>
                <c:pt idx="2">
                  <c:v>Информатика</c:v>
                </c:pt>
                <c:pt idx="3">
                  <c:v>Дискретная математика</c:v>
                </c:pt>
                <c:pt idx="4">
                  <c:v>Философия</c:v>
                </c:pt>
                <c:pt idx="5">
                  <c:v>Физика</c:v>
                </c:pt>
                <c:pt idx="6">
                  <c:v>Математика</c:v>
                </c:pt>
                <c:pt idx="7">
                  <c:v>Социология</c:v>
                </c:pt>
                <c:pt idx="8">
                  <c:v>История</c:v>
                </c:pt>
                <c:pt idx="9">
                  <c:v>Инж. и комп. графика</c:v>
                </c:pt>
                <c:pt idx="10">
                  <c:v>Психология</c:v>
                </c:pt>
                <c:pt idx="11">
                  <c:v>Английский язык</c:v>
                </c:pt>
              </c:strCache>
            </c:strRef>
          </c:cat>
          <c:val>
            <c:numRef>
              <c:f>Лист1!$D$3:$D$14</c:f>
              <c:numCache>
                <c:formatCode>General</c:formatCode>
                <c:ptCount val="12"/>
                <c:pt idx="0">
                  <c:v>55</c:v>
                </c:pt>
                <c:pt idx="1">
                  <c:v>54</c:v>
                </c:pt>
                <c:pt idx="10">
                  <c:v>65</c:v>
                </c:pt>
                <c:pt idx="1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D6E-4E9B-A16D-BB61AF235B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053056"/>
        <c:axId val="67054592"/>
      </c:barChart>
      <c:catAx>
        <c:axId val="67053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7054592"/>
        <c:crosses val="autoZero"/>
        <c:auto val="1"/>
        <c:lblAlgn val="ctr"/>
        <c:lblOffset val="100"/>
        <c:noMultiLvlLbl val="0"/>
      </c:catAx>
      <c:valAx>
        <c:axId val="6705459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67053056"/>
        <c:crosses val="autoZero"/>
        <c:crossBetween val="between"/>
      </c:valAx>
      <c:spPr>
        <a:ln>
          <a:noFill/>
        </a:ln>
      </c:spPr>
    </c:plotArea>
    <c:legend>
      <c:legendPos val="t"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ЭОП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D6E-4E9B-A16D-BB61AF235B5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D6E-4E9B-A16D-BB61AF235B56}"/>
                </c:ext>
              </c:extLst>
            </c:dLbl>
            <c:dLbl>
              <c:idx val="2"/>
              <c:layout>
                <c:manualLayout>
                  <c:x val="1.4692457018157879E-3"/>
                  <c:y val="4.436098846012825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D6E-4E9B-A16D-BB61AF235B56}"/>
                </c:ext>
              </c:extLst>
            </c:dLbl>
            <c:dLbl>
              <c:idx val="3"/>
              <c:layout>
                <c:manualLayout>
                  <c:x val="-8.63728764684239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D6E-4E9B-A16D-BB61AF235B56}"/>
                </c:ext>
              </c:extLst>
            </c:dLbl>
            <c:dLbl>
              <c:idx val="4"/>
              <c:layout>
                <c:manualLayout>
                  <c:x val="5.876910198267052E-3"/>
                  <c:y val="-4.50067173411591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D6E-4E9B-A16D-BB61AF235B56}"/>
                </c:ext>
              </c:extLst>
            </c:dLbl>
            <c:dLbl>
              <c:idx val="5"/>
              <c:layout>
                <c:manualLayout>
                  <c:x val="1.4395479411403985E-3"/>
                  <c:y val="-4.2327915360168009E-3"/>
                </c:manualLayout>
              </c:layout>
              <c:tx>
                <c:rich>
                  <a:bodyPr/>
                  <a:lstStyle/>
                  <a:p>
                    <a:fld id="{F3EB156C-E207-4C25-A3FD-2EAA7B71DE2B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6413-4E03-8DB9-B0254EE8A73B}"/>
                </c:ext>
              </c:extLst>
            </c:dLbl>
            <c:dLbl>
              <c:idx val="6"/>
              <c:layout>
                <c:manualLayout>
                  <c:x val="-4.1746890293071666E-2"/>
                  <c:y val="-2.75131449841087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6413-4E03-8DB9-B0254EE8A73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DB02432D-50E1-40EA-A8DD-0FC57A1DB06B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6413-4E03-8DB9-B0254EE8A73B}"/>
                </c:ext>
              </c:extLst>
            </c:dLbl>
            <c:dLbl>
              <c:idx val="8"/>
              <c:layout>
                <c:manualLayout>
                  <c:x val="-4.3186438234211954E-3"/>
                  <c:y val="-3.8800140857615165E-1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413-4E03-8DB9-B0254EE8A73B}"/>
                </c:ext>
              </c:extLst>
            </c:dLbl>
            <c:dLbl>
              <c:idx val="9"/>
              <c:layout>
                <c:manualLayout>
                  <c:x val="-3.2352423099235635E-3"/>
                  <c:y val="-9.8200763635588363E-3"/>
                </c:manualLayout>
              </c:layout>
              <c:tx>
                <c:rich>
                  <a:bodyPr/>
                  <a:lstStyle/>
                  <a:p>
                    <a:fld id="{A9ACB0FB-83C5-4E78-9A05-A80D3F64C8DD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D6E-4E9B-A16D-BB61AF235B5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B8E759FB-8B69-4C29-93EF-5FE51E66D96C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413-4E03-8DB9-B0254EE8A73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D6756079-D985-4904-A2C7-B46E3E7431AE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413-4E03-8DB9-B0254EE8A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Лист1!$A$3:$A$16</c:f>
              <c:strCache>
                <c:ptCount val="14"/>
                <c:pt idx="0">
                  <c:v>Информатика</c:v>
                </c:pt>
                <c:pt idx="1">
                  <c:v>Английский язык</c:v>
                </c:pt>
                <c:pt idx="2">
                  <c:v>Правоведение</c:v>
                </c:pt>
                <c:pt idx="3">
                  <c:v>Философия</c:v>
                </c:pt>
                <c:pt idx="4">
                  <c:v>Электротехника и электроника</c:v>
                </c:pt>
                <c:pt idx="5">
                  <c:v>Электрические машины</c:v>
                </c:pt>
                <c:pt idx="6">
                  <c:v>ТОЭ</c:v>
                </c:pt>
                <c:pt idx="7">
                  <c:v>Теоретическая механика</c:v>
                </c:pt>
                <c:pt idx="8">
                  <c:v>Химия</c:v>
                </c:pt>
                <c:pt idx="9">
                  <c:v>Прикладная механика</c:v>
                </c:pt>
                <c:pt idx="10">
                  <c:v>Экология</c:v>
                </c:pt>
                <c:pt idx="11">
                  <c:v>Микроэкономика</c:v>
                </c:pt>
                <c:pt idx="12">
                  <c:v>Менеджмент</c:v>
                </c:pt>
                <c:pt idx="13">
                  <c:v>Макроэкономика</c:v>
                </c:pt>
              </c:strCache>
            </c:strRef>
          </c:cat>
          <c:val>
            <c:numRef>
              <c:f>Лист1!$B$3:$B$16</c:f>
              <c:numCache>
                <c:formatCode>General</c:formatCode>
                <c:ptCount val="14"/>
                <c:pt idx="0">
                  <c:v>28</c:v>
                </c:pt>
                <c:pt idx="1">
                  <c:v>39</c:v>
                </c:pt>
                <c:pt idx="2">
                  <c:v>50</c:v>
                </c:pt>
                <c:pt idx="3">
                  <c:v>47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D6E-4E9B-A16D-BB61AF235B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4395479411402929E-3"/>
                  <c:y val="6.3491873040249294E-3"/>
                </c:manualLayout>
              </c:layout>
              <c:tx>
                <c:rich>
                  <a:bodyPr/>
                  <a:lstStyle/>
                  <a:p>
                    <a:fld id="{B79BFA64-451B-4980-8A6C-656493F13601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11F-4868-A07B-748668DEC2F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D6E-4E9B-A16D-BB61AF235B56}"/>
                </c:ext>
              </c:extLst>
            </c:dLbl>
            <c:dLbl>
              <c:idx val="5"/>
              <c:layout>
                <c:manualLayout>
                  <c:x val="-1.0556562951380215E-16"/>
                  <c:y val="-4.232791536016800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FD6E-4E9B-A16D-BB61AF235B56}"/>
                </c:ext>
              </c:extLst>
            </c:dLbl>
            <c:dLbl>
              <c:idx val="6"/>
              <c:layout>
                <c:manualLayout>
                  <c:x val="-2.7604181898104037E-3"/>
                  <c:y val="-1.044866257119166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D6E-4E9B-A16D-BB61AF235B56}"/>
                </c:ext>
              </c:extLst>
            </c:dLbl>
            <c:dLbl>
              <c:idx val="7"/>
              <c:layout>
                <c:manualLayout>
                  <c:x val="0"/>
                  <c:y val="1.26983746080500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FD6E-4E9B-A16D-BB61AF235B56}"/>
                </c:ext>
              </c:extLst>
            </c:dLbl>
            <c:dLbl>
              <c:idx val="8"/>
              <c:layout>
                <c:manualLayout>
                  <c:x val="-5.6098163114158116E-3"/>
                  <c:y val="-6.38568263262302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FD6E-4E9B-A16D-BB61AF235B5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FD6E-4E9B-A16D-BB61AF235B5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2796A274-B5B0-4728-A62D-672D89A6D98C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413-4E03-8DB9-B0254EE8A73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24B4AA40-F888-49FE-9021-F310BBB17F80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13-4E03-8DB9-B0254EE8A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Лист1!$A$3:$A$16</c:f>
              <c:strCache>
                <c:ptCount val="14"/>
                <c:pt idx="0">
                  <c:v>Информатика</c:v>
                </c:pt>
                <c:pt idx="1">
                  <c:v>Английский язык</c:v>
                </c:pt>
                <c:pt idx="2">
                  <c:v>Правоведение</c:v>
                </c:pt>
                <c:pt idx="3">
                  <c:v>Философия</c:v>
                </c:pt>
                <c:pt idx="4">
                  <c:v>Электротехника и электроника</c:v>
                </c:pt>
                <c:pt idx="5">
                  <c:v>Электрические машины</c:v>
                </c:pt>
                <c:pt idx="6">
                  <c:v>ТОЭ</c:v>
                </c:pt>
                <c:pt idx="7">
                  <c:v>Теоретическая механика</c:v>
                </c:pt>
                <c:pt idx="8">
                  <c:v>Химия</c:v>
                </c:pt>
                <c:pt idx="9">
                  <c:v>Прикладная механика</c:v>
                </c:pt>
                <c:pt idx="10">
                  <c:v>Экология</c:v>
                </c:pt>
                <c:pt idx="11">
                  <c:v>Микроэкономика</c:v>
                </c:pt>
                <c:pt idx="12">
                  <c:v>Менеджмент</c:v>
                </c:pt>
                <c:pt idx="13">
                  <c:v>Макроэкономика</c:v>
                </c:pt>
              </c:strCache>
            </c:strRef>
          </c:cat>
          <c:val>
            <c:numRef>
              <c:f>Лист1!$C$3:$C$16</c:f>
              <c:numCache>
                <c:formatCode>General</c:formatCode>
                <c:ptCount val="14"/>
                <c:pt idx="1">
                  <c:v>76</c:v>
                </c:pt>
                <c:pt idx="5">
                  <c:v>29</c:v>
                </c:pt>
                <c:pt idx="6">
                  <c:v>51</c:v>
                </c:pt>
                <c:pt idx="7">
                  <c:v>45</c:v>
                </c:pt>
                <c:pt idx="8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D6E-4E9B-A16D-BB61AF235B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АТПП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1.0537037528221373E-3"/>
                  <c:y val="-7.6190247648302567E-3"/>
                </c:manualLayout>
              </c:layout>
              <c:tx>
                <c:rich>
                  <a:bodyPr/>
                  <a:lstStyle/>
                  <a:p>
                    <a:fld id="{6DCCDE5E-E74D-4726-85FA-CF0237D649A2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FD6E-4E9B-A16D-BB61AF235B56}"/>
                </c:ext>
              </c:extLst>
            </c:dLbl>
            <c:dLbl>
              <c:idx val="1"/>
              <c:layout>
                <c:manualLayout>
                  <c:x val="8.6372876468423909E-3"/>
                  <c:y val="-1.9047561912075253E-2"/>
                </c:manualLayout>
              </c:layout>
              <c:tx>
                <c:rich>
                  <a:bodyPr/>
                  <a:lstStyle/>
                  <a:p>
                    <a:fld id="{FA073E7F-F8C5-47B5-970A-1781336D06E4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413-4E03-8DB9-B0254EE8A73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4AA835B-20B9-423E-AC97-1E4ED68AE43B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11F-4868-A07B-748668DEC2F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11F-4868-A07B-748668DEC2F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FD6E-4E9B-A16D-BB61AF235B5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43326DD-5779-4521-B838-1170078A718A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11F-4868-A07B-748668DEC2FF}"/>
                </c:ext>
              </c:extLst>
            </c:dLbl>
            <c:dLbl>
              <c:idx val="8"/>
              <c:layout>
                <c:manualLayout>
                  <c:x val="8.8153652974006114E-3"/>
                  <c:y val="2.370353779967718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FD6E-4E9B-A16D-BB61AF235B5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DCD29F7-BDE6-47DC-9E04-2710521CE8E2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11F-4868-A07B-748668DEC2F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64%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FD6E-4E9B-A16D-BB61AF235B56}"/>
                </c:ext>
              </c:extLst>
            </c:dLbl>
            <c:dLbl>
              <c:idx val="11"/>
              <c:layout>
                <c:manualLayout>
                  <c:x val="0"/>
                  <c:y val="-8.46558307203344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FD6E-4E9B-A16D-BB61AF235B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Лист1!$A$3:$A$16</c:f>
              <c:strCache>
                <c:ptCount val="14"/>
                <c:pt idx="0">
                  <c:v>Информатика</c:v>
                </c:pt>
                <c:pt idx="1">
                  <c:v>Английский язык</c:v>
                </c:pt>
                <c:pt idx="2">
                  <c:v>Правоведение</c:v>
                </c:pt>
                <c:pt idx="3">
                  <c:v>Философия</c:v>
                </c:pt>
                <c:pt idx="4">
                  <c:v>Электротехника и электроника</c:v>
                </c:pt>
                <c:pt idx="5">
                  <c:v>Электрические машины</c:v>
                </c:pt>
                <c:pt idx="6">
                  <c:v>ТОЭ</c:v>
                </c:pt>
                <c:pt idx="7">
                  <c:v>Теоретическая механика</c:v>
                </c:pt>
                <c:pt idx="8">
                  <c:v>Химия</c:v>
                </c:pt>
                <c:pt idx="9">
                  <c:v>Прикладная механика</c:v>
                </c:pt>
                <c:pt idx="10">
                  <c:v>Экология</c:v>
                </c:pt>
                <c:pt idx="11">
                  <c:v>Микроэкономика</c:v>
                </c:pt>
                <c:pt idx="12">
                  <c:v>Менеджмент</c:v>
                </c:pt>
                <c:pt idx="13">
                  <c:v>Макроэкономика</c:v>
                </c:pt>
              </c:strCache>
            </c:strRef>
          </c:cat>
          <c:val>
            <c:numRef>
              <c:f>Лист1!$D$3:$D$16</c:f>
              <c:numCache>
                <c:formatCode>General</c:formatCode>
                <c:ptCount val="14"/>
                <c:pt idx="1">
                  <c:v>75</c:v>
                </c:pt>
                <c:pt idx="2">
                  <c:v>59</c:v>
                </c:pt>
                <c:pt idx="4">
                  <c:v>58</c:v>
                </c:pt>
                <c:pt idx="7">
                  <c:v>52</c:v>
                </c:pt>
                <c:pt idx="9">
                  <c:v>73</c:v>
                </c:pt>
                <c:pt idx="10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D6E-4E9B-A16D-BB61AF235B5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Экономика</c:v>
                </c:pt>
              </c:strCache>
            </c:strRef>
          </c:tx>
          <c:invertIfNegative val="0"/>
          <c:dLbls>
            <c:dLbl>
              <c:idx val="11"/>
              <c:tx>
                <c:rich>
                  <a:bodyPr/>
                  <a:lstStyle/>
                  <a:p>
                    <a:fld id="{0522B34A-B505-477E-BDBA-D9F5C9DEF56E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11F-4868-A07B-748668DEC2FF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B822DBA0-3947-4353-AF31-90462B72EFF8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11F-4868-A07B-748668DEC2FF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14BBD057-CB20-42CA-8D17-B61941A76808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11F-4868-A07B-748668DEC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Лист1!$A$3:$A$16</c:f>
              <c:strCache>
                <c:ptCount val="14"/>
                <c:pt idx="0">
                  <c:v>Информатика</c:v>
                </c:pt>
                <c:pt idx="1">
                  <c:v>Английский язык</c:v>
                </c:pt>
                <c:pt idx="2">
                  <c:v>Правоведение</c:v>
                </c:pt>
                <c:pt idx="3">
                  <c:v>Философия</c:v>
                </c:pt>
                <c:pt idx="4">
                  <c:v>Электротехника и электроника</c:v>
                </c:pt>
                <c:pt idx="5">
                  <c:v>Электрические машины</c:v>
                </c:pt>
                <c:pt idx="6">
                  <c:v>ТОЭ</c:v>
                </c:pt>
                <c:pt idx="7">
                  <c:v>Теоретическая механика</c:v>
                </c:pt>
                <c:pt idx="8">
                  <c:v>Химия</c:v>
                </c:pt>
                <c:pt idx="9">
                  <c:v>Прикладная механика</c:v>
                </c:pt>
                <c:pt idx="10">
                  <c:v>Экология</c:v>
                </c:pt>
                <c:pt idx="11">
                  <c:v>Микроэкономика</c:v>
                </c:pt>
                <c:pt idx="12">
                  <c:v>Менеджмент</c:v>
                </c:pt>
                <c:pt idx="13">
                  <c:v>Макроэкономика</c:v>
                </c:pt>
              </c:strCache>
            </c:strRef>
          </c:cat>
          <c:val>
            <c:numRef>
              <c:f>Лист1!$E$3:$E$16</c:f>
              <c:numCache>
                <c:formatCode>General</c:formatCode>
                <c:ptCount val="14"/>
                <c:pt idx="11">
                  <c:v>33</c:v>
                </c:pt>
                <c:pt idx="12">
                  <c:v>81</c:v>
                </c:pt>
                <c:pt idx="1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1F-4868-A07B-748668DEC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053056"/>
        <c:axId val="67054592"/>
      </c:barChart>
      <c:catAx>
        <c:axId val="67053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7054592"/>
        <c:crosses val="autoZero"/>
        <c:auto val="1"/>
        <c:lblAlgn val="ctr"/>
        <c:lblOffset val="100"/>
        <c:noMultiLvlLbl val="0"/>
      </c:catAx>
      <c:valAx>
        <c:axId val="6705459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67053056"/>
        <c:crosses val="autoZero"/>
        <c:crossBetween val="between"/>
      </c:valAx>
      <c:spPr>
        <a:ln>
          <a:noFill/>
        </a:ln>
      </c:spPr>
    </c:plotArea>
    <c:legend>
      <c:legendPos val="t"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dirty="0"/>
              <a:t>апрель-май 2023 г.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июнь 2022 г., бакалавриат, очное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0"/>
                  <c:y val="-6.8375589806760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E9-4F38-BE36-E60E9328510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Среднее</c:v>
                </c:pt>
                <c:pt idx="1">
                  <c:v>ПФ</c:v>
                </c:pt>
                <c:pt idx="2">
                  <c:v>ФИТ</c:v>
                </c:pt>
                <c:pt idx="3">
                  <c:v>МФ</c:v>
                </c:pt>
                <c:pt idx="4">
                  <c:v>ФТ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4.5999999999999996</c:v>
                </c:pt>
                <c:pt idx="1">
                  <c:v>4.76</c:v>
                </c:pt>
                <c:pt idx="2">
                  <c:v>4.5599999999999996</c:v>
                </c:pt>
                <c:pt idx="3">
                  <c:v>4.45</c:v>
                </c:pt>
                <c:pt idx="4">
                  <c:v>4.75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4F-4421-AF85-4E3EC0C053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664704"/>
        <c:axId val="46654208"/>
      </c:barChart>
      <c:catAx>
        <c:axId val="466647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46654208"/>
        <c:crosses val="autoZero"/>
        <c:auto val="1"/>
        <c:lblAlgn val="ctr"/>
        <c:lblOffset val="100"/>
        <c:noMultiLvlLbl val="0"/>
      </c:catAx>
      <c:valAx>
        <c:axId val="4665420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46664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dirty="0"/>
              <a:t>ноябрь-декабрь 2023 г.</a:t>
            </a:r>
          </a:p>
        </c:rich>
      </c:tx>
      <c:layout>
        <c:manualLayout>
          <c:xMode val="edge"/>
          <c:yMode val="edge"/>
          <c:x val="0.24548078403650719"/>
          <c:y val="2.1768555122152446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июнь 2022 г., бакалавриат, очное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Среднее</c:v>
                </c:pt>
                <c:pt idx="1">
                  <c:v>ПФ</c:v>
                </c:pt>
                <c:pt idx="2">
                  <c:v>ФИТ</c:v>
                </c:pt>
                <c:pt idx="3">
                  <c:v>МФ</c:v>
                </c:pt>
                <c:pt idx="4">
                  <c:v>ФТ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4.8</c:v>
                </c:pt>
                <c:pt idx="1">
                  <c:v>4.9000000000000004</c:v>
                </c:pt>
                <c:pt idx="2">
                  <c:v>4.8</c:v>
                </c:pt>
                <c:pt idx="3">
                  <c:v>4.9000000000000004</c:v>
                </c:pt>
                <c:pt idx="4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EF-4317-B869-0C102D14CA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02976"/>
        <c:axId val="46704512"/>
      </c:barChart>
      <c:catAx>
        <c:axId val="467029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46704512"/>
        <c:crosses val="autoZero"/>
        <c:auto val="1"/>
        <c:lblAlgn val="ctr"/>
        <c:lblOffset val="100"/>
        <c:noMultiLvlLbl val="0"/>
      </c:catAx>
      <c:valAx>
        <c:axId val="4670451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46702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0.66113</cdr:x>
      <cdr:y>0.06858</cdr:y>
    </cdr:from>
    <cdr:to>
      <cdr:x>0.66113</cdr:x>
      <cdr:y>0.96731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rot="5400000">
          <a:off x="3136113" y="3108063"/>
          <a:ext cx="5393070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0.69378</cdr:x>
      <cdr:y>0.08058</cdr:y>
    </cdr:from>
    <cdr:to>
      <cdr:x>0.69378</cdr:x>
      <cdr:y>0.97931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rot="5400000">
          <a:off x="3424145" y="3180071"/>
          <a:ext cx="5393070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83693-7552-4343-8A9A-E482590F1375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93329-66D3-466D-9E5F-20713534CD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93329-66D3-466D-9E5F-20713534CD0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00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93329-66D3-466D-9E5F-20713534CD0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733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93329-66D3-466D-9E5F-20713534CD0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010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93329-66D3-466D-9E5F-20713534CD0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315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93329-66D3-466D-9E5F-20713534CD0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286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408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37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78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87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480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56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91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91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45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67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25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8ECCEB-D21C-4EFB-AB28-49ACE67B9AB4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77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500174"/>
            <a:ext cx="7772400" cy="35719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КАЧЕСТВА ЗНАНИЙ СТУДЕНТОВ И СОВЕРШЕНСТВОВАНИЕ УЧЕБНОГО ПРОЦЕССА </a:t>
            </a:r>
            <a:b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зам. директора по учебной работе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Никифорова Наталья Ивановна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4810" y="592933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02.04.2024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6A5E1D7-A3E4-4A5D-9370-7EEDFC5E09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6687326" cy="16062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 l="35855" t="5103" r="37477" b="9581"/>
          <a:stretch>
            <a:fillRect/>
          </a:stretch>
        </p:blipFill>
        <p:spPr bwMode="auto">
          <a:xfrm>
            <a:off x="2071670" y="0"/>
            <a:ext cx="45720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анонимного анкетирования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«Преподаватель глазами студентов»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48401275"/>
              </p:ext>
            </p:extLst>
          </p:nvPr>
        </p:nvGraphicFramePr>
        <p:xfrm>
          <a:off x="102456" y="1000116"/>
          <a:ext cx="4437392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31363554"/>
              </p:ext>
            </p:extLst>
          </p:nvPr>
        </p:nvGraphicFramePr>
        <p:xfrm>
          <a:off x="4604153" y="984316"/>
          <a:ext cx="4572032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5720" y="4714884"/>
            <a:ext cx="335758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Охвачены студенты очной формы обучения (2-4 курсов) –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Количество анкет - 1170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4714884"/>
            <a:ext cx="307183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Пожелания студентов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29058" y="5103674"/>
            <a:ext cx="5214942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Поставить автомат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Всем преподавателям желают ЗДОРОВЬЯ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547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effectLst/>
                <a:latin typeface="Times New Roman" pitchFamily="18" charset="0"/>
                <a:cs typeface="Times New Roman" pitchFamily="18" charset="0"/>
              </a:rPr>
              <a:t>Проект решения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268760"/>
            <a:ext cx="8572560" cy="5073238"/>
          </a:xfrm>
        </p:spPr>
        <p:txBody>
          <a:bodyPr>
            <a:normAutofit/>
          </a:bodyPr>
          <a:lstStyle/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 Кафедрам обеспечить сохранность и прирост контингента студентов.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Принять информацию о качестве знаний студентов к сведению с последующим обсуждением на кафедрах и факультетах.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Продолжить участие в федеральном Интернет - экзамене в сфере профессионального образования.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 Обеспечить участие выпускников очной формы обучения по направлениям подготовки бакалавриата в анкетировании «Преподаватель глазами студента». 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14348" y="285728"/>
            <a:ext cx="8229600" cy="85725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 зимней промежуточной аттестации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(очное отделение)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60144128"/>
              </p:ext>
            </p:extLst>
          </p:nvPr>
        </p:nvGraphicFramePr>
        <p:xfrm>
          <a:off x="214282" y="1071546"/>
          <a:ext cx="89297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14348" y="285728"/>
            <a:ext cx="8229600" cy="85725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 зимней промежуточной аттестации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очно-заочное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отделение)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4594745"/>
              </p:ext>
            </p:extLst>
          </p:nvPr>
        </p:nvGraphicFramePr>
        <p:xfrm>
          <a:off x="214282" y="1071546"/>
          <a:ext cx="89297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14348" y="285728"/>
            <a:ext cx="8229600" cy="85725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 зимней промежуточной аттестации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(заочное отделение)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98574018"/>
              </p:ext>
            </p:extLst>
          </p:nvPr>
        </p:nvGraphicFramePr>
        <p:xfrm>
          <a:off x="214282" y="1071546"/>
          <a:ext cx="89297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Количество отчисленных с 01.09.2023 г. по 02.04.2024 г.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студентов </a:t>
            </a:r>
            <a:r>
              <a:rPr lang="ru-RU" sz="2000" u="sng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ОЧНОЙ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формы обучения высшего образования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025705"/>
              </p:ext>
            </p:extLst>
          </p:nvPr>
        </p:nvGraphicFramePr>
        <p:xfrm>
          <a:off x="214285" y="1357297"/>
          <a:ext cx="8715432" cy="4714910"/>
        </p:xfrm>
        <a:graphic>
          <a:graphicData uri="http://schemas.openxmlformats.org/drawingml/2006/table">
            <a:tbl>
              <a:tblPr/>
              <a:tblGrid>
                <a:gridCol w="128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9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9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96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9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96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33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Факультет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 курс маг.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 курс маг.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ИТОГО</a:t>
                      </a: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ТФ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МФ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ФИТ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2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9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21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68933577"/>
              </p:ext>
            </p:extLst>
          </p:nvPr>
        </p:nvGraphicFramePr>
        <p:xfrm>
          <a:off x="107504" y="785794"/>
          <a:ext cx="8833614" cy="5451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технологического факультета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3656416" y="3984544"/>
            <a:ext cx="514353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87583533"/>
              </p:ext>
            </p:extLst>
          </p:nvPr>
        </p:nvGraphicFramePr>
        <p:xfrm>
          <a:off x="107504" y="785794"/>
          <a:ext cx="8833614" cy="5797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механического факультета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3368384" y="3984544"/>
            <a:ext cx="514353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010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факультета информационных технологий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06977086"/>
              </p:ext>
            </p:extLst>
          </p:nvPr>
        </p:nvGraphicFramePr>
        <p:xfrm>
          <a:off x="107504" y="857232"/>
          <a:ext cx="8822214" cy="5668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факультета информационных технологий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55810822"/>
              </p:ext>
            </p:extLst>
          </p:nvPr>
        </p:nvGraphicFramePr>
        <p:xfrm>
          <a:off x="107504" y="857232"/>
          <a:ext cx="8822214" cy="545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156852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3177</TotalTime>
  <Words>539</Words>
  <Application>Microsoft Office PowerPoint</Application>
  <PresentationFormat>Экран (4:3)</PresentationFormat>
  <Paragraphs>205</Paragraphs>
  <Slides>12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АНАЛИЗ КАЧЕСТВА ЗНАНИЙ СТУДЕНТОВ И СОВЕРШЕНСТВОВАНИЕ УЧЕБНОГО ПРОЦЕССА      зам. директора по учебной работе     Никифорова Наталья Ивановна</vt:lpstr>
      <vt:lpstr>Презентация PowerPoint</vt:lpstr>
      <vt:lpstr>Презентация PowerPoint</vt:lpstr>
      <vt:lpstr>Презентация PowerPoint</vt:lpstr>
      <vt:lpstr>Количество отчисленных с 01.09.2023 г. по 02.04.2024 г. студентов ОЧНОЙ формы обучения высшего образования</vt:lpstr>
      <vt:lpstr>Результаты контроля остаточных знаний студентов  технологического факультета </vt:lpstr>
      <vt:lpstr>Результаты контроля остаточных знаний студентов  механического факультета </vt:lpstr>
      <vt:lpstr>Результаты контроля остаточных знаний студентов  факультета информационных технологий </vt:lpstr>
      <vt:lpstr>Результаты контроля остаточных знаний студентов  факультета информационных технологий </vt:lpstr>
      <vt:lpstr>Презентация PowerPoint</vt:lpstr>
      <vt:lpstr>Результаты анонимного анкетирования  «Преподаватель глазами студентов»</vt:lpstr>
      <vt:lpstr>Проект решения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КАЧЕСТВА ОБРАЗОВАНИЯ</dc:title>
  <dc:creator>НХТИ</dc:creator>
  <cp:lastModifiedBy>User PC</cp:lastModifiedBy>
  <cp:revision>458</cp:revision>
  <cp:lastPrinted>2024-04-02T09:42:37Z</cp:lastPrinted>
  <dcterms:created xsi:type="dcterms:W3CDTF">2013-02-20T11:27:36Z</dcterms:created>
  <dcterms:modified xsi:type="dcterms:W3CDTF">2024-04-02T09:42:44Z</dcterms:modified>
</cp:coreProperties>
</file>