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8" r:id="rId2"/>
    <p:sldId id="259" r:id="rId3"/>
    <p:sldId id="266" r:id="rId4"/>
    <p:sldId id="267" r:id="rId5"/>
    <p:sldId id="268" r:id="rId6"/>
    <p:sldId id="289" r:id="rId7"/>
    <p:sldId id="269" r:id="rId8"/>
    <p:sldId id="270" r:id="rId9"/>
    <p:sldId id="271" r:id="rId10"/>
    <p:sldId id="273" r:id="rId11"/>
    <p:sldId id="277" r:id="rId12"/>
    <p:sldId id="274" r:id="rId13"/>
    <p:sldId id="276" r:id="rId14"/>
    <p:sldId id="265" r:id="rId15"/>
    <p:sldId id="281" r:id="rId16"/>
    <p:sldId id="280" r:id="rId17"/>
    <p:sldId id="282" r:id="rId18"/>
    <p:sldId id="279" r:id="rId19"/>
    <p:sldId id="283" r:id="rId20"/>
    <p:sldId id="284" r:id="rId21"/>
    <p:sldId id="288" r:id="rId22"/>
    <p:sldId id="287" r:id="rId23"/>
    <p:sldId id="286" r:id="rId24"/>
    <p:sldId id="285" r:id="rId25"/>
    <p:sldId id="278" r:id="rId26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等线" pitchFamily="2" charset="-122"/>
        <a:ea typeface="等线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7">
          <p15:clr>
            <a:srgbClr val="A4A3A4"/>
          </p15:clr>
        </p15:guide>
        <p15:guide id="2" pos="380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376F"/>
    <a:srgbClr val="FFFFFF"/>
    <a:srgbClr val="992928"/>
    <a:srgbClr val="D5D7E3"/>
    <a:srgbClr val="9ECEF0"/>
    <a:srgbClr val="99CA3B"/>
    <a:srgbClr val="353F48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4619"/>
  </p:normalViewPr>
  <p:slideViewPr>
    <p:cSldViewPr snapToGrid="0" showGuides="1">
      <p:cViewPr varScale="1">
        <p:scale>
          <a:sx n="109" d="100"/>
          <a:sy n="109" d="100"/>
        </p:scale>
        <p:origin x="636" y="108"/>
      </p:cViewPr>
      <p:guideLst>
        <p:guide orient="horz" pos="2267"/>
        <p:guide pos="38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0F9B84EA-7D68-4D60-9CB1-D50884785D1C}" type="datetimeFigureOut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pPr fontAlgn="base"/>
              <a:t>2025/11/17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8D4E0FC9-F1F8-4FAE-9988-3BA365CFD46F}" type="slidenum">
              <a:rPr lang="zh-CN" altLang="en-US" strike="noStrike" noProof="1" smtClean="0">
                <a:latin typeface="等线" pitchFamily="2" charset="-122"/>
                <a:ea typeface="等线" pitchFamily="2" charset="-122"/>
                <a:cs typeface="+mn-cs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Click to edit Master text style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Second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Third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Fourth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strike="noStrike" noProof="0" smtClean="0">
                <a:ln>
                  <a:noFill/>
                </a:ln>
                <a:effectLst/>
                <a:uLnTx/>
                <a:uFillTx/>
                <a:sym typeface="+mn-ea"/>
              </a:rPr>
              <a:t>Fifth level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C9B17E-EBA4-4BA6-BFBF-CFC4EA0BE6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Arial" panose="020B0604020202020204" pitchFamily="34" charset="0"/>
        <a:cs typeface="+mn-cs"/>
        <a:sym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>
          <a:ln>
            <a:solidFill>
              <a:srgbClr val="000000"/>
            </a:solidFill>
          </a:ln>
        </p:spPr>
      </p:sp>
      <p:sp>
        <p:nvSpPr>
          <p:cNvPr id="6146" name="文本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Click to edit Master title style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Click to edit Master text style</a:t>
            </a:r>
          </a:p>
          <a:p>
            <a:pPr lvl="1" fontAlgn="auto"/>
            <a:r>
              <a:rPr lang="zh-CN" altLang="en-US" strike="noStrike" noProof="1" smtClean="0"/>
              <a:t>Second level</a:t>
            </a:r>
          </a:p>
          <a:p>
            <a:pPr lvl="2" fontAlgn="auto"/>
            <a:r>
              <a:rPr lang="zh-CN" altLang="en-US" strike="noStrike" noProof="1" smtClean="0"/>
              <a:t>Third level</a:t>
            </a:r>
          </a:p>
          <a:p>
            <a:pPr lvl="3" fontAlgn="auto"/>
            <a:r>
              <a:rPr lang="zh-CN" altLang="en-US" strike="noStrike" noProof="1" smtClean="0"/>
              <a:t>Fourth level</a:t>
            </a:r>
          </a:p>
          <a:p>
            <a:pPr lvl="4" fontAlgn="auto"/>
            <a:r>
              <a:rPr lang="zh-CN" altLang="en-US" strike="noStrike" noProof="1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5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Click to edit Master title style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 dirty="0"/>
              <a:t>Click to edit Master text style</a:t>
            </a:r>
          </a:p>
          <a:p>
            <a:pPr lvl="1"/>
            <a:r>
              <a:rPr lang="zh-CN" altLang="en-US" dirty="0"/>
              <a:t>Second level</a:t>
            </a:r>
          </a:p>
          <a:p>
            <a:pPr lvl="2"/>
            <a:r>
              <a:rPr lang="zh-CN" altLang="en-US" dirty="0"/>
              <a:t>Third level</a:t>
            </a:r>
          </a:p>
          <a:p>
            <a:pPr lvl="3"/>
            <a:r>
              <a:rPr lang="zh-CN" altLang="en-US" dirty="0"/>
              <a:t>Fourth level</a:t>
            </a:r>
          </a:p>
          <a:p>
            <a:pPr lvl="4"/>
            <a:r>
              <a:rPr lang="zh-CN" altLang="en-US" dirty="0"/>
              <a:t>Fifth level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sym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t> 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CD2E4A-79A0-459F-8578-CC9ECAA6381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0.png"/><Relationship Id="rId4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23.emf"/><Relationship Id="rId4" Type="http://schemas.openxmlformats.org/officeDocument/2006/relationships/oleObject" Target="../embeddings/oleObject1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8.emf"/><Relationship Id="rId4" Type="http://schemas.openxmlformats.org/officeDocument/2006/relationships/oleObject" Target="../embeddings/oleObject23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7.png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ap best-23"/>
          <p:cNvPicPr>
            <a:picLocks noChangeAspect="1"/>
          </p:cNvPicPr>
          <p:nvPr/>
        </p:nvPicPr>
        <p:blipFill>
          <a:blip r:embed="rId3" cstate="print">
            <a:alphaModFix amt="62000"/>
          </a:blip>
          <a:stretch>
            <a:fillRect/>
          </a:stretch>
        </p:blipFill>
        <p:spPr>
          <a:xfrm>
            <a:off x="16306800" y="266700"/>
            <a:ext cx="1794510" cy="1743710"/>
          </a:xfrm>
          <a:prstGeom prst="rect">
            <a:avLst/>
          </a:prstGeom>
        </p:spPr>
      </p:pic>
      <p:pic>
        <p:nvPicPr>
          <p:cNvPr id="2" name="Picture 1" descr="cap best-23"/>
          <p:cNvPicPr>
            <a:picLocks noChangeAspect="1"/>
          </p:cNvPicPr>
          <p:nvPr/>
        </p:nvPicPr>
        <p:blipFill>
          <a:blip r:embed="rId3" cstate="print">
            <a:alphaModFix amt="62000"/>
          </a:blip>
          <a:stretch>
            <a:fillRect/>
          </a:stretch>
        </p:blipFill>
        <p:spPr>
          <a:xfrm>
            <a:off x="16433800" y="393700"/>
            <a:ext cx="1794510" cy="1743710"/>
          </a:xfrm>
          <a:prstGeom prst="rect">
            <a:avLst/>
          </a:prstGeom>
        </p:spPr>
      </p:pic>
      <p:pic>
        <p:nvPicPr>
          <p:cNvPr id="3" name="Picture 2" descr="cap best-23"/>
          <p:cNvPicPr>
            <a:picLocks noChangeAspect="1"/>
          </p:cNvPicPr>
          <p:nvPr/>
        </p:nvPicPr>
        <p:blipFill>
          <a:blip r:embed="rId3" cstate="print">
            <a:alphaModFix amt="62000"/>
          </a:blip>
          <a:stretch>
            <a:fillRect/>
          </a:stretch>
        </p:blipFill>
        <p:spPr>
          <a:xfrm>
            <a:off x="16560800" y="520700"/>
            <a:ext cx="1794510" cy="1743710"/>
          </a:xfrm>
          <a:prstGeom prst="rect">
            <a:avLst/>
          </a:prstGeom>
        </p:spPr>
      </p:pic>
      <p:pic>
        <p:nvPicPr>
          <p:cNvPr id="4" name="Picture 3" descr="cap best-23"/>
          <p:cNvPicPr>
            <a:picLocks noChangeAspect="1"/>
          </p:cNvPicPr>
          <p:nvPr/>
        </p:nvPicPr>
        <p:blipFill>
          <a:blip r:embed="rId3" cstate="print">
            <a:alphaModFix amt="62000"/>
          </a:blip>
          <a:stretch>
            <a:fillRect/>
          </a:stretch>
        </p:blipFill>
        <p:spPr>
          <a:xfrm>
            <a:off x="16687800" y="647700"/>
            <a:ext cx="1794510" cy="1743710"/>
          </a:xfrm>
          <a:prstGeom prst="rect">
            <a:avLst/>
          </a:prstGeom>
        </p:spPr>
      </p:pic>
      <p:sp>
        <p:nvSpPr>
          <p:cNvPr id="13" name="文本框 10"/>
          <p:cNvSpPr txBox="1"/>
          <p:nvPr/>
        </p:nvSpPr>
        <p:spPr>
          <a:xfrm>
            <a:off x="1377950" y="5645785"/>
            <a:ext cx="49231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en-US" sz="2000" dirty="0">
                <a:solidFill>
                  <a:srgbClr val="FFFFFF"/>
                </a:solidFill>
                <a:latin typeface="Montserrat Medium" panose="00000600000000000000" charset="0"/>
                <a:ea typeface="等线" pitchFamily="2" charset="-122"/>
                <a:cs typeface="Montserrat Medium" panose="00000600000000000000" charset="0"/>
              </a:rPr>
              <a:t>Автор презентации:</a:t>
            </a:r>
          </a:p>
        </p:txBody>
      </p:sp>
      <p:pic>
        <p:nvPicPr>
          <p:cNvPr id="103" name="Picture 102"/>
          <p:cNvPicPr/>
          <p:nvPr/>
        </p:nvPicPr>
        <p:blipFill>
          <a:blip r:embed="rId4">
            <a:alphaModFix amt="29000"/>
            <a:grayscl/>
          </a:blip>
          <a:srcRect t="5874" b="7134"/>
          <a:stretch>
            <a:fillRect/>
          </a:stretch>
        </p:blipFill>
        <p:spPr>
          <a:xfrm>
            <a:off x="0" y="-17780"/>
            <a:ext cx="12192000" cy="688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16" name="Content Placeholder 5" descr="cap best-3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sp>
        <p:nvSpPr>
          <p:cNvPr id="21" name="文本框 6"/>
          <p:cNvSpPr txBox="1"/>
          <p:nvPr/>
        </p:nvSpPr>
        <p:spPr>
          <a:xfrm>
            <a:off x="1331595" y="2273934"/>
            <a:ext cx="10174605" cy="161890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dirty="0" smtClean="0">
                <a:latin typeface="Bicubik" pitchFamily="50" charset="0"/>
              </a:rPr>
              <a:t>НИЖНЕКАМСКИЙ ХИМИКО-ТЕХНОЛОГИЧЕСКИЙ ИНСТИТУТ</a:t>
            </a:r>
          </a:p>
          <a:p>
            <a:pPr algn="ctr">
              <a:lnSpc>
                <a:spcPct val="80000"/>
              </a:lnSpc>
            </a:pPr>
            <a:endParaRPr lang="ru-RU" altLang="ru-RU" sz="2000" b="1" dirty="0" smtClean="0"/>
          </a:p>
          <a:p>
            <a:pPr algn="ctr">
              <a:lnSpc>
                <a:spcPct val="80000"/>
              </a:lnSpc>
            </a:pPr>
            <a:endParaRPr lang="ru-RU" altLang="ru-RU" sz="2000" b="1" dirty="0" smtClean="0"/>
          </a:p>
          <a:p>
            <a:pPr algn="ctr">
              <a:lnSpc>
                <a:spcPct val="80000"/>
              </a:lnSpc>
            </a:pPr>
            <a:r>
              <a:rPr lang="ru-RU" altLang="ru-RU" sz="2000" dirty="0" smtClean="0">
                <a:latin typeface="Bicubik" pitchFamily="50" charset="0"/>
              </a:rPr>
              <a:t>Итоги </a:t>
            </a:r>
            <a:r>
              <a:rPr lang="ru-RU" altLang="ru-RU" sz="2000" dirty="0" smtClean="0">
                <a:latin typeface="Bicubik" pitchFamily="50" charset="0"/>
              </a:rPr>
              <a:t>ЗИМНЕЙ и ЛЕТНЕЙ </a:t>
            </a:r>
            <a:r>
              <a:rPr lang="ru-RU" altLang="ru-RU" sz="2000" dirty="0" smtClean="0">
                <a:latin typeface="Bicubik" pitchFamily="50" charset="0"/>
              </a:rPr>
              <a:t>сессии</a:t>
            </a:r>
            <a:br>
              <a:rPr lang="ru-RU" altLang="ru-RU" sz="2000" dirty="0" smtClean="0">
                <a:latin typeface="Bicubik" pitchFamily="50" charset="0"/>
              </a:rPr>
            </a:br>
            <a:r>
              <a:rPr lang="ru-RU" altLang="ru-RU" sz="2000" dirty="0" smtClean="0">
                <a:latin typeface="Bicubik" pitchFamily="50" charset="0"/>
              </a:rPr>
              <a:t>по механическому факультету </a:t>
            </a:r>
          </a:p>
          <a:p>
            <a:pPr algn="ctr">
              <a:lnSpc>
                <a:spcPct val="80000"/>
              </a:lnSpc>
            </a:pPr>
            <a:endParaRPr lang="ru-RU" altLang="en-US" sz="2000" b="1" dirty="0">
              <a:solidFill>
                <a:srgbClr val="35376F"/>
              </a:solidFill>
              <a:latin typeface="Bicubik" pitchFamily="50" charset="0"/>
              <a:cs typeface="Bicubik" panose="0200050302000002000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00" y="17480"/>
            <a:ext cx="2917342" cy="207962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4076700" y="3244334"/>
            <a:ext cx="4689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8"/>
            <a:endParaRPr lang="ru-RU" altLang="ru-RU" dirty="0" smtClean="0">
              <a:latin typeface="Arial" charset="0"/>
            </a:endParaRPr>
          </a:p>
          <a:p>
            <a:pPr marL="109538"/>
            <a:endParaRPr lang="ru-RU" altLang="ru-RU" dirty="0" smtClean="0">
              <a:latin typeface="Arial" charset="0"/>
            </a:endParaRPr>
          </a:p>
          <a:p>
            <a:pPr marL="109538"/>
            <a:r>
              <a:rPr lang="ru-RU" altLang="ru-RU" dirty="0" smtClean="0">
                <a:latin typeface="Bicubik" pitchFamily="50" charset="0"/>
              </a:rPr>
              <a:t>  </a:t>
            </a:r>
          </a:p>
          <a:p>
            <a:pPr marL="109538" algn="ctr"/>
            <a:r>
              <a:rPr lang="ru-RU" altLang="ru-RU" dirty="0" smtClean="0">
                <a:latin typeface="Bicubik" pitchFamily="50" charset="0"/>
              </a:rPr>
              <a:t>  2023-2024 учебного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1038224" y="542926"/>
            <a:ext cx="9610725" cy="113877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заочной форме обучения</a:t>
            </a:r>
            <a:r>
              <a:rPr lang="ru-RU" altLang="ru-RU" sz="1600" dirty="0" smtClean="0">
                <a:latin typeface="Bicubik" pitchFamily="50" charset="0"/>
              </a:rPr>
              <a:t> ( направления 15.03.02  Технологические машины и оборудование)</a:t>
            </a:r>
          </a:p>
          <a:p>
            <a:pPr algn="ctr"/>
            <a:endParaRPr lang="ru-RU" altLang="ru-RU" b="1" dirty="0" smtClean="0">
              <a:latin typeface="Bicubik" pitchFamily="50" charset="0"/>
            </a:endParaRP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437149"/>
              </p:ext>
            </p:extLst>
          </p:nvPr>
        </p:nvGraphicFramePr>
        <p:xfrm>
          <a:off x="838200" y="1609725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70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42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327987"/>
              </p:ext>
            </p:extLst>
          </p:nvPr>
        </p:nvGraphicFramePr>
        <p:xfrm>
          <a:off x="1519236" y="3415079"/>
          <a:ext cx="8648700" cy="177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4" imgW="8644877" imgH="1767993" progId="Excel.Chart.8">
                  <p:embed/>
                </p:oleObj>
              </mc:Choice>
              <mc:Fallback>
                <p:oleObj r:id="rId4" imgW="8644877" imgH="1767993" progId="Excel.Chart.8">
                  <p:embed/>
                  <p:pic>
                    <p:nvPicPr>
                      <p:cNvPr id="614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236" y="3415079"/>
                        <a:ext cx="8648700" cy="177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1038224" y="542926"/>
            <a:ext cx="9610725" cy="138499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заочной форме обучения</a:t>
            </a:r>
            <a:r>
              <a:rPr lang="ru-RU" altLang="ru-RU" sz="1600" dirty="0" smtClean="0">
                <a:latin typeface="Bicubik" pitchFamily="50" charset="0"/>
              </a:rPr>
              <a:t> ( напр. 18.03.02 </a:t>
            </a:r>
            <a:r>
              <a:rPr lang="ru-RU" altLang="ru-RU" sz="1600" dirty="0" err="1" smtClean="0">
                <a:latin typeface="Bicubik" pitchFamily="50" charset="0"/>
              </a:rPr>
              <a:t>Энерго</a:t>
            </a:r>
            <a:r>
              <a:rPr lang="ru-RU" altLang="ru-RU" sz="1600" dirty="0" smtClean="0">
                <a:latin typeface="Bicubik" pitchFamily="50" charset="0"/>
              </a:rPr>
              <a:t>- и ресурсосберегающие процессы в химической технологии, нефтехимии и биотехнологии)</a:t>
            </a:r>
          </a:p>
          <a:p>
            <a:pPr algn="ctr"/>
            <a:endParaRPr lang="ru-RU" altLang="ru-RU" b="1" dirty="0" smtClean="0">
              <a:latin typeface="Bicubik" pitchFamily="50" charset="0"/>
            </a:endParaRP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9225134"/>
              </p:ext>
            </p:extLst>
          </p:nvPr>
        </p:nvGraphicFramePr>
        <p:xfrm>
          <a:off x="838200" y="1609725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21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76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911766"/>
              </p:ext>
            </p:extLst>
          </p:nvPr>
        </p:nvGraphicFramePr>
        <p:xfrm>
          <a:off x="1535724" y="3518388"/>
          <a:ext cx="893445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r:id="rId4" imgW="8937511" imgH="2133785" progId="Excel.Chart.8">
                  <p:embed/>
                </p:oleObj>
              </mc:Choice>
              <mc:Fallback>
                <p:oleObj r:id="rId4" imgW="8937511" imgH="2133785" progId="Excel.Chart.8">
                  <p:embed/>
                  <p:pic>
                    <p:nvPicPr>
                      <p:cNvPr id="5122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5724" y="3518388"/>
                        <a:ext cx="8934450" cy="213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1038224" y="542926"/>
            <a:ext cx="9610725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заочной форме обучения</a:t>
            </a:r>
            <a:r>
              <a:rPr lang="ru-RU" altLang="ru-RU" sz="1600" dirty="0" smtClean="0">
                <a:latin typeface="Bicubik" pitchFamily="50" charset="0"/>
              </a:rPr>
              <a:t> ( направление 20.03.01 </a:t>
            </a:r>
            <a:r>
              <a:rPr lang="ru-RU" altLang="ru-RU" sz="1600" dirty="0" err="1" smtClean="0">
                <a:latin typeface="Bicubik" pitchFamily="50" charset="0"/>
              </a:rPr>
              <a:t>Техносферная</a:t>
            </a:r>
            <a:r>
              <a:rPr lang="ru-RU" altLang="ru-RU" sz="1600" dirty="0" smtClean="0">
                <a:latin typeface="Bicubik" pitchFamily="50" charset="0"/>
              </a:rPr>
              <a:t> безопасность )</a:t>
            </a: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0244126"/>
              </p:ext>
            </p:extLst>
          </p:nvPr>
        </p:nvGraphicFramePr>
        <p:xfrm>
          <a:off x="838200" y="1247775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2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52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79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487778"/>
              </p:ext>
            </p:extLst>
          </p:nvPr>
        </p:nvGraphicFramePr>
        <p:xfrm>
          <a:off x="1971676" y="3180618"/>
          <a:ext cx="824865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4" imgW="8248603" imgH="2213040" progId="Excel.Chart.8">
                  <p:embed/>
                </p:oleObj>
              </mc:Choice>
              <mc:Fallback>
                <p:oleObj r:id="rId4" imgW="8248603" imgH="2213040" progId="Excel.Chart.8">
                  <p:embed/>
                  <p:pic>
                    <p:nvPicPr>
                      <p:cNvPr id="20524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1676" y="3180618"/>
                        <a:ext cx="8248650" cy="220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1038224" y="542926"/>
            <a:ext cx="96107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b="1" dirty="0" smtClean="0">
                <a:latin typeface="Bicubik" pitchFamily="50" charset="0"/>
              </a:rPr>
              <a:t>Общая успеваемость по механическому </a:t>
            </a:r>
            <a:r>
              <a:rPr lang="ru-RU" altLang="ru-RU" b="1" dirty="0" smtClean="0">
                <a:latin typeface="Bicubik" pitchFamily="50" charset="0"/>
              </a:rPr>
              <a:t>факультету (зимняя сессия), </a:t>
            </a:r>
            <a:r>
              <a:rPr lang="ru-RU" altLang="ru-RU" b="1" dirty="0" smtClean="0">
                <a:latin typeface="Bicubik" pitchFamily="50" charset="0"/>
              </a:rPr>
              <a:t>%</a:t>
            </a:r>
            <a:endParaRPr lang="ru-RU" altLang="ru-RU" dirty="0" smtClean="0">
              <a:latin typeface="Bicubik" pitchFamily="50" charset="0"/>
            </a:endParaRP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686991"/>
              </p:ext>
            </p:extLst>
          </p:nvPr>
        </p:nvGraphicFramePr>
        <p:xfrm>
          <a:off x="1200150" y="973996"/>
          <a:ext cx="9734550" cy="178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Отделения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2023г.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2024г.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Очная форма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Очно-заочная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 форма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Заочная форма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1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Итого по факультету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44751"/>
              </p:ext>
            </p:extLst>
          </p:nvPr>
        </p:nvGraphicFramePr>
        <p:xfrm>
          <a:off x="2156617" y="2991582"/>
          <a:ext cx="7373938" cy="366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r:id="rId4" imgW="7376799" imgH="3664014" progId="Excel.Chart.8">
                  <p:embed/>
                </p:oleObj>
              </mc:Choice>
              <mc:Fallback>
                <p:oleObj r:id="rId4" imgW="7376799" imgH="3664014" progId="Excel.Chart.8">
                  <p:embed/>
                  <p:pic>
                    <p:nvPicPr>
                      <p:cNvPr id="21534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6617" y="2991582"/>
                        <a:ext cx="7373938" cy="366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89184" y="393133"/>
            <a:ext cx="83263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Итоги ЛЕТНЕЙ экзаменационной сессии 2023/2024 </a:t>
            </a:r>
            <a:r>
              <a:rPr lang="ru-RU" altLang="ru-RU" sz="1600" b="1" dirty="0" err="1">
                <a:solidFill>
                  <a:srgbClr val="35376F"/>
                </a:solidFill>
                <a:latin typeface="Bicubik" pitchFamily="50" charset="0"/>
              </a:rPr>
              <a:t>уч.г</a:t>
            </a:r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. по очной </a:t>
            </a:r>
          </a:p>
          <a:p>
            <a:pPr lvl="0" algn="ctr"/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форме обучения</a:t>
            </a:r>
            <a:r>
              <a:rPr lang="ru-RU" altLang="ru-RU" sz="1600" dirty="0">
                <a:solidFill>
                  <a:srgbClr val="35376F"/>
                </a:solidFill>
                <a:latin typeface="Bicubik" pitchFamily="50" charset="0"/>
              </a:rPr>
              <a:t> (напр. 15.03.02 Технологические машины и оборудование)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730611"/>
              </p:ext>
            </p:extLst>
          </p:nvPr>
        </p:nvGraphicFramePr>
        <p:xfrm>
          <a:off x="677008" y="1484597"/>
          <a:ext cx="975066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4506">
                  <a:extLst>
                    <a:ext uri="{9D8B030D-6E8A-4147-A177-3AD203B41FA5}">
                      <a16:colId xmlns:a16="http://schemas.microsoft.com/office/drawing/2014/main" val="2052887557"/>
                    </a:ext>
                  </a:extLst>
                </a:gridCol>
                <a:gridCol w="1327639">
                  <a:extLst>
                    <a:ext uri="{9D8B030D-6E8A-4147-A177-3AD203B41FA5}">
                      <a16:colId xmlns:a16="http://schemas.microsoft.com/office/drawing/2014/main" val="1083572828"/>
                    </a:ext>
                  </a:extLst>
                </a:gridCol>
                <a:gridCol w="1380392">
                  <a:extLst>
                    <a:ext uri="{9D8B030D-6E8A-4147-A177-3AD203B41FA5}">
                      <a16:colId xmlns:a16="http://schemas.microsoft.com/office/drawing/2014/main" val="1125250681"/>
                    </a:ext>
                  </a:extLst>
                </a:gridCol>
                <a:gridCol w="1266092">
                  <a:extLst>
                    <a:ext uri="{9D8B030D-6E8A-4147-A177-3AD203B41FA5}">
                      <a16:colId xmlns:a16="http://schemas.microsoft.com/office/drawing/2014/main" val="323646153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val="2557465254"/>
                    </a:ext>
                  </a:extLst>
                </a:gridCol>
                <a:gridCol w="1107829">
                  <a:extLst>
                    <a:ext uri="{9D8B030D-6E8A-4147-A177-3AD203B41FA5}">
                      <a16:colId xmlns:a16="http://schemas.microsoft.com/office/drawing/2014/main" val="65797731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939756124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15592529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341484366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61,5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406731378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3829344177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Качественная успеваемость (%)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50</a:t>
                      </a:r>
                      <a:endParaRPr kumimoji="0" lang="ru-RU" alt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ontserrat" pitchFamily="2" charset="-52"/>
                        <a:cs typeface="Times New Roman" pitchFamily="18" charset="0"/>
                      </a:endParaRP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38,4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722368415"/>
                  </a:ext>
                </a:extLst>
              </a:tr>
            </a:tbl>
          </a:graphicData>
        </a:graphic>
      </p:graphicFrame>
      <p:graphicFrame>
        <p:nvGraphicFramePr>
          <p:cNvPr id="1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9227644"/>
              </p:ext>
            </p:extLst>
          </p:nvPr>
        </p:nvGraphicFramePr>
        <p:xfrm>
          <a:off x="914017" y="4019550"/>
          <a:ext cx="87249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Worksheet" r:id="rId4" imgW="8725024" imgH="2495610" progId="Excel.Sheet.8">
                  <p:embed/>
                </p:oleObj>
              </mc:Choice>
              <mc:Fallback>
                <p:oleObj name="Worksheet" r:id="rId4" imgW="8725024" imgH="2495610" progId="Excel.Sheet.8">
                  <p:embed/>
                  <p:pic>
                    <p:nvPicPr>
                      <p:cNvPr id="102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017" y="4019550"/>
                        <a:ext cx="8724900" cy="249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35269" y="235114"/>
            <a:ext cx="9029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Итоги ЛЕТНЕЙ экзаменационной сессии 2023/2024 </a:t>
            </a:r>
            <a:r>
              <a:rPr lang="ru-RU" altLang="ru-RU" sz="1600" b="1" dirty="0" err="1">
                <a:solidFill>
                  <a:srgbClr val="35376F"/>
                </a:solidFill>
                <a:latin typeface="Bicubik" pitchFamily="50" charset="0"/>
              </a:rPr>
              <a:t>уч.г</a:t>
            </a:r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. по очной форме обучения</a:t>
            </a:r>
            <a:r>
              <a:rPr lang="ru-RU" altLang="ru-RU" sz="1600" dirty="0">
                <a:solidFill>
                  <a:srgbClr val="35376F"/>
                </a:solidFill>
                <a:latin typeface="Bicubik" pitchFamily="50" charset="0"/>
              </a:rPr>
              <a:t> (напр. 18.03.02 </a:t>
            </a:r>
            <a:r>
              <a:rPr lang="ru-RU" altLang="ru-RU" sz="1600" dirty="0" err="1">
                <a:solidFill>
                  <a:srgbClr val="35376F"/>
                </a:solidFill>
                <a:latin typeface="Bicubik" pitchFamily="50" charset="0"/>
              </a:rPr>
              <a:t>Энерго</a:t>
            </a:r>
            <a:r>
              <a:rPr lang="ru-RU" altLang="ru-RU" sz="1600" dirty="0">
                <a:solidFill>
                  <a:srgbClr val="35376F"/>
                </a:solidFill>
                <a:latin typeface="Bicubik" pitchFamily="50" charset="0"/>
              </a:rPr>
              <a:t>- и ресурсосберегающие процессы в химической технологии, нефтехимии и биотехнологии)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944352"/>
              </p:ext>
            </p:extLst>
          </p:nvPr>
        </p:nvGraphicFramePr>
        <p:xfrm>
          <a:off x="545123" y="1423051"/>
          <a:ext cx="9741876" cy="237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14700">
                  <a:extLst>
                    <a:ext uri="{9D8B030D-6E8A-4147-A177-3AD203B41FA5}">
                      <a16:colId xmlns:a16="http://schemas.microsoft.com/office/drawing/2014/main" val="2128672684"/>
                    </a:ext>
                  </a:extLst>
                </a:gridCol>
                <a:gridCol w="1494692">
                  <a:extLst>
                    <a:ext uri="{9D8B030D-6E8A-4147-A177-3AD203B41FA5}">
                      <a16:colId xmlns:a16="http://schemas.microsoft.com/office/drawing/2014/main" val="2048392659"/>
                    </a:ext>
                  </a:extLst>
                </a:gridCol>
                <a:gridCol w="1415562">
                  <a:extLst>
                    <a:ext uri="{9D8B030D-6E8A-4147-A177-3AD203B41FA5}">
                      <a16:colId xmlns:a16="http://schemas.microsoft.com/office/drawing/2014/main" val="2857859808"/>
                    </a:ext>
                  </a:extLst>
                </a:gridCol>
                <a:gridCol w="1318846">
                  <a:extLst>
                    <a:ext uri="{9D8B030D-6E8A-4147-A177-3AD203B41FA5}">
                      <a16:colId xmlns:a16="http://schemas.microsoft.com/office/drawing/2014/main" val="2075795056"/>
                    </a:ext>
                  </a:extLst>
                </a:gridCol>
                <a:gridCol w="1116623">
                  <a:extLst>
                    <a:ext uri="{9D8B030D-6E8A-4147-A177-3AD203B41FA5}">
                      <a16:colId xmlns:a16="http://schemas.microsoft.com/office/drawing/2014/main" val="564462087"/>
                    </a:ext>
                  </a:extLst>
                </a:gridCol>
                <a:gridCol w="1081453">
                  <a:extLst>
                    <a:ext uri="{9D8B030D-6E8A-4147-A177-3AD203B41FA5}">
                      <a16:colId xmlns:a16="http://schemas.microsoft.com/office/drawing/2014/main" val="2612314187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674156674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41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926638503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4235500719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89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53,7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287101994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388116738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Качественная успеваемость (%)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8,3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13,3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19,5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4275487487"/>
                  </a:ext>
                </a:extLst>
              </a:tr>
            </a:tbl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0737702"/>
              </p:ext>
            </p:extLst>
          </p:nvPr>
        </p:nvGraphicFramePr>
        <p:xfrm>
          <a:off x="987669" y="4152375"/>
          <a:ext cx="8724900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name="Worksheet" r:id="rId4" imgW="8725024" imgH="2495610" progId="Excel.Sheet.8">
                  <p:embed/>
                </p:oleObj>
              </mc:Choice>
              <mc:Fallback>
                <p:oleObj name="Worksheet" r:id="rId4" imgW="8725024" imgH="2495610" progId="Excel.Sheet.8">
                  <p:embed/>
                  <p:pic>
                    <p:nvPicPr>
                      <p:cNvPr id="205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669" y="4152375"/>
                        <a:ext cx="8724900" cy="249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3492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4931" y="323037"/>
            <a:ext cx="88739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Итоги ЛЕТНЕЙ экзаменационной сессии 2023/2024 </a:t>
            </a:r>
            <a:r>
              <a:rPr lang="ru-RU" altLang="ru-RU" sz="1600" b="1" dirty="0" err="1">
                <a:solidFill>
                  <a:srgbClr val="35376F"/>
                </a:solidFill>
                <a:latin typeface="Bicubik" pitchFamily="50" charset="0"/>
              </a:rPr>
              <a:t>уч.г</a:t>
            </a:r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. по очной форме обучения</a:t>
            </a:r>
            <a:r>
              <a:rPr lang="ru-RU" altLang="ru-RU" sz="1600" dirty="0">
                <a:solidFill>
                  <a:srgbClr val="35376F"/>
                </a:solidFill>
                <a:latin typeface="Bicubik" pitchFamily="50" charset="0"/>
              </a:rPr>
              <a:t> (направление магистратуры 15.04.02 Технологические машины и оборудование, программа ХМАС)</a:t>
            </a:r>
            <a:endParaRPr lang="ru-RU" altLang="ru-RU" sz="1600" dirty="0">
              <a:solidFill>
                <a:srgbClr val="35376F"/>
              </a:solidFill>
              <a:latin typeface="Bicubik" pitchFamily="50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5618958"/>
              </p:ext>
            </p:extLst>
          </p:nvPr>
        </p:nvGraphicFramePr>
        <p:xfrm>
          <a:off x="967152" y="1311228"/>
          <a:ext cx="873564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7894">
                  <a:extLst>
                    <a:ext uri="{9D8B030D-6E8A-4147-A177-3AD203B41FA5}">
                      <a16:colId xmlns:a16="http://schemas.microsoft.com/office/drawing/2014/main" val="2387008508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1257909472"/>
                    </a:ext>
                  </a:extLst>
                </a:gridCol>
                <a:gridCol w="1512277">
                  <a:extLst>
                    <a:ext uri="{9D8B030D-6E8A-4147-A177-3AD203B41FA5}">
                      <a16:colId xmlns:a16="http://schemas.microsoft.com/office/drawing/2014/main" val="1806879789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759186299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96" marB="45696" horzOverflow="overflow"/>
                </a:tc>
                <a:extLst>
                  <a:ext uri="{0D108BD9-81ED-4DB2-BD59-A6C34878D82A}">
                    <a16:rowId xmlns:a16="http://schemas.microsoft.com/office/drawing/2014/main" val="216814357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96" marB="45696" horzOverflow="overflow"/>
                </a:tc>
                <a:extLst>
                  <a:ext uri="{0D108BD9-81ED-4DB2-BD59-A6C34878D82A}">
                    <a16:rowId xmlns:a16="http://schemas.microsoft.com/office/drawing/2014/main" val="1760977937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96" marB="45696" horzOverflow="overflow"/>
                </a:tc>
                <a:extLst>
                  <a:ext uri="{0D108BD9-81ED-4DB2-BD59-A6C34878D82A}">
                    <a16:rowId xmlns:a16="http://schemas.microsoft.com/office/drawing/2014/main" val="358689199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696" marB="45696" horzOverflow="overflow"/>
                </a:tc>
                <a:extLst>
                  <a:ext uri="{0D108BD9-81ED-4DB2-BD59-A6C34878D82A}">
                    <a16:rowId xmlns:a16="http://schemas.microsoft.com/office/drawing/2014/main" val="2232161354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696" marB="45696" horzOverflow="overflow"/>
                </a:tc>
                <a:extLst>
                  <a:ext uri="{0D108BD9-81ED-4DB2-BD59-A6C34878D82A}">
                    <a16:rowId xmlns:a16="http://schemas.microsoft.com/office/drawing/2014/main" val="3367154733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Качественная успеваемость (%)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92,3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92,3</a:t>
                      </a:r>
                    </a:p>
                  </a:txBody>
                  <a:tcPr marT="45696" marB="45696" horzOverflow="overflow"/>
                </a:tc>
                <a:extLst>
                  <a:ext uri="{0D108BD9-81ED-4DB2-BD59-A6C34878D82A}">
                    <a16:rowId xmlns:a16="http://schemas.microsoft.com/office/drawing/2014/main" val="1172705010"/>
                  </a:ext>
                </a:extLst>
              </a:tr>
            </a:tbl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344436"/>
              </p:ext>
            </p:extLst>
          </p:nvPr>
        </p:nvGraphicFramePr>
        <p:xfrm>
          <a:off x="1674934" y="4036402"/>
          <a:ext cx="750570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Worksheet" r:id="rId4" imgW="7505644" imgH="1723950" progId="Excel.Sheet.8">
                  <p:embed/>
                </p:oleObj>
              </mc:Choice>
              <mc:Fallback>
                <p:oleObj name="Worksheet" r:id="rId4" imgW="7505644" imgH="1723950" progId="Excel.Sheet.8">
                  <p:embed/>
                  <p:pic>
                    <p:nvPicPr>
                      <p:cNvPr id="3074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4934" y="4036402"/>
                        <a:ext cx="7505700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8500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090246" y="314264"/>
            <a:ext cx="85486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Итоги ЛЕТНЕЙ экзаменационной сессии 2023/2024 </a:t>
            </a:r>
            <a:r>
              <a:rPr lang="ru-RU" altLang="ru-RU" sz="1600" b="1" dirty="0" err="1">
                <a:solidFill>
                  <a:srgbClr val="35376F"/>
                </a:solidFill>
                <a:latin typeface="Bicubik" pitchFamily="50" charset="0"/>
              </a:rPr>
              <a:t>уч.г</a:t>
            </a:r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. по очно-заочной форме обучения</a:t>
            </a:r>
            <a:r>
              <a:rPr lang="ru-RU" altLang="ru-RU" sz="1600" dirty="0">
                <a:solidFill>
                  <a:srgbClr val="35376F"/>
                </a:solidFill>
                <a:latin typeface="Bicubik" pitchFamily="50" charset="0"/>
              </a:rPr>
              <a:t> (напр. 15.03.02 Технологические машины и оборудование)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420830"/>
              </p:ext>
            </p:extLst>
          </p:nvPr>
        </p:nvGraphicFramePr>
        <p:xfrm>
          <a:off x="729762" y="1282373"/>
          <a:ext cx="9425356" cy="177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2908">
                  <a:extLst>
                    <a:ext uri="{9D8B030D-6E8A-4147-A177-3AD203B41FA5}">
                      <a16:colId xmlns:a16="http://schemas.microsoft.com/office/drawing/2014/main" val="1803955408"/>
                    </a:ext>
                  </a:extLst>
                </a:gridCol>
                <a:gridCol w="1303811">
                  <a:extLst>
                    <a:ext uri="{9D8B030D-6E8A-4147-A177-3AD203B41FA5}">
                      <a16:colId xmlns:a16="http://schemas.microsoft.com/office/drawing/2014/main" val="629699549"/>
                    </a:ext>
                  </a:extLst>
                </a:gridCol>
                <a:gridCol w="1169596">
                  <a:extLst>
                    <a:ext uri="{9D8B030D-6E8A-4147-A177-3AD203B41FA5}">
                      <a16:colId xmlns:a16="http://schemas.microsoft.com/office/drawing/2014/main" val="258233671"/>
                    </a:ext>
                  </a:extLst>
                </a:gridCol>
                <a:gridCol w="1207942">
                  <a:extLst>
                    <a:ext uri="{9D8B030D-6E8A-4147-A177-3AD203B41FA5}">
                      <a16:colId xmlns:a16="http://schemas.microsoft.com/office/drawing/2014/main" val="675049028"/>
                    </a:ext>
                  </a:extLst>
                </a:gridCol>
                <a:gridCol w="1073727">
                  <a:extLst>
                    <a:ext uri="{9D8B030D-6E8A-4147-A177-3AD203B41FA5}">
                      <a16:colId xmlns:a16="http://schemas.microsoft.com/office/drawing/2014/main" val="1368601631"/>
                    </a:ext>
                  </a:extLst>
                </a:gridCol>
                <a:gridCol w="949097">
                  <a:extLst>
                    <a:ext uri="{9D8B030D-6E8A-4147-A177-3AD203B41FA5}">
                      <a16:colId xmlns:a16="http://schemas.microsoft.com/office/drawing/2014/main" val="2070529287"/>
                    </a:ext>
                  </a:extLst>
                </a:gridCol>
                <a:gridCol w="968275">
                  <a:extLst>
                    <a:ext uri="{9D8B030D-6E8A-4147-A177-3AD203B41FA5}">
                      <a16:colId xmlns:a16="http://schemas.microsoft.com/office/drawing/2014/main" val="808900368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387310759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793806308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419934328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55,5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57,1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51,6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2281281437"/>
                  </a:ext>
                </a:extLst>
              </a:tr>
            </a:tbl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074824"/>
              </p:ext>
            </p:extLst>
          </p:nvPr>
        </p:nvGraphicFramePr>
        <p:xfrm>
          <a:off x="1090246" y="3702294"/>
          <a:ext cx="8724900" cy="153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Worksheet" r:id="rId4" imgW="8725024" imgH="1533600" progId="Excel.Sheet.8">
                  <p:embed/>
                </p:oleObj>
              </mc:Choice>
              <mc:Fallback>
                <p:oleObj name="Worksheet" r:id="rId4" imgW="8725024" imgH="1533600" progId="Excel.Shee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0246" y="3702294"/>
                        <a:ext cx="8724900" cy="153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03435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826476" y="413138"/>
            <a:ext cx="906486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Итоги ЛЕТНЕЙ экзаменационной сессии 2023/2024 </a:t>
            </a:r>
            <a:r>
              <a:rPr lang="ru-RU" altLang="ru-RU" sz="1600" b="1" dirty="0" err="1">
                <a:solidFill>
                  <a:srgbClr val="35376F"/>
                </a:solidFill>
                <a:latin typeface="Bicubik" pitchFamily="50" charset="0"/>
              </a:rPr>
              <a:t>уч.г</a:t>
            </a:r>
            <a:r>
              <a:rPr lang="ru-RU" altLang="ru-RU" sz="1600" b="1" dirty="0">
                <a:solidFill>
                  <a:srgbClr val="35376F"/>
                </a:solidFill>
                <a:latin typeface="Bicubik" pitchFamily="50" charset="0"/>
              </a:rPr>
              <a:t>. по очно-заочной форме</a:t>
            </a:r>
            <a:r>
              <a:rPr lang="ru-RU" altLang="ru-RU" sz="1600" dirty="0">
                <a:solidFill>
                  <a:srgbClr val="35376F"/>
                </a:solidFill>
                <a:latin typeface="Bicubik" pitchFamily="50" charset="0"/>
              </a:rPr>
              <a:t> (напр. 18.03.02 </a:t>
            </a:r>
            <a:r>
              <a:rPr lang="ru-RU" altLang="ru-RU" sz="1600" dirty="0" err="1">
                <a:solidFill>
                  <a:srgbClr val="35376F"/>
                </a:solidFill>
                <a:latin typeface="Bicubik" pitchFamily="50" charset="0"/>
              </a:rPr>
              <a:t>Энерго</a:t>
            </a:r>
            <a:r>
              <a:rPr lang="ru-RU" altLang="ru-RU" sz="1600" dirty="0">
                <a:solidFill>
                  <a:srgbClr val="35376F"/>
                </a:solidFill>
                <a:latin typeface="Bicubik" pitchFamily="50" charset="0"/>
              </a:rPr>
              <a:t>- и ресурсосберегающие процессы в химической технологии, нефтехимии и биотехнологии)</a:t>
            </a:r>
          </a:p>
          <a:p>
            <a:pPr marL="342900" lvl="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cs typeface="Bicubik" panose="02000503020000020004" charset="0"/>
            </a:endParaRPr>
          </a:p>
        </p:txBody>
      </p:sp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558154"/>
              </p:ext>
            </p:extLst>
          </p:nvPr>
        </p:nvGraphicFramePr>
        <p:xfrm>
          <a:off x="734891" y="1671330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46,1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609808"/>
              </p:ext>
            </p:extLst>
          </p:nvPr>
        </p:nvGraphicFramePr>
        <p:xfrm>
          <a:off x="1740144" y="3609975"/>
          <a:ext cx="8724900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Worksheet" r:id="rId4" imgW="8725024" imgH="2295540" progId="Excel.Sheet.8">
                  <p:embed/>
                </p:oleObj>
              </mc:Choice>
              <mc:Fallback>
                <p:oleObj name="Worksheet" r:id="rId4" imgW="8725024" imgH="2295540" progId="Excel.Sheet.8">
                  <p:embed/>
                  <p:pic>
                    <p:nvPicPr>
                      <p:cNvPr id="5122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0144" y="3609975"/>
                        <a:ext cx="8724900" cy="229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18682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318" y="287762"/>
            <a:ext cx="9614225" cy="883997"/>
          </a:xfrm>
          <a:prstGeom prst="rect">
            <a:avLst/>
          </a:prstGeom>
        </p:spPr>
      </p:pic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3604155"/>
              </p:ext>
            </p:extLst>
          </p:nvPr>
        </p:nvGraphicFramePr>
        <p:xfrm>
          <a:off x="504092" y="1597269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56,2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59,3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42276764"/>
              </p:ext>
            </p:extLst>
          </p:nvPr>
        </p:nvGraphicFramePr>
        <p:xfrm>
          <a:off x="1581883" y="3613638"/>
          <a:ext cx="8724900" cy="14331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2" name="Worksheet" r:id="rId5" imgW="8725024" imgH="1152630" progId="Excel.Sheet.8">
                  <p:embed/>
                </p:oleObj>
              </mc:Choice>
              <mc:Fallback>
                <p:oleObj name="Worksheet" r:id="rId5" imgW="8725024" imgH="1152630" progId="Excel.Sheet.8">
                  <p:embed/>
                  <p:pic>
                    <p:nvPicPr>
                      <p:cNvPr id="614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883" y="3613638"/>
                        <a:ext cx="8724900" cy="14331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557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0" name="稻壳儿小白白(http://dwz.cn/Wu2UP)"/>
          <p:cNvSpPr/>
          <p:nvPr/>
        </p:nvSpPr>
        <p:spPr>
          <a:xfrm>
            <a:off x="3883025" y="2647633"/>
            <a:ext cx="474663" cy="473075"/>
          </a:xfrm>
          <a:custGeom>
            <a:avLst/>
            <a:gdLst/>
            <a:ahLst/>
            <a:cxnLst>
              <a:cxn ang="0">
                <a:pos x="132264099" y="119641154"/>
              </a:cxn>
              <a:cxn ang="0">
                <a:pos x="162074270" y="94086217"/>
              </a:cxn>
              <a:cxn ang="0">
                <a:pos x="144998213" y="94086217"/>
              </a:cxn>
              <a:cxn ang="0">
                <a:pos x="81036733" y="29909886"/>
              </a:cxn>
              <a:cxn ang="0">
                <a:pos x="81036733" y="0"/>
              </a:cxn>
              <a:cxn ang="0">
                <a:pos x="0" y="81018955"/>
              </a:cxn>
              <a:cxn ang="0">
                <a:pos x="29810171" y="81018955"/>
              </a:cxn>
              <a:cxn ang="0">
                <a:pos x="93771651" y="145195286"/>
              </a:cxn>
              <a:cxn ang="0">
                <a:pos x="93771651" y="162328509"/>
              </a:cxn>
              <a:cxn ang="0">
                <a:pos x="119239879" y="132417818"/>
              </a:cxn>
              <a:cxn ang="0">
                <a:pos x="166126107" y="170749419"/>
              </a:cxn>
              <a:cxn ang="0">
                <a:pos x="170467245" y="166684263"/>
              </a:cxn>
              <a:cxn ang="0">
                <a:pos x="132264099" y="119641154"/>
              </a:cxn>
              <a:cxn ang="0">
                <a:pos x="102164626" y="136773572"/>
              </a:cxn>
              <a:cxn ang="0">
                <a:pos x="38492448" y="72597241"/>
              </a:cxn>
              <a:cxn ang="0">
                <a:pos x="72643758" y="38331601"/>
              </a:cxn>
              <a:cxn ang="0">
                <a:pos x="136315936" y="102507932"/>
              </a:cxn>
              <a:cxn ang="0">
                <a:pos x="102164626" y="136773572"/>
              </a:cxn>
            </a:cxnLst>
            <a:rect l="0" t="0" r="0" b="0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21" name="文本框 6"/>
          <p:cNvSpPr txBox="1"/>
          <p:nvPr/>
        </p:nvSpPr>
        <p:spPr>
          <a:xfrm>
            <a:off x="576628" y="303005"/>
            <a:ext cx="10343417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очной </a:t>
            </a:r>
          </a:p>
          <a:p>
            <a:pPr algn="ctr"/>
            <a:r>
              <a:rPr lang="ru-RU" altLang="ru-RU" sz="1600" b="1" dirty="0" smtClean="0">
                <a:latin typeface="Bicubik" pitchFamily="50" charset="0"/>
              </a:rPr>
              <a:t>форме обучения</a:t>
            </a:r>
            <a:r>
              <a:rPr lang="ru-RU" altLang="ru-RU" sz="1600" dirty="0" smtClean="0">
                <a:latin typeface="Bicubik" pitchFamily="50" charset="0"/>
              </a:rPr>
              <a:t> (напр. 15.03.02 Технологические машины и оборудование)</a:t>
            </a: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9" name="Содержимое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848301"/>
              </p:ext>
            </p:extLst>
          </p:nvPr>
        </p:nvGraphicFramePr>
        <p:xfrm>
          <a:off x="838200" y="1228727"/>
          <a:ext cx="10248900" cy="2324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5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2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5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82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7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18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1224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7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Качественная успеваемость (%)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1470636"/>
              </p:ext>
            </p:extLst>
          </p:nvPr>
        </p:nvGraphicFramePr>
        <p:xfrm>
          <a:off x="1528397" y="3771168"/>
          <a:ext cx="8724900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8724132" imgH="2645893" progId="Excel.Chart.8">
                  <p:embed/>
                </p:oleObj>
              </mc:Choice>
              <mc:Fallback>
                <p:oleObj r:id="rId4" imgW="8724132" imgH="2645893" progId="Excel.Chart.8">
                  <p:embed/>
                  <p:pic>
                    <p:nvPicPr>
                      <p:cNvPr id="102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397" y="3771168"/>
                        <a:ext cx="8724900" cy="2640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617" y="277085"/>
            <a:ext cx="9614225" cy="1133954"/>
          </a:xfrm>
          <a:prstGeom prst="rect">
            <a:avLst/>
          </a:prstGeom>
        </p:spPr>
      </p:pic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745657"/>
              </p:ext>
            </p:extLst>
          </p:nvPr>
        </p:nvGraphicFramePr>
        <p:xfrm>
          <a:off x="758337" y="1522281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116430"/>
              </p:ext>
            </p:extLst>
          </p:nvPr>
        </p:nvGraphicFramePr>
        <p:xfrm>
          <a:off x="1653687" y="3569677"/>
          <a:ext cx="87249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5" name="Worksheet" r:id="rId5" imgW="8725024" imgH="1152630" progId="Excel.Sheet.8">
                  <p:embed/>
                </p:oleObj>
              </mc:Choice>
              <mc:Fallback>
                <p:oleObj name="Worksheet" r:id="rId5" imgW="8725024" imgH="1152630" progId="Excel.Sheet.8">
                  <p:embed/>
                  <p:pic>
                    <p:nvPicPr>
                      <p:cNvPr id="717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3687" y="3569677"/>
                        <a:ext cx="8724900" cy="1152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999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579" y="289344"/>
            <a:ext cx="9614225" cy="1408298"/>
          </a:xfrm>
          <a:prstGeom prst="rect">
            <a:avLst/>
          </a:prstGeom>
        </p:spPr>
      </p:pic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609725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38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48,4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59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69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1638300" y="3505200"/>
          <a:ext cx="88582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Worksheet" r:id="rId5" imgW="8696390" imgH="1866780" progId="Excel.Sheet.8">
                  <p:embed/>
                </p:oleObj>
              </mc:Choice>
              <mc:Fallback>
                <p:oleObj name="Worksheet" r:id="rId5" imgW="8696390" imgH="1866780" progId="Excel.Sheet.8">
                  <p:embed/>
                  <p:pic>
                    <p:nvPicPr>
                      <p:cNvPr id="8194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3505200"/>
                        <a:ext cx="885825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7546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127" y="227593"/>
            <a:ext cx="9766638" cy="1408298"/>
          </a:xfrm>
          <a:prstGeom prst="rect">
            <a:avLst/>
          </a:prstGeom>
        </p:spPr>
      </p:pic>
      <p:graphicFrame>
        <p:nvGraphicFramePr>
          <p:cNvPr id="4" name="Содержимое 4"/>
          <p:cNvGraphicFramePr>
            <a:graphicFrameLocks noGrp="1"/>
          </p:cNvGraphicFramePr>
          <p:nvPr>
            <p:ph idx="1"/>
          </p:nvPr>
        </p:nvGraphicFramePr>
        <p:xfrm>
          <a:off x="838200" y="1609725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82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96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17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76,4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1638300" y="3505200"/>
          <a:ext cx="885825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Worksheet" r:id="rId5" imgW="8696390" imgH="1866780" progId="Excel.Sheet.8">
                  <p:embed/>
                </p:oleObj>
              </mc:Choice>
              <mc:Fallback>
                <p:oleObj name="Worksheet" r:id="rId5" imgW="8696390" imgH="1866780" progId="Excel.Sheet.8">
                  <p:embed/>
                  <p:pic>
                    <p:nvPicPr>
                      <p:cNvPr id="8194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" y="3505200"/>
                        <a:ext cx="8858250" cy="190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442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425" y="331724"/>
            <a:ext cx="9614225" cy="883997"/>
          </a:xfrm>
          <a:prstGeom prst="rect">
            <a:avLst/>
          </a:prstGeom>
        </p:spPr>
      </p:pic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9692970"/>
              </p:ext>
            </p:extLst>
          </p:nvPr>
        </p:nvGraphicFramePr>
        <p:xfrm>
          <a:off x="673425" y="1647271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0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620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73,3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66,6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691" marB="45691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82</a:t>
                      </a:r>
                    </a:p>
                  </a:txBody>
                  <a:tcPr marT="45691" marB="45691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257658"/>
              </p:ext>
            </p:extLst>
          </p:nvPr>
        </p:nvGraphicFramePr>
        <p:xfrm>
          <a:off x="1773115" y="3564309"/>
          <a:ext cx="8115300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Worksheet" r:id="rId5" imgW="8115334" imgH="2095470" progId="Excel.Sheet.8">
                  <p:embed/>
                </p:oleObj>
              </mc:Choice>
              <mc:Fallback>
                <p:oleObj name="Worksheet" r:id="rId5" imgW="8115334" imgH="2095470" progId="Excel.Sheet.8">
                  <p:embed/>
                  <p:pic>
                    <p:nvPicPr>
                      <p:cNvPr id="921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3115" y="3564309"/>
                        <a:ext cx="8115300" cy="209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34303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917" y="165843"/>
            <a:ext cx="2148840" cy="1531799"/>
          </a:xfrm>
          <a:prstGeom prst="rect">
            <a:avLst/>
          </a:prstGeom>
        </p:spPr>
      </p:pic>
      <p:graphicFrame>
        <p:nvGraphicFramePr>
          <p:cNvPr id="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3735008"/>
              </p:ext>
            </p:extLst>
          </p:nvPr>
        </p:nvGraphicFramePr>
        <p:xfrm>
          <a:off x="1134939" y="888814"/>
          <a:ext cx="8859804" cy="1788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32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32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32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Отделения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2023г.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2024г.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Очная форма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65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64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Очно-заочная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 форма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61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Заочная форма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75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715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Итого по факультету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T="45767" marB="45767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T="45767" marB="45767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69626"/>
              </p:ext>
            </p:extLst>
          </p:nvPr>
        </p:nvGraphicFramePr>
        <p:xfrm>
          <a:off x="1384789" y="3168162"/>
          <a:ext cx="7667625" cy="359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Worksheet" r:id="rId4" imgW="7667723" imgH="3591000" progId="Excel.Sheet.8">
                  <p:embed/>
                </p:oleObj>
              </mc:Choice>
              <mc:Fallback>
                <p:oleObj name="Worksheet" r:id="rId4" imgW="7667723" imgH="3591000" progId="Excel.Sheet.8">
                  <p:embed/>
                  <p:pic>
                    <p:nvPicPr>
                      <p:cNvPr id="11266" name="Диаграмма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789" y="3168162"/>
                        <a:ext cx="7667625" cy="359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1038224" y="204163"/>
            <a:ext cx="96107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b="1" dirty="0" smtClean="0">
                <a:latin typeface="Bicubik" pitchFamily="50" charset="0"/>
              </a:rPr>
              <a:t>Общая успеваемость по механическому </a:t>
            </a:r>
            <a:r>
              <a:rPr lang="ru-RU" altLang="ru-RU" b="1" dirty="0" smtClean="0">
                <a:latin typeface="Bicubik" pitchFamily="50" charset="0"/>
              </a:rPr>
              <a:t>факультету (летняя сессия), </a:t>
            </a:r>
            <a:r>
              <a:rPr lang="ru-RU" altLang="ru-RU" b="1" dirty="0" smtClean="0">
                <a:latin typeface="Bicubik" pitchFamily="50" charset="0"/>
              </a:rPr>
              <a:t>%</a:t>
            </a:r>
            <a:endParaRPr lang="ru-RU" altLang="ru-RU" dirty="0" smtClean="0">
              <a:latin typeface="Bicubik" pitchFamily="50" charset="0"/>
            </a:endParaRP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115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文本框 6"/>
          <p:cNvSpPr txBox="1"/>
          <p:nvPr/>
        </p:nvSpPr>
        <p:spPr>
          <a:xfrm>
            <a:off x="1857375" y="2160270"/>
            <a:ext cx="84772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l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СПАСИБО </a:t>
            </a:r>
          </a:p>
          <a:p>
            <a:pPr algn="l"/>
            <a:r>
              <a:rPr lang="ru-RU" altLang="en-US" sz="5400" b="1" dirty="0">
                <a:solidFill>
                  <a:srgbClr val="35376F"/>
                </a:solidFill>
                <a:latin typeface="Bicubik" panose="02000503020000020004" charset="0"/>
                <a:ea typeface="等线" pitchFamily="2" charset="-122"/>
                <a:cs typeface="Bicubik" panose="02000503020000020004" charset="0"/>
              </a:rPr>
              <a:t>ЗА ВНИМАНИЕ</a:t>
            </a:r>
          </a:p>
        </p:txBody>
      </p:sp>
      <p:pic>
        <p:nvPicPr>
          <p:cNvPr id="14" name="Picture 13" descr="cap best-3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3444975" flipV="1">
            <a:off x="8940740" y="-244222"/>
            <a:ext cx="1859809" cy="1948712"/>
          </a:xfrm>
          <a:prstGeom prst="rect">
            <a:avLst/>
          </a:prstGeom>
        </p:spPr>
      </p:pic>
      <p:pic>
        <p:nvPicPr>
          <p:cNvPr id="15" name="Picture 14" descr="cap best-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520000">
            <a:off x="10077134" y="297688"/>
            <a:ext cx="2836718" cy="2972282"/>
          </a:xfrm>
          <a:prstGeom prst="rect">
            <a:avLst/>
          </a:prstGeom>
        </p:spPr>
      </p:pic>
      <p:pic>
        <p:nvPicPr>
          <p:cNvPr id="5" name="Content Placeholder 5" descr="cap best-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8280000">
            <a:off x="9599747" y="-143974"/>
            <a:ext cx="2607945" cy="27317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Content Placeholder 5" descr="cap best-31"/>
          <p:cNvPicPr>
            <a:picLocks noGrp="1"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9680000">
            <a:off x="754669" y="4249731"/>
            <a:ext cx="2948940" cy="30886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Content Placeholder 5" descr="cap best-3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7627584">
            <a:off x="2479216" y="5447604"/>
            <a:ext cx="1806191" cy="18917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" name="Picture 18" descr="cap best-4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6020000">
            <a:off x="33020" y="4352290"/>
            <a:ext cx="1847850" cy="1819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71" y="33959"/>
            <a:ext cx="2148840" cy="153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10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9"/>
          <p:cNvGrpSpPr/>
          <p:nvPr/>
        </p:nvGrpSpPr>
        <p:grpSpPr>
          <a:xfrm>
            <a:off x="4425950" y="2646363"/>
            <a:ext cx="4057650" cy="2709465"/>
            <a:chOff x="6693091" y="2095875"/>
            <a:chExt cx="4057650" cy="2709002"/>
          </a:xfrm>
        </p:grpSpPr>
        <p:grpSp>
          <p:nvGrpSpPr>
            <p:cNvPr id="6" name="组合 83"/>
            <p:cNvGrpSpPr/>
            <p:nvPr/>
          </p:nvGrpSpPr>
          <p:grpSpPr>
            <a:xfrm>
              <a:off x="6693091" y="2095875"/>
              <a:ext cx="4057650" cy="460296"/>
              <a:chOff x="6380050" y="1502082"/>
              <a:chExt cx="4057650" cy="460296"/>
            </a:xfrm>
          </p:grpSpPr>
          <p:sp>
            <p:nvSpPr>
              <p:cNvPr id="7179" name="文本框 128"/>
              <p:cNvSpPr txBox="1"/>
              <p:nvPr/>
            </p:nvSpPr>
            <p:spPr>
              <a:xfrm>
                <a:off x="7848842" y="1502082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zh-CN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ea typeface="等线" pitchFamily="2" charset="-122"/>
                    <a:cs typeface="Montserrat Medium" panose="00000600000000000000" charset="0"/>
                  </a:rPr>
                  <a:t>Подзаголовок</a:t>
                </a:r>
              </a:p>
            </p:txBody>
          </p:sp>
          <p:sp>
            <p:nvSpPr>
              <p:cNvPr id="7180" name="文本框 129"/>
              <p:cNvSpPr txBox="1"/>
              <p:nvPr/>
            </p:nvSpPr>
            <p:spPr>
              <a:xfrm>
                <a:off x="6380050" y="1502082"/>
                <a:ext cx="1596512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r>
                  <a:rPr lang="ru-RU" altLang="en-US" sz="2400" b="1" dirty="0">
                    <a:solidFill>
                      <a:schemeClr val="bg2">
                        <a:lumMod val="10000"/>
                      </a:schemeClr>
                    </a:solidFill>
                    <a:latin typeface="Montserrat Medium" panose="00000600000000000000" charset="0"/>
                    <a:ea typeface="等线" pitchFamily="2" charset="-122"/>
                    <a:cs typeface="Montserrat Medium" panose="00000600000000000000" charset="0"/>
                  </a:rPr>
                  <a:t>1 Часть</a:t>
                </a:r>
              </a:p>
            </p:txBody>
          </p:sp>
          <p:cxnSp>
            <p:nvCxnSpPr>
              <p:cNvPr id="28" name="直接连接符 27"/>
              <p:cNvCxnSpPr/>
              <p:nvPr/>
            </p:nvCxnSpPr>
            <p:spPr bwMode="auto">
              <a:xfrm flipV="1">
                <a:off x="7692913" y="1566841"/>
                <a:ext cx="130175" cy="33173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87"/>
            <p:cNvGrpSpPr/>
            <p:nvPr/>
          </p:nvGrpSpPr>
          <p:grpSpPr>
            <a:xfrm>
              <a:off x="6693091" y="2831860"/>
              <a:ext cx="4057650" cy="471340"/>
              <a:chOff x="6380050" y="2249863"/>
              <a:chExt cx="4057650" cy="471340"/>
            </a:xfrm>
          </p:grpSpPr>
          <p:sp>
            <p:nvSpPr>
              <p:cNvPr id="7183" name="文本框 127"/>
              <p:cNvSpPr txBox="1"/>
              <p:nvPr/>
            </p:nvSpPr>
            <p:spPr>
              <a:xfrm>
                <a:off x="7848842" y="2260907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zh-CN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+mn-ea"/>
                </a:endParaRPr>
              </a:p>
            </p:txBody>
          </p:sp>
          <p:sp>
            <p:nvSpPr>
              <p:cNvPr id="7184" name="文本框 130"/>
              <p:cNvSpPr txBox="1"/>
              <p:nvPr/>
            </p:nvSpPr>
            <p:spPr>
              <a:xfrm>
                <a:off x="6380050" y="2249863"/>
                <a:ext cx="1596512" cy="4602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en-US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</a:endParaRPr>
              </a:p>
            </p:txBody>
          </p:sp>
        </p:grpSp>
        <p:grpSp>
          <p:nvGrpSpPr>
            <p:cNvPr id="10" name="组合 95"/>
            <p:cNvGrpSpPr/>
            <p:nvPr/>
          </p:nvGrpSpPr>
          <p:grpSpPr>
            <a:xfrm>
              <a:off x="6693091" y="4344581"/>
              <a:ext cx="4057650" cy="460296"/>
              <a:chOff x="6380050" y="3787762"/>
              <a:chExt cx="4057650" cy="460296"/>
            </a:xfrm>
          </p:grpSpPr>
          <p:sp>
            <p:nvSpPr>
              <p:cNvPr id="7191" name="文本框 125"/>
              <p:cNvSpPr txBox="1"/>
              <p:nvPr/>
            </p:nvSpPr>
            <p:spPr>
              <a:xfrm>
                <a:off x="7848842" y="3787762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zh-CN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+mn-ea"/>
                </a:endParaRPr>
              </a:p>
            </p:txBody>
          </p:sp>
          <p:sp>
            <p:nvSpPr>
              <p:cNvPr id="7192" name="文本框 132"/>
              <p:cNvSpPr txBox="1"/>
              <p:nvPr/>
            </p:nvSpPr>
            <p:spPr>
              <a:xfrm>
                <a:off x="6380050" y="3787762"/>
                <a:ext cx="1596512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en-US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</a:endParaRPr>
              </a:p>
            </p:txBody>
          </p:sp>
        </p:grpSp>
      </p:grpSp>
      <p:sp>
        <p:nvSpPr>
          <p:cNvPr id="32810" name="稻壳儿小白白(http://dwz.cn/Wu2UP)"/>
          <p:cNvSpPr/>
          <p:nvPr/>
        </p:nvSpPr>
        <p:spPr>
          <a:xfrm>
            <a:off x="3883025" y="2647633"/>
            <a:ext cx="474663" cy="473075"/>
          </a:xfrm>
          <a:custGeom>
            <a:avLst/>
            <a:gdLst/>
            <a:ahLst/>
            <a:cxnLst>
              <a:cxn ang="0">
                <a:pos x="132264099" y="119641154"/>
              </a:cxn>
              <a:cxn ang="0">
                <a:pos x="162074270" y="94086217"/>
              </a:cxn>
              <a:cxn ang="0">
                <a:pos x="144998213" y="94086217"/>
              </a:cxn>
              <a:cxn ang="0">
                <a:pos x="81036733" y="29909886"/>
              </a:cxn>
              <a:cxn ang="0">
                <a:pos x="81036733" y="0"/>
              </a:cxn>
              <a:cxn ang="0">
                <a:pos x="0" y="81018955"/>
              </a:cxn>
              <a:cxn ang="0">
                <a:pos x="29810171" y="81018955"/>
              </a:cxn>
              <a:cxn ang="0">
                <a:pos x="93771651" y="145195286"/>
              </a:cxn>
              <a:cxn ang="0">
                <a:pos x="93771651" y="162328509"/>
              </a:cxn>
              <a:cxn ang="0">
                <a:pos x="119239879" y="132417818"/>
              </a:cxn>
              <a:cxn ang="0">
                <a:pos x="166126107" y="170749419"/>
              </a:cxn>
              <a:cxn ang="0">
                <a:pos x="170467245" y="166684263"/>
              </a:cxn>
              <a:cxn ang="0">
                <a:pos x="132264099" y="119641154"/>
              </a:cxn>
              <a:cxn ang="0">
                <a:pos x="102164626" y="136773572"/>
              </a:cxn>
              <a:cxn ang="0">
                <a:pos x="38492448" y="72597241"/>
              </a:cxn>
              <a:cxn ang="0">
                <a:pos x="72643758" y="38331601"/>
              </a:cxn>
              <a:cxn ang="0">
                <a:pos x="136315936" y="102507932"/>
              </a:cxn>
              <a:cxn ang="0">
                <a:pos x="102164626" y="136773572"/>
              </a:cxn>
            </a:cxnLst>
            <a:rect l="0" t="0" r="0" b="0"/>
            <a:pathLst>
              <a:path w="590" h="589">
                <a:moveTo>
                  <a:pt x="457" y="412"/>
                </a:moveTo>
                <a:lnTo>
                  <a:pt x="560" y="324"/>
                </a:lnTo>
                <a:lnTo>
                  <a:pt x="501" y="324"/>
                </a:lnTo>
                <a:lnTo>
                  <a:pt x="280" y="103"/>
                </a:lnTo>
                <a:lnTo>
                  <a:pt x="280" y="0"/>
                </a:lnTo>
                <a:lnTo>
                  <a:pt x="0" y="279"/>
                </a:lnTo>
                <a:lnTo>
                  <a:pt x="103" y="279"/>
                </a:lnTo>
                <a:lnTo>
                  <a:pt x="324" y="500"/>
                </a:lnTo>
                <a:lnTo>
                  <a:pt x="324" y="559"/>
                </a:lnTo>
                <a:lnTo>
                  <a:pt x="412" y="456"/>
                </a:lnTo>
                <a:lnTo>
                  <a:pt x="574" y="588"/>
                </a:lnTo>
                <a:lnTo>
                  <a:pt x="589" y="574"/>
                </a:lnTo>
                <a:lnTo>
                  <a:pt x="457" y="412"/>
                </a:lnTo>
                <a:close/>
                <a:moveTo>
                  <a:pt x="353" y="471"/>
                </a:moveTo>
                <a:lnTo>
                  <a:pt x="133" y="250"/>
                </a:lnTo>
                <a:lnTo>
                  <a:pt x="251" y="132"/>
                </a:lnTo>
                <a:lnTo>
                  <a:pt x="471" y="353"/>
                </a:lnTo>
                <a:lnTo>
                  <a:pt x="353" y="471"/>
                </a:lnTo>
                <a:close/>
              </a:path>
            </a:pathLst>
          </a:custGeom>
          <a:solidFill>
            <a:schemeClr val="tx1"/>
          </a:solidFill>
          <a:ln w="9525"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121" name="文本框 6"/>
          <p:cNvSpPr txBox="1"/>
          <p:nvPr/>
        </p:nvSpPr>
        <p:spPr>
          <a:xfrm>
            <a:off x="1047749" y="304164"/>
            <a:ext cx="9610725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just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очной форме обучения</a:t>
            </a:r>
            <a:r>
              <a:rPr lang="ru-RU" altLang="ru-RU" sz="1600" dirty="0" smtClean="0">
                <a:latin typeface="Bicubik" pitchFamily="50" charset="0"/>
              </a:rPr>
              <a:t> (напр. 18.03.02 </a:t>
            </a:r>
            <a:r>
              <a:rPr lang="ru-RU" altLang="ru-RU" sz="1600" dirty="0" err="1" smtClean="0">
                <a:latin typeface="Bicubik" pitchFamily="50" charset="0"/>
              </a:rPr>
              <a:t>Энерго</a:t>
            </a:r>
            <a:r>
              <a:rPr lang="ru-RU" altLang="ru-RU" sz="1600" dirty="0" smtClean="0">
                <a:latin typeface="Bicubik" pitchFamily="50" charset="0"/>
              </a:rPr>
              <a:t>- и ресурсосберегающие процессы в химической технологии, нефтехимии и биотехнологии)</a:t>
            </a: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30" name="Содержимое 2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1324398"/>
              </p:ext>
            </p:extLst>
          </p:nvPr>
        </p:nvGraphicFramePr>
        <p:xfrm>
          <a:off x="895350" y="12922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1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9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9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8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45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24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54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67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63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Качественная успеваемость (%)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50</a:t>
                      </a:r>
                    </a:p>
                  </a:txBody>
                  <a:tcPr marT="45732" marB="45732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45732" marB="4573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7757625"/>
              </p:ext>
            </p:extLst>
          </p:nvPr>
        </p:nvGraphicFramePr>
        <p:xfrm>
          <a:off x="1790700" y="3699607"/>
          <a:ext cx="87249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4" imgW="8724132" imgH="2615411" progId="Excel.Chart.8">
                  <p:embed/>
                </p:oleObj>
              </mc:Choice>
              <mc:Fallback>
                <p:oleObj r:id="rId4" imgW="8724132" imgH="2615411" progId="Excel.Chart.8">
                  <p:embed/>
                  <p:pic>
                    <p:nvPicPr>
                      <p:cNvPr id="16437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0700" y="3699607"/>
                        <a:ext cx="8724900" cy="2619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99"/>
          <p:cNvGrpSpPr/>
          <p:nvPr/>
        </p:nvGrpSpPr>
        <p:grpSpPr>
          <a:xfrm>
            <a:off x="4425950" y="2646363"/>
            <a:ext cx="4057650" cy="2709465"/>
            <a:chOff x="6693091" y="2095875"/>
            <a:chExt cx="4057650" cy="2709002"/>
          </a:xfrm>
        </p:grpSpPr>
        <p:grpSp>
          <p:nvGrpSpPr>
            <p:cNvPr id="6" name="组合 83"/>
            <p:cNvGrpSpPr/>
            <p:nvPr/>
          </p:nvGrpSpPr>
          <p:grpSpPr>
            <a:xfrm>
              <a:off x="6693091" y="2095875"/>
              <a:ext cx="4057650" cy="460296"/>
              <a:chOff x="6380050" y="1502082"/>
              <a:chExt cx="4057650" cy="460296"/>
            </a:xfrm>
          </p:grpSpPr>
          <p:sp>
            <p:nvSpPr>
              <p:cNvPr id="7179" name="文本框 128"/>
              <p:cNvSpPr txBox="1"/>
              <p:nvPr/>
            </p:nvSpPr>
            <p:spPr>
              <a:xfrm>
                <a:off x="7848842" y="1502082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zh-CN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</a:endParaRPr>
              </a:p>
            </p:txBody>
          </p:sp>
          <p:sp>
            <p:nvSpPr>
              <p:cNvPr id="7180" name="文本框 129"/>
              <p:cNvSpPr txBox="1"/>
              <p:nvPr/>
            </p:nvSpPr>
            <p:spPr>
              <a:xfrm>
                <a:off x="6380050" y="1502082"/>
                <a:ext cx="1596512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en-US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</a:endParaRPr>
              </a:p>
            </p:txBody>
          </p:sp>
        </p:grpSp>
        <p:grpSp>
          <p:nvGrpSpPr>
            <p:cNvPr id="7" name="组合 87"/>
            <p:cNvGrpSpPr/>
            <p:nvPr/>
          </p:nvGrpSpPr>
          <p:grpSpPr>
            <a:xfrm>
              <a:off x="6693091" y="2831860"/>
              <a:ext cx="4057650" cy="471340"/>
              <a:chOff x="6380050" y="2249863"/>
              <a:chExt cx="4057650" cy="471340"/>
            </a:xfrm>
          </p:grpSpPr>
          <p:sp>
            <p:nvSpPr>
              <p:cNvPr id="7183" name="文本框 127"/>
              <p:cNvSpPr txBox="1"/>
              <p:nvPr/>
            </p:nvSpPr>
            <p:spPr>
              <a:xfrm>
                <a:off x="7848842" y="2260907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zh-CN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+mn-ea"/>
                </a:endParaRPr>
              </a:p>
            </p:txBody>
          </p:sp>
          <p:sp>
            <p:nvSpPr>
              <p:cNvPr id="7184" name="文本框 130"/>
              <p:cNvSpPr txBox="1"/>
              <p:nvPr/>
            </p:nvSpPr>
            <p:spPr>
              <a:xfrm>
                <a:off x="6380050" y="2249863"/>
                <a:ext cx="1596512" cy="4602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en-US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</a:endParaRPr>
              </a:p>
            </p:txBody>
          </p:sp>
        </p:grpSp>
        <p:grpSp>
          <p:nvGrpSpPr>
            <p:cNvPr id="8" name="组合 91"/>
            <p:cNvGrpSpPr/>
            <p:nvPr/>
          </p:nvGrpSpPr>
          <p:grpSpPr>
            <a:xfrm>
              <a:off x="6693091" y="3577302"/>
              <a:ext cx="4057650" cy="471340"/>
              <a:chOff x="6380050" y="3008688"/>
              <a:chExt cx="4057650" cy="471340"/>
            </a:xfrm>
          </p:grpSpPr>
          <p:sp>
            <p:nvSpPr>
              <p:cNvPr id="7187" name="文本框 126"/>
              <p:cNvSpPr txBox="1"/>
              <p:nvPr/>
            </p:nvSpPr>
            <p:spPr>
              <a:xfrm>
                <a:off x="7848842" y="3019732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zh-CN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+mn-ea"/>
                </a:endParaRPr>
              </a:p>
            </p:txBody>
          </p:sp>
          <p:sp>
            <p:nvSpPr>
              <p:cNvPr id="7188" name="文本框 131"/>
              <p:cNvSpPr txBox="1"/>
              <p:nvPr/>
            </p:nvSpPr>
            <p:spPr>
              <a:xfrm>
                <a:off x="6380050" y="3008688"/>
                <a:ext cx="1596512" cy="4602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en-US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</a:endParaRPr>
              </a:p>
            </p:txBody>
          </p:sp>
        </p:grpSp>
        <p:grpSp>
          <p:nvGrpSpPr>
            <p:cNvPr id="10" name="组合 95"/>
            <p:cNvGrpSpPr/>
            <p:nvPr/>
          </p:nvGrpSpPr>
          <p:grpSpPr>
            <a:xfrm>
              <a:off x="6693091" y="4344581"/>
              <a:ext cx="4057650" cy="460296"/>
              <a:chOff x="6380050" y="3787762"/>
              <a:chExt cx="4057650" cy="460296"/>
            </a:xfrm>
          </p:grpSpPr>
          <p:sp>
            <p:nvSpPr>
              <p:cNvPr id="7191" name="文本框 125"/>
              <p:cNvSpPr txBox="1"/>
              <p:nvPr/>
            </p:nvSpPr>
            <p:spPr>
              <a:xfrm>
                <a:off x="7848842" y="3787762"/>
                <a:ext cx="2588858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zh-CN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  <a:sym typeface="+mn-ea"/>
                </a:endParaRPr>
              </a:p>
            </p:txBody>
          </p:sp>
          <p:sp>
            <p:nvSpPr>
              <p:cNvPr id="7192" name="文本框 132"/>
              <p:cNvSpPr txBox="1"/>
              <p:nvPr/>
            </p:nvSpPr>
            <p:spPr>
              <a:xfrm>
                <a:off x="6380050" y="3787762"/>
                <a:ext cx="1596512" cy="46029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endParaRPr lang="ru-RU" altLang="en-US" sz="2400" b="1" dirty="0">
                  <a:solidFill>
                    <a:schemeClr val="bg2">
                      <a:lumMod val="10000"/>
                    </a:schemeClr>
                  </a:solidFill>
                  <a:latin typeface="Montserrat Medium" panose="00000600000000000000" charset="0"/>
                  <a:ea typeface="等线" pitchFamily="2" charset="-122"/>
                  <a:cs typeface="Montserrat Medium" panose="00000600000000000000" charset="0"/>
                </a:endParaRPr>
              </a:p>
            </p:txBody>
          </p:sp>
        </p:grpSp>
      </p:grp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638300"/>
            <a:ext cx="10515600" cy="4124324"/>
          </a:xfrm>
        </p:spPr>
        <p:txBody>
          <a:bodyPr/>
          <a:lstStyle/>
          <a:p>
            <a:pPr>
              <a:buNone/>
            </a:pPr>
            <a:r>
              <a:rPr lang="ru-RU" altLang="ru-RU" dirty="0" smtClean="0">
                <a:latin typeface="Times New Roman" pitchFamily="18" charset="0"/>
              </a:rPr>
              <a:t>	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009649" y="596384"/>
            <a:ext cx="94869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очной форме обучения</a:t>
            </a:r>
            <a:r>
              <a:rPr lang="ru-RU" altLang="ru-RU" sz="1600" dirty="0" smtClean="0">
                <a:latin typeface="Bicubik" pitchFamily="50" charset="0"/>
              </a:rPr>
              <a:t> (направление магистратуры 15.04.02 Технологические машины и оборудование, программа ХМАС)</a:t>
            </a:r>
            <a:endParaRPr lang="ru-RU" altLang="ru-RU" sz="1600" dirty="0">
              <a:latin typeface="Bicubik" pitchFamily="50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528684"/>
              </p:ext>
            </p:extLst>
          </p:nvPr>
        </p:nvGraphicFramePr>
        <p:xfrm>
          <a:off x="1870075" y="1462616"/>
          <a:ext cx="8128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5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696" marB="45696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87</a:t>
                      </a: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на «4» и «5»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Качественная успеваемость (%)</a:t>
                      </a:r>
                    </a:p>
                  </a:txBody>
                  <a:tcPr marT="45696" marB="45696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T="45695" marB="45695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73</a:t>
                      </a:r>
                    </a:p>
                  </a:txBody>
                  <a:tcPr marT="45695" marB="4569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20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107382"/>
              </p:ext>
            </p:extLst>
          </p:nvPr>
        </p:nvGraphicFramePr>
        <p:xfrm>
          <a:off x="2124075" y="4114801"/>
          <a:ext cx="762000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r:id="rId4" imgW="7620660" imgH="1914310" progId="Excel.Chart.8">
                  <p:embed/>
                </p:oleObj>
              </mc:Choice>
              <mc:Fallback>
                <p:oleObj r:id="rId4" imgW="7620660" imgH="1914310" progId="Excel.Chart.8">
                  <p:embed/>
                  <p:pic>
                    <p:nvPicPr>
                      <p:cNvPr id="205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114801"/>
                        <a:ext cx="7620000" cy="1914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1038224" y="542926"/>
            <a:ext cx="9610725" cy="89255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очно-заочной форме обучения</a:t>
            </a:r>
            <a:r>
              <a:rPr lang="ru-RU" altLang="ru-RU" sz="1600" dirty="0" smtClean="0">
                <a:latin typeface="Bicubik" pitchFamily="50" charset="0"/>
              </a:rPr>
              <a:t> </a:t>
            </a:r>
            <a:r>
              <a:rPr lang="ru-RU" altLang="ru-RU" sz="1600" dirty="0" smtClean="0">
                <a:latin typeface="Bicubik" pitchFamily="50" charset="0"/>
              </a:rPr>
              <a:t>(</a:t>
            </a:r>
            <a:r>
              <a:rPr lang="ru-RU" altLang="ru-RU" sz="1600" dirty="0">
                <a:solidFill>
                  <a:prstClr val="black"/>
                </a:solidFill>
                <a:latin typeface="Arial" panose="020B0604020202020204" pitchFamily="34" charset="0"/>
                <a:ea typeface="+mn-ea"/>
              </a:rPr>
              <a:t>напр. 14.03.01 Ядерная энергетика и теплофизика</a:t>
            </a:r>
            <a:r>
              <a:rPr lang="ru-RU" altLang="ru-RU" sz="1600" dirty="0" smtClean="0">
                <a:latin typeface="Bicubik" pitchFamily="50" charset="0"/>
              </a:rPr>
              <a:t>)</a:t>
            </a:r>
            <a:endParaRPr lang="ru-RU" altLang="ru-RU" sz="1600" dirty="0" smtClean="0">
              <a:latin typeface="Bicubik" pitchFamily="50" charset="0"/>
            </a:endParaRP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4044029"/>
              </p:ext>
            </p:extLst>
          </p:nvPr>
        </p:nvGraphicFramePr>
        <p:xfrm>
          <a:off x="885825" y="1492250"/>
          <a:ext cx="10515603" cy="155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93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023592"/>
              </p:ext>
            </p:extLst>
          </p:nvPr>
        </p:nvGraphicFramePr>
        <p:xfrm>
          <a:off x="1649730" y="3471493"/>
          <a:ext cx="87249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4" imgW="8724132" imgH="2103302" progId="Excel.Chart.8">
                  <p:embed/>
                </p:oleObj>
              </mc:Choice>
              <mc:Fallback>
                <p:oleObj r:id="rId4" imgW="8724132" imgH="2103302" progId="Excel.Chart.8">
                  <p:embed/>
                  <p:pic>
                    <p:nvPicPr>
                      <p:cNvPr id="3074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730" y="3471493"/>
                        <a:ext cx="8724900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1038224" y="542926"/>
            <a:ext cx="9610725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</a:t>
            </a:r>
            <a:r>
              <a:rPr lang="ru-RU" altLang="ru-RU" sz="1600" b="1" dirty="0" err="1" smtClean="0">
                <a:latin typeface="Bicubik" pitchFamily="50" charset="0"/>
              </a:rPr>
              <a:t>очно-заочной</a:t>
            </a:r>
            <a:r>
              <a:rPr lang="ru-RU" altLang="ru-RU" sz="1600" b="1" dirty="0" smtClean="0">
                <a:latin typeface="Bicubik" pitchFamily="50" charset="0"/>
              </a:rPr>
              <a:t> форме обучения</a:t>
            </a:r>
            <a:r>
              <a:rPr lang="ru-RU" altLang="ru-RU" sz="1600" dirty="0" smtClean="0">
                <a:latin typeface="Bicubik" pitchFamily="50" charset="0"/>
              </a:rPr>
              <a:t> (напр. 15.03.02 Технологические машины и оборудование)</a:t>
            </a: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00745574"/>
              </p:ext>
            </p:extLst>
          </p:nvPr>
        </p:nvGraphicFramePr>
        <p:xfrm>
          <a:off x="885825" y="1492250"/>
          <a:ext cx="10515603" cy="1555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8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76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430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72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8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893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93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93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937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53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849475"/>
              </p:ext>
            </p:extLst>
          </p:nvPr>
        </p:nvGraphicFramePr>
        <p:xfrm>
          <a:off x="1516380" y="3488348"/>
          <a:ext cx="8858250" cy="172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3" r:id="rId4" imgW="8858256" imgH="1725318" progId="Excel.Chart.8">
                  <p:embed/>
                </p:oleObj>
              </mc:Choice>
              <mc:Fallback>
                <p:oleObj r:id="rId4" imgW="8858256" imgH="1725318" progId="Excel.Chart.8">
                  <p:embed/>
                  <p:pic>
                    <p:nvPicPr>
                      <p:cNvPr id="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380" y="3488348"/>
                        <a:ext cx="8858250" cy="172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890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1038224" y="542926"/>
            <a:ext cx="9610725" cy="110799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</a:t>
            </a:r>
            <a:r>
              <a:rPr lang="ru-RU" altLang="ru-RU" sz="1600" b="1" dirty="0" err="1" smtClean="0">
                <a:latin typeface="Bicubik" pitchFamily="50" charset="0"/>
              </a:rPr>
              <a:t>очно-заочной</a:t>
            </a:r>
            <a:r>
              <a:rPr lang="ru-RU" altLang="ru-RU" sz="1600" b="1" dirty="0" smtClean="0">
                <a:latin typeface="Bicubik" pitchFamily="50" charset="0"/>
              </a:rPr>
              <a:t> форме</a:t>
            </a:r>
            <a:r>
              <a:rPr lang="ru-RU" altLang="ru-RU" sz="1600" dirty="0" smtClean="0">
                <a:latin typeface="Bicubik" pitchFamily="50" charset="0"/>
              </a:rPr>
              <a:t> (напр. 18.03.02 </a:t>
            </a:r>
            <a:r>
              <a:rPr lang="ru-RU" altLang="ru-RU" sz="1600" dirty="0" err="1" smtClean="0">
                <a:latin typeface="Bicubik" pitchFamily="50" charset="0"/>
              </a:rPr>
              <a:t>Энерго</a:t>
            </a:r>
            <a:r>
              <a:rPr lang="ru-RU" altLang="ru-RU" sz="1600" dirty="0" smtClean="0">
                <a:latin typeface="Bicubik" pitchFamily="50" charset="0"/>
              </a:rPr>
              <a:t>- и ресурсосберегающие процессы в химической технологии, нефтехимии и биотехнологии)</a:t>
            </a: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8146402"/>
              </p:ext>
            </p:extLst>
          </p:nvPr>
        </p:nvGraphicFramePr>
        <p:xfrm>
          <a:off x="866775" y="1520825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1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0490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100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597726"/>
              </p:ext>
            </p:extLst>
          </p:nvPr>
        </p:nvGraphicFramePr>
        <p:xfrm>
          <a:off x="1568329" y="3338879"/>
          <a:ext cx="8724900" cy="249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4" imgW="8724132" imgH="2499577" progId="Excel.Chart.8">
                  <p:embed/>
                </p:oleObj>
              </mc:Choice>
              <mc:Fallback>
                <p:oleObj r:id="rId4" imgW="8724132" imgH="2499577" progId="Excel.Chart.8">
                  <p:embed/>
                  <p:pic>
                    <p:nvPicPr>
                      <p:cNvPr id="18476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329" y="3338879"/>
                        <a:ext cx="8724900" cy="2497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1038224" y="542926"/>
            <a:ext cx="9610725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</a:t>
            </a:r>
            <a:r>
              <a:rPr lang="ru-RU" altLang="ru-RU" sz="1600" b="1" dirty="0" err="1" smtClean="0">
                <a:latin typeface="Bicubik" pitchFamily="50" charset="0"/>
              </a:rPr>
              <a:t>очно-заочной</a:t>
            </a:r>
            <a:r>
              <a:rPr lang="ru-RU" altLang="ru-RU" sz="1600" b="1" dirty="0" smtClean="0">
                <a:latin typeface="Bicubik" pitchFamily="50" charset="0"/>
              </a:rPr>
              <a:t> форме обучения</a:t>
            </a:r>
            <a:r>
              <a:rPr lang="ru-RU" altLang="ru-RU" sz="1600" dirty="0" smtClean="0">
                <a:latin typeface="Bicubik" pitchFamily="50" charset="0"/>
              </a:rPr>
              <a:t> (напр. 20.03.01 </a:t>
            </a:r>
            <a:r>
              <a:rPr lang="ru-RU" altLang="ru-RU" sz="1600" dirty="0" err="1" smtClean="0">
                <a:latin typeface="Bicubik" pitchFamily="50" charset="0"/>
              </a:rPr>
              <a:t>Техносферная</a:t>
            </a:r>
            <a:r>
              <a:rPr lang="ru-RU" altLang="ru-RU" sz="1600" dirty="0" smtClean="0">
                <a:latin typeface="Bicubik" pitchFamily="50" charset="0"/>
              </a:rPr>
              <a:t> безопасность)</a:t>
            </a: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2707990"/>
              </p:ext>
            </p:extLst>
          </p:nvPr>
        </p:nvGraphicFramePr>
        <p:xfrm>
          <a:off x="838200" y="1333500"/>
          <a:ext cx="1051560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5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1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4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35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10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53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77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100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-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66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339579"/>
              </p:ext>
            </p:extLst>
          </p:nvPr>
        </p:nvGraphicFramePr>
        <p:xfrm>
          <a:off x="1924049" y="3607434"/>
          <a:ext cx="87249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r:id="rId4" imgW="8724132" imgH="1341236" progId="Excel.Chart.8">
                  <p:embed/>
                </p:oleObj>
              </mc:Choice>
              <mc:Fallback>
                <p:oleObj r:id="rId4" imgW="8724132" imgH="1341236" progId="Excel.Chart.8">
                  <p:embed/>
                  <p:pic>
                    <p:nvPicPr>
                      <p:cNvPr id="19500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49" y="3607434"/>
                        <a:ext cx="872490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6"/>
          <p:cNvSpPr txBox="1"/>
          <p:nvPr/>
        </p:nvSpPr>
        <p:spPr>
          <a:xfrm>
            <a:off x="1038224" y="542926"/>
            <a:ext cx="9610725" cy="8617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/>
            <a:r>
              <a:rPr lang="ru-RU" altLang="ru-RU" sz="1600" b="1" dirty="0" smtClean="0">
                <a:latin typeface="Bicubik" pitchFamily="50" charset="0"/>
              </a:rPr>
              <a:t>Итоги </a:t>
            </a:r>
            <a:r>
              <a:rPr lang="ru-RU" altLang="ru-RU" sz="1600" b="1" dirty="0" smtClean="0">
                <a:latin typeface="Bicubik" pitchFamily="50" charset="0"/>
              </a:rPr>
              <a:t>ЗИМНЕЙ </a:t>
            </a:r>
            <a:r>
              <a:rPr lang="ru-RU" altLang="ru-RU" sz="1600" b="1" dirty="0" smtClean="0">
                <a:latin typeface="Bicubik" pitchFamily="50" charset="0"/>
              </a:rPr>
              <a:t>экзаменационной сессии 2023/2024 </a:t>
            </a:r>
            <a:r>
              <a:rPr lang="ru-RU" altLang="ru-RU" sz="1600" b="1" dirty="0" err="1" smtClean="0">
                <a:latin typeface="Bicubik" pitchFamily="50" charset="0"/>
              </a:rPr>
              <a:t>уч.г</a:t>
            </a:r>
            <a:r>
              <a:rPr lang="ru-RU" altLang="ru-RU" sz="1600" b="1" dirty="0" smtClean="0">
                <a:latin typeface="Bicubik" pitchFamily="50" charset="0"/>
              </a:rPr>
              <a:t>. по </a:t>
            </a:r>
            <a:r>
              <a:rPr lang="ru-RU" altLang="ru-RU" sz="1600" b="1" dirty="0" err="1" smtClean="0">
                <a:latin typeface="Bicubik" pitchFamily="50" charset="0"/>
              </a:rPr>
              <a:t>очно-заочной</a:t>
            </a:r>
            <a:r>
              <a:rPr lang="ru-RU" altLang="ru-RU" sz="1600" b="1" dirty="0" smtClean="0">
                <a:latin typeface="Bicubik" pitchFamily="50" charset="0"/>
              </a:rPr>
              <a:t> форме обучения</a:t>
            </a:r>
            <a:r>
              <a:rPr lang="ru-RU" altLang="ru-RU" sz="1600" dirty="0" smtClean="0">
                <a:latin typeface="Bicubik" pitchFamily="50" charset="0"/>
              </a:rPr>
              <a:t> (напр. 15.04.02 Технологические машины и оборудование) </a:t>
            </a:r>
          </a:p>
          <a:p>
            <a:pPr marL="342900" indent="-342900" algn="ctr"/>
            <a:endParaRPr lang="ru-RU" altLang="en-US" b="1" dirty="0">
              <a:solidFill>
                <a:srgbClr val="35376F"/>
              </a:solidFill>
              <a:latin typeface="Bicubik" panose="02000503020000020004" charset="0"/>
              <a:ea typeface="等线" pitchFamily="2" charset="-122"/>
              <a:cs typeface="Bicubik" panose="02000503020000020004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4630" y="16242"/>
            <a:ext cx="2148840" cy="1531799"/>
          </a:xfrm>
          <a:prstGeom prst="rect">
            <a:avLst/>
          </a:prstGeom>
        </p:spPr>
      </p:pic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1418414"/>
              </p:ext>
            </p:extLst>
          </p:nvPr>
        </p:nvGraphicFramePr>
        <p:xfrm>
          <a:off x="942975" y="1562100"/>
          <a:ext cx="10515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43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7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5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курсы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1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2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T="45739" marB="45739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Обязаны сдавать экзамены (чел.)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</a:t>
                      </a:r>
                    </a:p>
                  </a:txBody>
                  <a:tcPr marT="45748" marB="4574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T="45748" marB="457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20</a:t>
                      </a:r>
                    </a:p>
                  </a:txBody>
                  <a:tcPr marT="45748" marB="4574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Сдали все экзамены (чел.)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</a:t>
                      </a:r>
                    </a:p>
                  </a:txBody>
                  <a:tcPr marT="45748" marB="4574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6</a:t>
                      </a:r>
                    </a:p>
                  </a:txBody>
                  <a:tcPr marT="45748" marB="457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T="45748" marB="4574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 pitchFamily="2" charset="-52"/>
                          <a:cs typeface="Times New Roman" pitchFamily="18" charset="0"/>
                        </a:rPr>
                        <a:t>Абсолютная успеваемость (%)</a:t>
                      </a:r>
                    </a:p>
                  </a:txBody>
                  <a:tcPr marT="45739" marB="45739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71</a:t>
                      </a:r>
                    </a:p>
                  </a:txBody>
                  <a:tcPr marT="45748" marB="45748" horzOverflow="overflow"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400"/>
                        </a:spcBef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defRPr sz="23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1pPr>
                      <a:lvl2pPr marL="742950" indent="-285750" eaLnBrk="0" hangingPunct="0">
                        <a:spcBef>
                          <a:spcPts val="325"/>
                        </a:spcBef>
                        <a:buClr>
                          <a:schemeClr val="accent1"/>
                        </a:buClr>
                        <a:buFont typeface="Verdana" pitchFamily="34" charset="0"/>
                        <a:defRPr sz="21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2pPr>
                      <a:lvl3pPr marL="11430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SzPct val="100000"/>
                        <a:buFont typeface="Wingdings 2" pitchFamily="18" charset="2"/>
                        <a:defRPr sz="19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3pPr>
                      <a:lvl4pPr marL="16002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 sz="1700"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4pPr>
                      <a:lvl5pPr marL="2057400" indent="-228600" eaLnBrk="0" hangingPunct="0">
                        <a:spcBef>
                          <a:spcPts val="350"/>
                        </a:spcBef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ts val="35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 2" pitchFamily="18" charset="2"/>
                        <a:defRPr>
                          <a:solidFill>
                            <a:schemeClr val="tx1"/>
                          </a:solidFill>
                          <a:latin typeface="Lucida Sans Unicode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46</a:t>
                      </a:r>
                    </a:p>
                  </a:txBody>
                  <a:tcPr marT="45748" marB="45748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Montserrat"/>
                          <a:cs typeface="Times New Roman" pitchFamily="18" charset="0"/>
                        </a:rPr>
                        <a:t>55</a:t>
                      </a:r>
                    </a:p>
                  </a:txBody>
                  <a:tcPr marT="45748" marB="4574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736650"/>
              </p:ext>
            </p:extLst>
          </p:nvPr>
        </p:nvGraphicFramePr>
        <p:xfrm>
          <a:off x="1838325" y="3560885"/>
          <a:ext cx="8724900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r:id="rId4" imgW="8724132" imgH="1341236" progId="Excel.Chart.8">
                  <p:embed/>
                </p:oleObj>
              </mc:Choice>
              <mc:Fallback>
                <p:oleObj r:id="rId4" imgW="8724132" imgH="1341236" progId="Excel.Chart.8">
                  <p:embed/>
                  <p:pic>
                    <p:nvPicPr>
                      <p:cNvPr id="4098" name="Диаграмма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3560885"/>
                        <a:ext cx="8724900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35376F"/>
      </a:dk1>
      <a:lt1>
        <a:srgbClr val="D5D7E3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Arial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1351</Words>
  <Application>Microsoft Office PowerPoint</Application>
  <PresentationFormat>Широкоэкранный</PresentationFormat>
  <Paragraphs>652</Paragraphs>
  <Slides>25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Arial</vt:lpstr>
      <vt:lpstr>Bicubik</vt:lpstr>
      <vt:lpstr>等线</vt:lpstr>
      <vt:lpstr>Montserrat</vt:lpstr>
      <vt:lpstr>Montserrat Medium</vt:lpstr>
      <vt:lpstr>Times New Roman</vt:lpstr>
      <vt:lpstr>Wingdings 3</vt:lpstr>
      <vt:lpstr>Office Theme</vt:lpstr>
      <vt:lpstr>Worksheet</vt:lpstr>
      <vt:lpstr>Диаграмма Microsoft Office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BUCH38</cp:lastModifiedBy>
  <cp:revision>147</cp:revision>
  <dcterms:created xsi:type="dcterms:W3CDTF">2015-10-17T07:33:00Z</dcterms:created>
  <dcterms:modified xsi:type="dcterms:W3CDTF">2025-11-17T11:35:10Z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1033-11.2.0.11219</vt:lpwstr>
  </property>
  <property fmtid="{D5CDD505-2E9C-101B-9397-08002B2CF9AE}" pid="3" name="ICV">
    <vt:lpwstr>579390055B5343DD9C19B5D7B00A78FA</vt:lpwstr>
  </property>
</Properties>
</file>