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8" r:id="rId2"/>
    <p:sldId id="259" r:id="rId3"/>
    <p:sldId id="266" r:id="rId4"/>
    <p:sldId id="268" r:id="rId5"/>
    <p:sldId id="269" r:id="rId6"/>
    <p:sldId id="270" r:id="rId7"/>
    <p:sldId id="271" r:id="rId8"/>
    <p:sldId id="273" r:id="rId9"/>
    <p:sldId id="277" r:id="rId10"/>
    <p:sldId id="274" r:id="rId11"/>
    <p:sldId id="276" r:id="rId12"/>
    <p:sldId id="279" r:id="rId13"/>
    <p:sldId id="281" r:id="rId14"/>
    <p:sldId id="283" r:id="rId15"/>
    <p:sldId id="285" r:id="rId16"/>
    <p:sldId id="287" r:id="rId17"/>
    <p:sldId id="289" r:id="rId18"/>
    <p:sldId id="291" r:id="rId19"/>
    <p:sldId id="293" r:id="rId20"/>
    <p:sldId id="295" r:id="rId21"/>
    <p:sldId id="297" r:id="rId22"/>
    <p:sldId id="265" r:id="rId23"/>
  </p:sldIdLst>
  <p:sldSz cx="12192000" cy="6858000"/>
  <p:notesSz cx="6761163" cy="9942513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7">
          <p15:clr>
            <a:srgbClr val="A4A3A4"/>
          </p15:clr>
        </p15:guide>
        <p15:guide id="2" pos="38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376F"/>
    <a:srgbClr val="FFFFFF"/>
    <a:srgbClr val="992928"/>
    <a:srgbClr val="D5D7E3"/>
    <a:srgbClr val="9ECEF0"/>
    <a:srgbClr val="99CA3B"/>
    <a:srgbClr val="353F48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19"/>
  </p:normalViewPr>
  <p:slideViewPr>
    <p:cSldViewPr snapToGrid="0" showGuides="1">
      <p:cViewPr varScale="1">
        <p:scale>
          <a:sx n="107" d="100"/>
          <a:sy n="107" d="100"/>
        </p:scale>
        <p:origin x="78" y="108"/>
      </p:cViewPr>
      <p:guideLst>
        <p:guide orient="horz" pos="2267"/>
        <p:guide pos="38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 showFormatting="0"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等线" pitchFamily="2" charset="-122"/>
                <a:ea typeface="等线" pitchFamily="2" charset="-122"/>
                <a:cs typeface="+mn-cs"/>
              </a:rPr>
              <a:pPr fontAlgn="base"/>
              <a:t>2026/3/13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等线" pitchFamily="2" charset="-122"/>
                <a:ea typeface="等线" pitchFamily="2" charset="-122"/>
                <a:cs typeface="+mn-cs"/>
              </a:rPr>
              <a:pPr fontAlgn="base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 smtClean="0">
                <a:ln>
                  <a:noFill/>
                </a:ln>
                <a:effectLst/>
                <a:uLnTx/>
                <a:uFillTx/>
                <a:sym typeface="+mn-ea"/>
              </a:rPr>
              <a:t>Click to edit Master text style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 smtClean="0">
                <a:ln>
                  <a:noFill/>
                </a:ln>
                <a:effectLst/>
                <a:uLnTx/>
                <a:uFillTx/>
                <a:sym typeface="+mn-ea"/>
              </a:rPr>
              <a:t>Second level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 smtClean="0">
                <a:ln>
                  <a:noFill/>
                </a:ln>
                <a:effectLst/>
                <a:uLnTx/>
                <a:uFillTx/>
                <a:sym typeface="+mn-ea"/>
              </a:rPr>
              <a:t>Third level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 smtClean="0">
                <a:ln>
                  <a:noFill/>
                </a:ln>
                <a:effectLst/>
                <a:uLnTx/>
                <a:uFillTx/>
                <a:sym typeface="+mn-ea"/>
              </a:rPr>
              <a:t>Fourth level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 smtClean="0">
                <a:ln>
                  <a:noFill/>
                </a:ln>
                <a:effectLst/>
                <a:uLnTx/>
                <a:uFillTx/>
                <a:sym typeface="+mn-ea"/>
              </a:rPr>
              <a:t>Fifth level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7C9B17E-EBA4-4BA6-BFBF-CFC4EA0BE67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幻灯片图像占位符 1"/>
          <p:cNvSpPr>
            <a:spLocks noGrp="1" noRot="1" noChangeAspect="1"/>
          </p:cNvSpPr>
          <p:nvPr>
            <p:ph type="sldImg"/>
          </p:nvPr>
        </p:nvSpPr>
        <p:spPr>
          <a:ln>
            <a:solidFill>
              <a:srgbClr val="000000"/>
            </a:solidFill>
          </a:ln>
        </p:spPr>
      </p:sp>
      <p:sp>
        <p:nvSpPr>
          <p:cNvPr id="6146" name="文本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lIns="91440" tIns="45720" rIns="91440" bIns="45720" anchor="t" anchorCtr="0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353F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Click to edit Master title style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smtClean="0"/>
              <a:t>Click to edit Master text style</a:t>
            </a:r>
          </a:p>
          <a:p>
            <a:pPr lvl="1" fontAlgn="auto"/>
            <a:r>
              <a:rPr lang="zh-CN" altLang="en-US" strike="noStrike" noProof="1" smtClean="0"/>
              <a:t>Second level</a:t>
            </a:r>
          </a:p>
          <a:p>
            <a:pPr lvl="2" fontAlgn="auto"/>
            <a:r>
              <a:rPr lang="zh-CN" altLang="en-US" strike="noStrike" noProof="1" smtClean="0"/>
              <a:t>Third level</a:t>
            </a:r>
          </a:p>
          <a:p>
            <a:pPr lvl="3" fontAlgn="auto"/>
            <a:r>
              <a:rPr lang="zh-CN" altLang="en-US" strike="noStrike" noProof="1" smtClean="0"/>
              <a:t>Fourth level</a:t>
            </a:r>
          </a:p>
          <a:p>
            <a:pPr lvl="4" fontAlgn="auto"/>
            <a:r>
              <a:rPr lang="zh-CN" altLang="en-US" strike="noStrike" noProof="1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BCD2E4A-79A0-459F-8578-CC9ECAA6381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3F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Click to edit Master title style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 dirty="0"/>
              <a:t>Click to edit Master text style</a:t>
            </a:r>
          </a:p>
          <a:p>
            <a:pPr lvl="1"/>
            <a:r>
              <a:rPr lang="zh-CN" altLang="en-US" dirty="0"/>
              <a:t>Second level</a:t>
            </a:r>
          </a:p>
          <a:p>
            <a:pPr lvl="2"/>
            <a:r>
              <a:rPr lang="zh-CN" altLang="en-US" dirty="0"/>
              <a:t>Third level</a:t>
            </a:r>
          </a:p>
          <a:p>
            <a:pPr lvl="3"/>
            <a:r>
              <a:rPr lang="zh-CN" altLang="en-US" dirty="0"/>
              <a:t>Fourth level</a:t>
            </a:r>
          </a:p>
          <a:p>
            <a:pPr lvl="4"/>
            <a:r>
              <a:rPr lang="zh-CN" altLang="en-US" dirty="0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BCD2E4A-79A0-459F-8578-CC9ECAA6381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1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6.emf"/><Relationship Id="rId4" Type="http://schemas.openxmlformats.org/officeDocument/2006/relationships/oleObject" Target="../embeddings/oleObject1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7.emf"/><Relationship Id="rId4" Type="http://schemas.openxmlformats.org/officeDocument/2006/relationships/oleObject" Target="../embeddings/oleObject1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8.emf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9.emf"/><Relationship Id="rId4" Type="http://schemas.openxmlformats.org/officeDocument/2006/relationships/oleObject" Target="../embeddings/oleObject1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0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cap best-23"/>
          <p:cNvPicPr>
            <a:picLocks noChangeAspect="1"/>
          </p:cNvPicPr>
          <p:nvPr/>
        </p:nvPicPr>
        <p:blipFill>
          <a:blip r:embed="rId3" cstate="print">
            <a:alphaModFix amt="62000"/>
          </a:blip>
          <a:stretch>
            <a:fillRect/>
          </a:stretch>
        </p:blipFill>
        <p:spPr>
          <a:xfrm>
            <a:off x="16306800" y="266700"/>
            <a:ext cx="1794510" cy="1743710"/>
          </a:xfrm>
          <a:prstGeom prst="rect">
            <a:avLst/>
          </a:prstGeom>
        </p:spPr>
      </p:pic>
      <p:pic>
        <p:nvPicPr>
          <p:cNvPr id="2" name="Picture 1" descr="cap best-23"/>
          <p:cNvPicPr>
            <a:picLocks noChangeAspect="1"/>
          </p:cNvPicPr>
          <p:nvPr/>
        </p:nvPicPr>
        <p:blipFill>
          <a:blip r:embed="rId3" cstate="print">
            <a:alphaModFix amt="62000"/>
          </a:blip>
          <a:stretch>
            <a:fillRect/>
          </a:stretch>
        </p:blipFill>
        <p:spPr>
          <a:xfrm>
            <a:off x="16433800" y="393700"/>
            <a:ext cx="1794510" cy="1743710"/>
          </a:xfrm>
          <a:prstGeom prst="rect">
            <a:avLst/>
          </a:prstGeom>
        </p:spPr>
      </p:pic>
      <p:pic>
        <p:nvPicPr>
          <p:cNvPr id="3" name="Picture 2" descr="cap best-23"/>
          <p:cNvPicPr>
            <a:picLocks noChangeAspect="1"/>
          </p:cNvPicPr>
          <p:nvPr/>
        </p:nvPicPr>
        <p:blipFill>
          <a:blip r:embed="rId3" cstate="print">
            <a:alphaModFix amt="62000"/>
          </a:blip>
          <a:stretch>
            <a:fillRect/>
          </a:stretch>
        </p:blipFill>
        <p:spPr>
          <a:xfrm>
            <a:off x="16560800" y="520700"/>
            <a:ext cx="1794510" cy="1743710"/>
          </a:xfrm>
          <a:prstGeom prst="rect">
            <a:avLst/>
          </a:prstGeom>
        </p:spPr>
      </p:pic>
      <p:pic>
        <p:nvPicPr>
          <p:cNvPr id="4" name="Picture 3" descr="cap best-23"/>
          <p:cNvPicPr>
            <a:picLocks noChangeAspect="1"/>
          </p:cNvPicPr>
          <p:nvPr/>
        </p:nvPicPr>
        <p:blipFill>
          <a:blip r:embed="rId3" cstate="print">
            <a:alphaModFix amt="62000"/>
          </a:blip>
          <a:stretch>
            <a:fillRect/>
          </a:stretch>
        </p:blipFill>
        <p:spPr>
          <a:xfrm>
            <a:off x="16687800" y="647700"/>
            <a:ext cx="1794510" cy="1743710"/>
          </a:xfrm>
          <a:prstGeom prst="rect">
            <a:avLst/>
          </a:prstGeom>
        </p:spPr>
      </p:pic>
      <p:sp>
        <p:nvSpPr>
          <p:cNvPr id="13" name="文本框 10"/>
          <p:cNvSpPr txBox="1"/>
          <p:nvPr/>
        </p:nvSpPr>
        <p:spPr>
          <a:xfrm>
            <a:off x="1377950" y="5645785"/>
            <a:ext cx="492315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l"/>
            <a:r>
              <a:rPr lang="ru-RU" altLang="en-US" sz="2000" dirty="0">
                <a:solidFill>
                  <a:srgbClr val="FFFFFF"/>
                </a:solidFill>
                <a:latin typeface="Montserrat Medium" panose="00000600000000000000" charset="0"/>
                <a:ea typeface="等线" pitchFamily="2" charset="-122"/>
                <a:cs typeface="Montserrat Medium" panose="00000600000000000000" charset="0"/>
              </a:rPr>
              <a:t>Автор презентации:</a:t>
            </a:r>
          </a:p>
        </p:txBody>
      </p:sp>
      <p:pic>
        <p:nvPicPr>
          <p:cNvPr id="103" name="Picture 102"/>
          <p:cNvPicPr/>
          <p:nvPr/>
        </p:nvPicPr>
        <p:blipFill>
          <a:blip r:embed="rId4">
            <a:alphaModFix amt="29000"/>
            <a:grayscl/>
          </a:blip>
          <a:srcRect t="5874" b="7134"/>
          <a:stretch>
            <a:fillRect/>
          </a:stretch>
        </p:blipFill>
        <p:spPr>
          <a:xfrm>
            <a:off x="0" y="-17780"/>
            <a:ext cx="12192000" cy="6883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Picture 13" descr="cap best-3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3444975" flipV="1">
            <a:off x="8940740" y="-244222"/>
            <a:ext cx="1859809" cy="1948712"/>
          </a:xfrm>
          <a:prstGeom prst="rect">
            <a:avLst/>
          </a:prstGeom>
        </p:spPr>
      </p:pic>
      <p:pic>
        <p:nvPicPr>
          <p:cNvPr id="15" name="Picture 14" descr="cap best-3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520000">
            <a:off x="10077134" y="297688"/>
            <a:ext cx="2836718" cy="2972282"/>
          </a:xfrm>
          <a:prstGeom prst="rect">
            <a:avLst/>
          </a:prstGeom>
        </p:spPr>
      </p:pic>
      <p:pic>
        <p:nvPicPr>
          <p:cNvPr id="16" name="Content Placeholder 5" descr="cap best-31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8280000">
            <a:off x="9599747" y="-143974"/>
            <a:ext cx="2607945" cy="27317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Content Placeholder 5" descr="cap best-31"/>
          <p:cNvPicPr>
            <a:picLocks noGrp="1"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9680000">
            <a:off x="754669" y="4249731"/>
            <a:ext cx="2948940" cy="30886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Content Placeholder 5" descr="cap best-31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7627584">
            <a:off x="2479216" y="5447604"/>
            <a:ext cx="1806191" cy="189175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18" descr="cap best-46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rot="16020000">
            <a:off x="33020" y="4352290"/>
            <a:ext cx="1847850" cy="1819275"/>
          </a:xfrm>
          <a:prstGeom prst="rect">
            <a:avLst/>
          </a:prstGeom>
        </p:spPr>
      </p:pic>
      <p:sp>
        <p:nvSpPr>
          <p:cNvPr id="21" name="文本框 6"/>
          <p:cNvSpPr txBox="1"/>
          <p:nvPr/>
        </p:nvSpPr>
        <p:spPr>
          <a:xfrm>
            <a:off x="1331595" y="2273934"/>
            <a:ext cx="10174605" cy="16189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dirty="0" smtClean="0">
                <a:latin typeface="Bicubik" pitchFamily="50" charset="0"/>
              </a:rPr>
              <a:t>НИЖНЕКАМСКИЙ ХИМИКО-ТЕХНОЛОГИЧЕСКИЙ ИНСТИТУТ</a:t>
            </a:r>
          </a:p>
          <a:p>
            <a:pPr algn="ctr">
              <a:lnSpc>
                <a:spcPct val="80000"/>
              </a:lnSpc>
            </a:pPr>
            <a:endParaRPr lang="ru-RU" altLang="ru-RU" sz="2000" b="1" dirty="0" smtClean="0"/>
          </a:p>
          <a:p>
            <a:pPr algn="ctr">
              <a:lnSpc>
                <a:spcPct val="80000"/>
              </a:lnSpc>
            </a:pPr>
            <a:endParaRPr lang="ru-RU" altLang="ru-RU" sz="2000" b="1" dirty="0" smtClean="0"/>
          </a:p>
          <a:p>
            <a:pPr algn="ctr">
              <a:lnSpc>
                <a:spcPct val="80000"/>
              </a:lnSpc>
            </a:pPr>
            <a:r>
              <a:rPr lang="ru-RU" altLang="ru-RU" sz="2000" smtClean="0">
                <a:latin typeface="Bicubik" pitchFamily="50" charset="0"/>
              </a:rPr>
              <a:t>Итоги </a:t>
            </a:r>
            <a:r>
              <a:rPr lang="ru-RU" altLang="ru-RU" sz="2000" smtClean="0">
                <a:latin typeface="Bicubik" pitchFamily="50" charset="0"/>
              </a:rPr>
              <a:t>ЗИМНЕЙ и ЛЕТНЕЙ </a:t>
            </a:r>
            <a:r>
              <a:rPr lang="ru-RU" altLang="ru-RU" sz="2000" dirty="0" smtClean="0">
                <a:latin typeface="Bicubik" pitchFamily="50" charset="0"/>
              </a:rPr>
              <a:t>сессии</a:t>
            </a:r>
            <a:br>
              <a:rPr lang="ru-RU" altLang="ru-RU" sz="2000" dirty="0" smtClean="0">
                <a:latin typeface="Bicubik" pitchFamily="50" charset="0"/>
              </a:rPr>
            </a:br>
            <a:r>
              <a:rPr lang="ru-RU" altLang="ru-RU" sz="2000" dirty="0" smtClean="0">
                <a:latin typeface="Bicubik" pitchFamily="50" charset="0"/>
              </a:rPr>
              <a:t>по механическому факультету </a:t>
            </a:r>
          </a:p>
          <a:p>
            <a:pPr algn="ctr">
              <a:lnSpc>
                <a:spcPct val="80000"/>
              </a:lnSpc>
            </a:pPr>
            <a:endParaRPr lang="ru-RU" altLang="en-US" sz="2000" b="1" dirty="0">
              <a:solidFill>
                <a:srgbClr val="35376F"/>
              </a:solidFill>
              <a:latin typeface="Bicubik" pitchFamily="50" charset="0"/>
              <a:cs typeface="Bicubik" panose="0200050302000002000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0" y="17480"/>
            <a:ext cx="2917342" cy="2079625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4076700" y="3244334"/>
            <a:ext cx="46896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8"/>
            <a:endParaRPr lang="ru-RU" altLang="ru-RU" dirty="0" smtClean="0">
              <a:latin typeface="Arial" charset="0"/>
            </a:endParaRPr>
          </a:p>
          <a:p>
            <a:pPr marL="109538"/>
            <a:endParaRPr lang="ru-RU" altLang="ru-RU" dirty="0" smtClean="0">
              <a:latin typeface="Arial" charset="0"/>
            </a:endParaRPr>
          </a:p>
          <a:p>
            <a:pPr marL="109538"/>
            <a:r>
              <a:rPr lang="ru-RU" altLang="ru-RU" dirty="0" smtClean="0">
                <a:latin typeface="Bicubik" pitchFamily="50" charset="0"/>
              </a:rPr>
              <a:t>  </a:t>
            </a:r>
          </a:p>
          <a:p>
            <a:pPr marL="109538"/>
            <a:r>
              <a:rPr lang="ru-RU" altLang="ru-RU" dirty="0" smtClean="0">
                <a:latin typeface="Bicubik" pitchFamily="50" charset="0"/>
              </a:rPr>
              <a:t>  2024-2025 учебного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ru-RU" altLang="ru-RU" sz="1600" b="1" dirty="0" smtClean="0">
                <a:latin typeface="Bicubik" pitchFamily="50" charset="0"/>
              </a:rPr>
              <a:t>Итоги ЗИМНЕЙ экзаменационной сессии 2024/2025 </a:t>
            </a:r>
            <a:r>
              <a:rPr lang="ru-RU" altLang="ru-RU" sz="1600" b="1" dirty="0" err="1" smtClean="0">
                <a:latin typeface="Bicubik" pitchFamily="50" charset="0"/>
              </a:rPr>
              <a:t>уч.г</a:t>
            </a:r>
            <a:r>
              <a:rPr lang="ru-RU" altLang="ru-RU" sz="1600" b="1" dirty="0" smtClean="0">
                <a:latin typeface="Bicubik" pitchFamily="50" charset="0"/>
              </a:rPr>
              <a:t>. по заочной форме обучения</a:t>
            </a:r>
            <a:r>
              <a:rPr lang="ru-RU" altLang="ru-RU" sz="1600" dirty="0" smtClean="0">
                <a:latin typeface="Bicubik" pitchFamily="50" charset="0"/>
              </a:rPr>
              <a:t> ( направление 20.03.01 </a:t>
            </a:r>
            <a:r>
              <a:rPr lang="ru-RU" altLang="ru-RU" sz="1600" dirty="0" err="1" smtClean="0">
                <a:latin typeface="Bicubik" pitchFamily="50" charset="0"/>
              </a:rPr>
              <a:t>Техносферная</a:t>
            </a:r>
            <a:r>
              <a:rPr lang="ru-RU" altLang="ru-RU" sz="1600" dirty="0" smtClean="0">
                <a:latin typeface="Bicubik" pitchFamily="50" charset="0"/>
              </a:rPr>
              <a:t> безопасность )</a:t>
            </a: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760068"/>
              </p:ext>
            </p:extLst>
          </p:nvPr>
        </p:nvGraphicFramePr>
        <p:xfrm>
          <a:off x="838200" y="1247775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20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77,7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71,4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73,9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79,7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218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6861335"/>
              </p:ext>
            </p:extLst>
          </p:nvPr>
        </p:nvGraphicFramePr>
        <p:xfrm>
          <a:off x="2224455" y="3295650"/>
          <a:ext cx="7552592" cy="212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Лист" r:id="rId4" imgW="8144026" imgH="2285842" progId="Excel.Sheet.8">
                  <p:embed/>
                </p:oleObj>
              </mc:Choice>
              <mc:Fallback>
                <p:oleObj name="Лист" r:id="rId4" imgW="8144026" imgH="2285842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455" y="3295650"/>
                        <a:ext cx="7552592" cy="21204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9233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ru-RU" altLang="ru-RU" b="1" dirty="0" smtClean="0">
                <a:latin typeface="Bicubik" pitchFamily="50" charset="0"/>
              </a:rPr>
              <a:t>Общая </a:t>
            </a:r>
            <a:r>
              <a:rPr lang="ru-RU" altLang="ru-RU" b="1" dirty="0" smtClean="0">
                <a:latin typeface="Bicubik" pitchFamily="50" charset="0"/>
              </a:rPr>
              <a:t>успеваемость зимней экзаменационной сессии </a:t>
            </a:r>
            <a:r>
              <a:rPr lang="ru-RU" altLang="ru-RU" b="1" dirty="0" smtClean="0">
                <a:latin typeface="Bicubik" pitchFamily="50" charset="0"/>
              </a:rPr>
              <a:t>по механическому факультету, %</a:t>
            </a:r>
            <a:endParaRPr lang="ru-RU" altLang="ru-RU" dirty="0" smtClean="0">
              <a:latin typeface="Bicubik" pitchFamily="50" charset="0"/>
            </a:endParaRP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0297318"/>
              </p:ext>
            </p:extLst>
          </p:nvPr>
        </p:nvGraphicFramePr>
        <p:xfrm>
          <a:off x="1200150" y="1189131"/>
          <a:ext cx="9734550" cy="1788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4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4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Отделения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2024г.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2025г.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Очная форма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64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Очно-заочная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 форма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54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Заочная форма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71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Итого по факультету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66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65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26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7715858"/>
              </p:ext>
            </p:extLst>
          </p:nvPr>
        </p:nvGraphicFramePr>
        <p:xfrm>
          <a:off x="2571750" y="2895600"/>
          <a:ext cx="7696200" cy="379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Лист" r:id="rId4" imgW="7696142" imgH="3790937" progId="Excel.Sheet.8">
                  <p:embed/>
                </p:oleObj>
              </mc:Choice>
              <mc:Fallback>
                <p:oleObj name="Лист" r:id="rId4" imgW="7696142" imgH="3790937" progId="Excel.Sheet.8">
                  <p:embed/>
                  <p:pic>
                    <p:nvPicPr>
                      <p:cNvPr id="0" name="Диаграмма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895600"/>
                        <a:ext cx="7696200" cy="3790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10" name="稻壳儿小白白(http://dwz.cn/Wu2UP)"/>
          <p:cNvSpPr/>
          <p:nvPr/>
        </p:nvSpPr>
        <p:spPr>
          <a:xfrm>
            <a:off x="3883025" y="2647633"/>
            <a:ext cx="474663" cy="473075"/>
          </a:xfrm>
          <a:custGeom>
            <a:avLst/>
            <a:gdLst/>
            <a:ahLst/>
            <a:cxnLst>
              <a:cxn ang="0">
                <a:pos x="132264099" y="119641154"/>
              </a:cxn>
              <a:cxn ang="0">
                <a:pos x="162074270" y="94086217"/>
              </a:cxn>
              <a:cxn ang="0">
                <a:pos x="144998213" y="94086217"/>
              </a:cxn>
              <a:cxn ang="0">
                <a:pos x="81036733" y="29909886"/>
              </a:cxn>
              <a:cxn ang="0">
                <a:pos x="81036733" y="0"/>
              </a:cxn>
              <a:cxn ang="0">
                <a:pos x="0" y="81018955"/>
              </a:cxn>
              <a:cxn ang="0">
                <a:pos x="29810171" y="81018955"/>
              </a:cxn>
              <a:cxn ang="0">
                <a:pos x="93771651" y="145195286"/>
              </a:cxn>
              <a:cxn ang="0">
                <a:pos x="93771651" y="162328509"/>
              </a:cxn>
              <a:cxn ang="0">
                <a:pos x="119239879" y="132417818"/>
              </a:cxn>
              <a:cxn ang="0">
                <a:pos x="166126107" y="170749419"/>
              </a:cxn>
              <a:cxn ang="0">
                <a:pos x="170467245" y="166684263"/>
              </a:cxn>
              <a:cxn ang="0">
                <a:pos x="132264099" y="119641154"/>
              </a:cxn>
              <a:cxn ang="0">
                <a:pos x="102164626" y="136773572"/>
              </a:cxn>
              <a:cxn ang="0">
                <a:pos x="38492448" y="72597241"/>
              </a:cxn>
              <a:cxn ang="0">
                <a:pos x="72643758" y="38331601"/>
              </a:cxn>
              <a:cxn ang="0">
                <a:pos x="136315936" y="102507932"/>
              </a:cxn>
              <a:cxn ang="0">
                <a:pos x="102164626" y="136773572"/>
              </a:cxn>
            </a:cxnLst>
            <a:rect l="0" t="0" r="0" b="0"/>
            <a:pathLst>
              <a:path w="590" h="589">
                <a:moveTo>
                  <a:pt x="457" y="412"/>
                </a:moveTo>
                <a:lnTo>
                  <a:pt x="560" y="324"/>
                </a:lnTo>
                <a:lnTo>
                  <a:pt x="501" y="324"/>
                </a:lnTo>
                <a:lnTo>
                  <a:pt x="280" y="103"/>
                </a:lnTo>
                <a:lnTo>
                  <a:pt x="280" y="0"/>
                </a:lnTo>
                <a:lnTo>
                  <a:pt x="0" y="279"/>
                </a:lnTo>
                <a:lnTo>
                  <a:pt x="103" y="279"/>
                </a:lnTo>
                <a:lnTo>
                  <a:pt x="324" y="500"/>
                </a:lnTo>
                <a:lnTo>
                  <a:pt x="324" y="559"/>
                </a:lnTo>
                <a:lnTo>
                  <a:pt x="412" y="456"/>
                </a:lnTo>
                <a:lnTo>
                  <a:pt x="574" y="588"/>
                </a:lnTo>
                <a:lnTo>
                  <a:pt x="589" y="574"/>
                </a:lnTo>
                <a:lnTo>
                  <a:pt x="457" y="412"/>
                </a:lnTo>
                <a:close/>
                <a:moveTo>
                  <a:pt x="353" y="471"/>
                </a:moveTo>
                <a:lnTo>
                  <a:pt x="133" y="250"/>
                </a:lnTo>
                <a:lnTo>
                  <a:pt x="251" y="132"/>
                </a:lnTo>
                <a:lnTo>
                  <a:pt x="471" y="353"/>
                </a:lnTo>
                <a:lnTo>
                  <a:pt x="353" y="471"/>
                </a:lnTo>
                <a:close/>
              </a:path>
            </a:pathLst>
          </a:custGeom>
          <a:solidFill>
            <a:schemeClr val="tx1"/>
          </a:solidFill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35376F"/>
              </a:solidFill>
              <a:effectLst/>
              <a:uLnTx/>
              <a:uFillTx/>
              <a:ea typeface="等线" pitchFamily="2" charset="-122"/>
              <a:cs typeface="+mn-cs"/>
            </a:endParaRPr>
          </a:p>
        </p:txBody>
      </p:sp>
      <p:sp>
        <p:nvSpPr>
          <p:cNvPr id="5121" name="文本框 6"/>
          <p:cNvSpPr txBox="1"/>
          <p:nvPr/>
        </p:nvSpPr>
        <p:spPr>
          <a:xfrm>
            <a:off x="523875" y="570864"/>
            <a:ext cx="10629899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Итоги ЛЕТНЕЙ экзаменационной сессии 2024/2025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уч.г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. по очной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форме обучения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(напр. 15.03.02 Технологические машины и оборудование)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228727"/>
          <a:ext cx="10515600" cy="2324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4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224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29,4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55,5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38,4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на «4» и «5»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Качественная успеваемость (%)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11,7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44,4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23,0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26" name="Диаграмма 5"/>
          <p:cNvGraphicFramePr>
            <a:graphicFrameLocks/>
          </p:cNvGraphicFramePr>
          <p:nvPr>
            <p:extLst/>
          </p:nvPr>
        </p:nvGraphicFramePr>
        <p:xfrm>
          <a:off x="1581150" y="3790950"/>
          <a:ext cx="8753475" cy="2434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Лист" r:id="rId4" imgW="8753396" imgH="2238309" progId="Excel.Sheet.8">
                  <p:embed/>
                </p:oleObj>
              </mc:Choice>
              <mc:Fallback>
                <p:oleObj name="Лист" r:id="rId4" imgW="8753396" imgH="2238309" progId="Excel.Sheet.8">
                  <p:embed/>
                  <p:pic>
                    <p:nvPicPr>
                      <p:cNvPr id="1026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3790950"/>
                        <a:ext cx="8753475" cy="243400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082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99"/>
          <p:cNvGrpSpPr/>
          <p:nvPr/>
        </p:nvGrpSpPr>
        <p:grpSpPr>
          <a:xfrm>
            <a:off x="4425950" y="2646363"/>
            <a:ext cx="4057650" cy="2709465"/>
            <a:chOff x="6693091" y="2095875"/>
            <a:chExt cx="4057650" cy="2709002"/>
          </a:xfrm>
        </p:grpSpPr>
        <p:grpSp>
          <p:nvGrpSpPr>
            <p:cNvPr id="6" name="组合 83"/>
            <p:cNvGrpSpPr/>
            <p:nvPr/>
          </p:nvGrpSpPr>
          <p:grpSpPr>
            <a:xfrm>
              <a:off x="6693091" y="2095875"/>
              <a:ext cx="4057650" cy="460296"/>
              <a:chOff x="6380050" y="1502082"/>
              <a:chExt cx="4057650" cy="460296"/>
            </a:xfrm>
          </p:grpSpPr>
          <p:sp>
            <p:nvSpPr>
              <p:cNvPr id="7179" name="文本框 128"/>
              <p:cNvSpPr txBox="1"/>
              <p:nvPr/>
            </p:nvSpPr>
            <p:spPr>
              <a:xfrm>
                <a:off x="7848842" y="1502082"/>
                <a:ext cx="2588858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zh-CN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10000"/>
                      </a:srgbClr>
                    </a:solidFill>
                    <a:effectLst/>
                    <a:uLnTx/>
                    <a:uFillTx/>
                    <a:latin typeface="Montserrat Medium" panose="00000600000000000000" charset="0"/>
                    <a:ea typeface="等线" pitchFamily="2" charset="-122"/>
                    <a:cs typeface="Montserrat Medium" panose="00000600000000000000" charset="0"/>
                  </a:rPr>
                  <a:t>Подзаголовок</a:t>
                </a:r>
              </a:p>
            </p:txBody>
          </p:sp>
          <p:sp>
            <p:nvSpPr>
              <p:cNvPr id="7180" name="文本框 129"/>
              <p:cNvSpPr txBox="1"/>
              <p:nvPr/>
            </p:nvSpPr>
            <p:spPr>
              <a:xfrm>
                <a:off x="6380050" y="1502082"/>
                <a:ext cx="1596512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10000"/>
                      </a:srgbClr>
                    </a:solidFill>
                    <a:effectLst/>
                    <a:uLnTx/>
                    <a:uFillTx/>
                    <a:latin typeface="Montserrat Medium" panose="00000600000000000000" charset="0"/>
                    <a:ea typeface="等线" pitchFamily="2" charset="-122"/>
                    <a:cs typeface="Montserrat Medium" panose="00000600000000000000" charset="0"/>
                  </a:rPr>
                  <a:t>1 Часть</a:t>
                </a:r>
              </a:p>
            </p:txBody>
          </p:sp>
          <p:cxnSp>
            <p:nvCxnSpPr>
              <p:cNvPr id="28" name="直接连接符 27"/>
              <p:cNvCxnSpPr/>
              <p:nvPr/>
            </p:nvCxnSpPr>
            <p:spPr bwMode="auto">
              <a:xfrm flipV="1">
                <a:off x="7692913" y="1566841"/>
                <a:ext cx="130175" cy="33173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组合 87"/>
            <p:cNvGrpSpPr/>
            <p:nvPr/>
          </p:nvGrpSpPr>
          <p:grpSpPr>
            <a:xfrm>
              <a:off x="6693091" y="2831860"/>
              <a:ext cx="4057650" cy="471340"/>
              <a:chOff x="6380050" y="2249863"/>
              <a:chExt cx="4057650" cy="471340"/>
            </a:xfrm>
          </p:grpSpPr>
          <p:sp>
            <p:nvSpPr>
              <p:cNvPr id="7183" name="文本框 127"/>
              <p:cNvSpPr txBox="1"/>
              <p:nvPr/>
            </p:nvSpPr>
            <p:spPr>
              <a:xfrm>
                <a:off x="7848842" y="2260907"/>
                <a:ext cx="2588858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Montserrat Medium" panose="00000600000000000000" charset="0"/>
                  <a:ea typeface="等线" pitchFamily="2" charset="-122"/>
                  <a:cs typeface="Montserrat Medium" panose="00000600000000000000" charset="0"/>
                  <a:sym typeface="+mn-ea"/>
                </a:endParaRPr>
              </a:p>
            </p:txBody>
          </p:sp>
          <p:sp>
            <p:nvSpPr>
              <p:cNvPr id="7184" name="文本框 130"/>
              <p:cNvSpPr txBox="1"/>
              <p:nvPr/>
            </p:nvSpPr>
            <p:spPr>
              <a:xfrm>
                <a:off x="6380050" y="2249863"/>
                <a:ext cx="1596512" cy="4602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Montserrat Medium" panose="00000600000000000000" charset="0"/>
                  <a:ea typeface="等线" pitchFamily="2" charset="-122"/>
                  <a:cs typeface="Montserrat Medium" panose="00000600000000000000" charset="0"/>
                </a:endParaRPr>
              </a:p>
            </p:txBody>
          </p:sp>
        </p:grpSp>
        <p:grpSp>
          <p:nvGrpSpPr>
            <p:cNvPr id="10" name="组合 95"/>
            <p:cNvGrpSpPr/>
            <p:nvPr/>
          </p:nvGrpSpPr>
          <p:grpSpPr>
            <a:xfrm>
              <a:off x="6693091" y="4344581"/>
              <a:ext cx="4057650" cy="460296"/>
              <a:chOff x="6380050" y="3787762"/>
              <a:chExt cx="4057650" cy="460296"/>
            </a:xfrm>
          </p:grpSpPr>
          <p:sp>
            <p:nvSpPr>
              <p:cNvPr id="7191" name="文本框 125"/>
              <p:cNvSpPr txBox="1"/>
              <p:nvPr/>
            </p:nvSpPr>
            <p:spPr>
              <a:xfrm>
                <a:off x="7848842" y="3787762"/>
                <a:ext cx="2588858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Montserrat Medium" panose="00000600000000000000" charset="0"/>
                  <a:ea typeface="等线" pitchFamily="2" charset="-122"/>
                  <a:cs typeface="Montserrat Medium" panose="00000600000000000000" charset="0"/>
                  <a:sym typeface="+mn-ea"/>
                </a:endParaRPr>
              </a:p>
            </p:txBody>
          </p:sp>
          <p:sp>
            <p:nvSpPr>
              <p:cNvPr id="7192" name="文本框 132"/>
              <p:cNvSpPr txBox="1"/>
              <p:nvPr/>
            </p:nvSpPr>
            <p:spPr>
              <a:xfrm>
                <a:off x="6380050" y="3787762"/>
                <a:ext cx="1596512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Montserrat Medium" panose="00000600000000000000" charset="0"/>
                  <a:ea typeface="等线" pitchFamily="2" charset="-122"/>
                  <a:cs typeface="Montserrat Medium" panose="00000600000000000000" charset="0"/>
                </a:endParaRPr>
              </a:p>
            </p:txBody>
          </p:sp>
        </p:grpSp>
      </p:grpSp>
      <p:sp>
        <p:nvSpPr>
          <p:cNvPr id="32810" name="稻壳儿小白白(http://dwz.cn/Wu2UP)"/>
          <p:cNvSpPr/>
          <p:nvPr/>
        </p:nvSpPr>
        <p:spPr>
          <a:xfrm>
            <a:off x="3883025" y="2647633"/>
            <a:ext cx="474663" cy="473075"/>
          </a:xfrm>
          <a:custGeom>
            <a:avLst/>
            <a:gdLst/>
            <a:ahLst/>
            <a:cxnLst>
              <a:cxn ang="0">
                <a:pos x="132264099" y="119641154"/>
              </a:cxn>
              <a:cxn ang="0">
                <a:pos x="162074270" y="94086217"/>
              </a:cxn>
              <a:cxn ang="0">
                <a:pos x="144998213" y="94086217"/>
              </a:cxn>
              <a:cxn ang="0">
                <a:pos x="81036733" y="29909886"/>
              </a:cxn>
              <a:cxn ang="0">
                <a:pos x="81036733" y="0"/>
              </a:cxn>
              <a:cxn ang="0">
                <a:pos x="0" y="81018955"/>
              </a:cxn>
              <a:cxn ang="0">
                <a:pos x="29810171" y="81018955"/>
              </a:cxn>
              <a:cxn ang="0">
                <a:pos x="93771651" y="145195286"/>
              </a:cxn>
              <a:cxn ang="0">
                <a:pos x="93771651" y="162328509"/>
              </a:cxn>
              <a:cxn ang="0">
                <a:pos x="119239879" y="132417818"/>
              </a:cxn>
              <a:cxn ang="0">
                <a:pos x="166126107" y="170749419"/>
              </a:cxn>
              <a:cxn ang="0">
                <a:pos x="170467245" y="166684263"/>
              </a:cxn>
              <a:cxn ang="0">
                <a:pos x="132264099" y="119641154"/>
              </a:cxn>
              <a:cxn ang="0">
                <a:pos x="102164626" y="136773572"/>
              </a:cxn>
              <a:cxn ang="0">
                <a:pos x="38492448" y="72597241"/>
              </a:cxn>
              <a:cxn ang="0">
                <a:pos x="72643758" y="38331601"/>
              </a:cxn>
              <a:cxn ang="0">
                <a:pos x="136315936" y="102507932"/>
              </a:cxn>
              <a:cxn ang="0">
                <a:pos x="102164626" y="136773572"/>
              </a:cxn>
            </a:cxnLst>
            <a:rect l="0" t="0" r="0" b="0"/>
            <a:pathLst>
              <a:path w="590" h="589">
                <a:moveTo>
                  <a:pt x="457" y="412"/>
                </a:moveTo>
                <a:lnTo>
                  <a:pt x="560" y="324"/>
                </a:lnTo>
                <a:lnTo>
                  <a:pt x="501" y="324"/>
                </a:lnTo>
                <a:lnTo>
                  <a:pt x="280" y="103"/>
                </a:lnTo>
                <a:lnTo>
                  <a:pt x="280" y="0"/>
                </a:lnTo>
                <a:lnTo>
                  <a:pt x="0" y="279"/>
                </a:lnTo>
                <a:lnTo>
                  <a:pt x="103" y="279"/>
                </a:lnTo>
                <a:lnTo>
                  <a:pt x="324" y="500"/>
                </a:lnTo>
                <a:lnTo>
                  <a:pt x="324" y="559"/>
                </a:lnTo>
                <a:lnTo>
                  <a:pt x="412" y="456"/>
                </a:lnTo>
                <a:lnTo>
                  <a:pt x="574" y="588"/>
                </a:lnTo>
                <a:lnTo>
                  <a:pt x="589" y="574"/>
                </a:lnTo>
                <a:lnTo>
                  <a:pt x="457" y="412"/>
                </a:lnTo>
                <a:close/>
                <a:moveTo>
                  <a:pt x="353" y="471"/>
                </a:moveTo>
                <a:lnTo>
                  <a:pt x="133" y="250"/>
                </a:lnTo>
                <a:lnTo>
                  <a:pt x="251" y="132"/>
                </a:lnTo>
                <a:lnTo>
                  <a:pt x="471" y="353"/>
                </a:lnTo>
                <a:lnTo>
                  <a:pt x="353" y="471"/>
                </a:lnTo>
                <a:close/>
              </a:path>
            </a:pathLst>
          </a:custGeom>
          <a:solidFill>
            <a:schemeClr val="tx1"/>
          </a:solidFill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35376F"/>
              </a:solidFill>
              <a:effectLst/>
              <a:uLnTx/>
              <a:uFillTx/>
              <a:ea typeface="等线" pitchFamily="2" charset="-122"/>
              <a:cs typeface="+mn-cs"/>
            </a:endParaRPr>
          </a:p>
        </p:txBody>
      </p:sp>
      <p:sp>
        <p:nvSpPr>
          <p:cNvPr id="5121" name="文本框 6"/>
          <p:cNvSpPr txBox="1"/>
          <p:nvPr/>
        </p:nvSpPr>
        <p:spPr>
          <a:xfrm>
            <a:off x="1047749" y="304164"/>
            <a:ext cx="9610725" cy="1107996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Итоги ЛЕТНЕЙ экзаменационной сессии 2024/2025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уч.г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. по очной форме обучения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(напр. 18.03.02 </a:t>
            </a:r>
            <a:r>
              <a:rPr kumimoji="0" lang="ru-RU" alt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Энерго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- и ресурсосберегающие процессы в химической технологии, нефтехимии и биотехнологии)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30" name="Содержимое 29"/>
          <p:cNvGraphicFramePr>
            <a:graphicFrameLocks noGrp="1"/>
          </p:cNvGraphicFramePr>
          <p:nvPr>
            <p:ph idx="1"/>
            <p:extLst/>
          </p:nvPr>
        </p:nvGraphicFramePr>
        <p:xfrm>
          <a:off x="895350" y="12922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60,0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53,8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на «4» и «5»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Качественная успеваемость (%)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20,0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40,0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25,6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50" name="Диаграмма 5"/>
          <p:cNvGraphicFramePr>
            <a:graphicFrameLocks/>
          </p:cNvGraphicFramePr>
          <p:nvPr>
            <p:extLst/>
          </p:nvPr>
        </p:nvGraphicFramePr>
        <p:xfrm>
          <a:off x="1819275" y="3803650"/>
          <a:ext cx="9372600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Лист" r:id="rId4" imgW="9372773" imgH="2743082" progId="Excel.Sheet.8">
                  <p:embed/>
                </p:oleObj>
              </mc:Choice>
              <mc:Fallback>
                <p:oleObj name="Лист" r:id="rId4" imgW="9372773" imgH="2743082" progId="Excel.Sheet.8">
                  <p:embed/>
                  <p:pic>
                    <p:nvPicPr>
                      <p:cNvPr id="205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3803650"/>
                        <a:ext cx="9372600" cy="28670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027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Итоги ЛЕТНЕЙ экзаменационной сессии 2024/2025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уч.г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. по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очно-заочной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форме обучения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(напр. 15.03.02 Технологические машины и оборудование)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  <p:extLst/>
          </p:nvPr>
        </p:nvGraphicFramePr>
        <p:xfrm>
          <a:off x="885825" y="1492250"/>
          <a:ext cx="10515603" cy="1555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8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8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937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7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38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937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16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937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35,2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33,3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66,6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42,1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098" name="Диаграмма 5"/>
          <p:cNvGraphicFramePr>
            <a:graphicFrameLocks/>
          </p:cNvGraphicFramePr>
          <p:nvPr>
            <p:extLst/>
          </p:nvPr>
        </p:nvGraphicFramePr>
        <p:xfrm>
          <a:off x="2198688" y="3135313"/>
          <a:ext cx="7445375" cy="313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Лист" r:id="rId4" imgW="10525262" imgH="4076845" progId="Excel.Sheet.8">
                  <p:embed/>
                </p:oleObj>
              </mc:Choice>
              <mc:Fallback>
                <p:oleObj name="Лист" r:id="rId4" imgW="10525262" imgH="4076845" progId="Excel.Sheet.8">
                  <p:embed/>
                  <p:pic>
                    <p:nvPicPr>
                      <p:cNvPr id="4098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8" y="3135313"/>
                        <a:ext cx="7445375" cy="31305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048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1107996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Итоги ЛЕТНЕЙ экзаменационной сессии 2024/2025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уч.г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. по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очно-заочной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форме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(напр. 18.03.02 </a:t>
            </a:r>
            <a:r>
              <a:rPr kumimoji="0" lang="ru-RU" alt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Энерго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- и ресурсосберегающие процессы в химической технологии, нефтехимии и биотехнологии)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/>
          </p:nvPr>
        </p:nvGraphicFramePr>
        <p:xfrm>
          <a:off x="866775" y="1520825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49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54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28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37,5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58,3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50,0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70,0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51,8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122" name="Диаграмма 5"/>
          <p:cNvGraphicFramePr>
            <a:graphicFrameLocks/>
          </p:cNvGraphicFramePr>
          <p:nvPr>
            <p:extLst/>
          </p:nvPr>
        </p:nvGraphicFramePr>
        <p:xfrm>
          <a:off x="2005013" y="3290888"/>
          <a:ext cx="8224837" cy="251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Лист" r:id="rId4" imgW="8144026" imgH="2343308" progId="Excel.Sheet.8">
                  <p:embed/>
                </p:oleObj>
              </mc:Choice>
              <mc:Fallback>
                <p:oleObj name="Лист" r:id="rId4" imgW="8144026" imgH="2343308" progId="Excel.Sheet.8">
                  <p:embed/>
                  <p:pic>
                    <p:nvPicPr>
                      <p:cNvPr id="5122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3" y="3290888"/>
                        <a:ext cx="8224837" cy="25177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269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Итоги ЛЕТНЕЙ экзаменационной сессии 2024/2025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уч.г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. по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очно-заочной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форме обучения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(напр. 20.03.01 </a:t>
            </a:r>
            <a:r>
              <a:rPr kumimoji="0" lang="ru-RU" alt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Техносферная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безопасность)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333500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15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63,6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55,5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146" name="Диаграмма 5"/>
          <p:cNvGraphicFramePr>
            <a:graphicFrameLocks/>
          </p:cNvGraphicFramePr>
          <p:nvPr>
            <p:extLst/>
          </p:nvPr>
        </p:nvGraphicFramePr>
        <p:xfrm>
          <a:off x="1778000" y="3606800"/>
          <a:ext cx="7542213" cy="250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Лист" r:id="rId4" imgW="8086747" imgH="1695581" progId="Excel.Sheet.8">
                  <p:embed/>
                </p:oleObj>
              </mc:Choice>
              <mc:Fallback>
                <p:oleObj name="Лист" r:id="rId4" imgW="8086747" imgH="1695581" progId="Excel.Sheet.8">
                  <p:embed/>
                  <p:pic>
                    <p:nvPicPr>
                      <p:cNvPr id="6146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606800"/>
                        <a:ext cx="7542213" cy="25003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657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Итоги ЛЕТНЕЙ экзаменационной сессии 2024/2025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уч.г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. по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очно-заочной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форме обучения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(напр. 15.04.02 Технологические машины и оборудование)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/>
          </p:nvPr>
        </p:nvGraphicFramePr>
        <p:xfrm>
          <a:off x="942975" y="1562100"/>
          <a:ext cx="975726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3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7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5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0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90,0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83,3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87,5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170" name="Диаграмма 5"/>
          <p:cNvGraphicFramePr>
            <a:graphicFrameLocks/>
          </p:cNvGraphicFramePr>
          <p:nvPr>
            <p:extLst/>
          </p:nvPr>
        </p:nvGraphicFramePr>
        <p:xfrm>
          <a:off x="2073275" y="3438525"/>
          <a:ext cx="8143387" cy="1581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Лист" r:id="rId4" imgW="8144026" imgH="1428829" progId="Excel.Sheet.8">
                  <p:embed/>
                </p:oleObj>
              </mc:Choice>
              <mc:Fallback>
                <p:oleObj name="Лист" r:id="rId4" imgW="8144026" imgH="1428829" progId="Excel.Sheet.8">
                  <p:embed/>
                  <p:pic>
                    <p:nvPicPr>
                      <p:cNvPr id="717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275" y="3438525"/>
                        <a:ext cx="8143387" cy="158188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301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113877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Итоги ЛЕТНЕЙ экзаменационной сессии 2024/2025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уч.г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. по заочной форме обучения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(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направления 15.03.02  Технологические машины и оборудование)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itchFamily="50" charset="0"/>
              <a:ea typeface="等线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09725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65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82,6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70,0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68,1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73,8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194" name="Диаграмма 5"/>
          <p:cNvGraphicFramePr>
            <a:graphicFrameLocks/>
          </p:cNvGraphicFramePr>
          <p:nvPr>
            <p:extLst/>
          </p:nvPr>
        </p:nvGraphicFramePr>
        <p:xfrm>
          <a:off x="2435224" y="3451225"/>
          <a:ext cx="7807813" cy="2061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Лист" r:id="rId4" imgW="8715440" imgH="1695581" progId="Excel.Sheet.8">
                  <p:embed/>
                </p:oleObj>
              </mc:Choice>
              <mc:Fallback>
                <p:oleObj name="Лист" r:id="rId4" imgW="8715440" imgH="1695581" progId="Excel.Sheet.8">
                  <p:embed/>
                  <p:pic>
                    <p:nvPicPr>
                      <p:cNvPr id="8194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4" y="3451225"/>
                        <a:ext cx="7807813" cy="20615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531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13849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Итоги ЛЕТНЕЙ экзаменационной сессии 2024/2025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уч.г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. по заочной форме обучения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(напр. 18.03.02 </a:t>
            </a:r>
            <a:r>
              <a:rPr kumimoji="0" lang="ru-RU" alt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Энерго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- и ресурсосберегающие процессы в химической технологии, нефтехимии и биотехнологии)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itchFamily="50" charset="0"/>
              <a:ea typeface="等线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09725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80,0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88,4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194" name="Диаграмма 5"/>
          <p:cNvGraphicFramePr>
            <a:graphicFrameLocks/>
          </p:cNvGraphicFramePr>
          <p:nvPr>
            <p:extLst/>
          </p:nvPr>
        </p:nvGraphicFramePr>
        <p:xfrm>
          <a:off x="2320925" y="3549650"/>
          <a:ext cx="7296150" cy="212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Лист" r:id="rId4" imgW="8077085" imgH="1752692" progId="Excel.Sheet.8">
                  <p:embed/>
                </p:oleObj>
              </mc:Choice>
              <mc:Fallback>
                <p:oleObj name="Лист" r:id="rId4" imgW="8077085" imgH="1752692" progId="Excel.Sheet.8">
                  <p:embed/>
                  <p:pic>
                    <p:nvPicPr>
                      <p:cNvPr id="8194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925" y="3549650"/>
                        <a:ext cx="7296150" cy="2121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1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10" name="稻壳儿小白白(http://dwz.cn/Wu2UP)"/>
          <p:cNvSpPr/>
          <p:nvPr/>
        </p:nvSpPr>
        <p:spPr>
          <a:xfrm>
            <a:off x="3883025" y="2647633"/>
            <a:ext cx="474663" cy="473075"/>
          </a:xfrm>
          <a:custGeom>
            <a:avLst/>
            <a:gdLst/>
            <a:ahLst/>
            <a:cxnLst>
              <a:cxn ang="0">
                <a:pos x="132264099" y="119641154"/>
              </a:cxn>
              <a:cxn ang="0">
                <a:pos x="162074270" y="94086217"/>
              </a:cxn>
              <a:cxn ang="0">
                <a:pos x="144998213" y="94086217"/>
              </a:cxn>
              <a:cxn ang="0">
                <a:pos x="81036733" y="29909886"/>
              </a:cxn>
              <a:cxn ang="0">
                <a:pos x="81036733" y="0"/>
              </a:cxn>
              <a:cxn ang="0">
                <a:pos x="0" y="81018955"/>
              </a:cxn>
              <a:cxn ang="0">
                <a:pos x="29810171" y="81018955"/>
              </a:cxn>
              <a:cxn ang="0">
                <a:pos x="93771651" y="145195286"/>
              </a:cxn>
              <a:cxn ang="0">
                <a:pos x="93771651" y="162328509"/>
              </a:cxn>
              <a:cxn ang="0">
                <a:pos x="119239879" y="132417818"/>
              </a:cxn>
              <a:cxn ang="0">
                <a:pos x="166126107" y="170749419"/>
              </a:cxn>
              <a:cxn ang="0">
                <a:pos x="170467245" y="166684263"/>
              </a:cxn>
              <a:cxn ang="0">
                <a:pos x="132264099" y="119641154"/>
              </a:cxn>
              <a:cxn ang="0">
                <a:pos x="102164626" y="136773572"/>
              </a:cxn>
              <a:cxn ang="0">
                <a:pos x="38492448" y="72597241"/>
              </a:cxn>
              <a:cxn ang="0">
                <a:pos x="72643758" y="38331601"/>
              </a:cxn>
              <a:cxn ang="0">
                <a:pos x="136315936" y="102507932"/>
              </a:cxn>
              <a:cxn ang="0">
                <a:pos x="102164626" y="136773572"/>
              </a:cxn>
            </a:cxnLst>
            <a:rect l="0" t="0" r="0" b="0"/>
            <a:pathLst>
              <a:path w="590" h="589">
                <a:moveTo>
                  <a:pt x="457" y="412"/>
                </a:moveTo>
                <a:lnTo>
                  <a:pt x="560" y="324"/>
                </a:lnTo>
                <a:lnTo>
                  <a:pt x="501" y="324"/>
                </a:lnTo>
                <a:lnTo>
                  <a:pt x="280" y="103"/>
                </a:lnTo>
                <a:lnTo>
                  <a:pt x="280" y="0"/>
                </a:lnTo>
                <a:lnTo>
                  <a:pt x="0" y="279"/>
                </a:lnTo>
                <a:lnTo>
                  <a:pt x="103" y="279"/>
                </a:lnTo>
                <a:lnTo>
                  <a:pt x="324" y="500"/>
                </a:lnTo>
                <a:lnTo>
                  <a:pt x="324" y="559"/>
                </a:lnTo>
                <a:lnTo>
                  <a:pt x="412" y="456"/>
                </a:lnTo>
                <a:lnTo>
                  <a:pt x="574" y="588"/>
                </a:lnTo>
                <a:lnTo>
                  <a:pt x="589" y="574"/>
                </a:lnTo>
                <a:lnTo>
                  <a:pt x="457" y="412"/>
                </a:lnTo>
                <a:close/>
                <a:moveTo>
                  <a:pt x="353" y="471"/>
                </a:moveTo>
                <a:lnTo>
                  <a:pt x="133" y="250"/>
                </a:lnTo>
                <a:lnTo>
                  <a:pt x="251" y="132"/>
                </a:lnTo>
                <a:lnTo>
                  <a:pt x="471" y="353"/>
                </a:lnTo>
                <a:lnTo>
                  <a:pt x="353" y="471"/>
                </a:lnTo>
                <a:close/>
              </a:path>
            </a:pathLst>
          </a:custGeom>
          <a:solidFill>
            <a:schemeClr val="tx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21" name="文本框 6"/>
          <p:cNvSpPr txBox="1"/>
          <p:nvPr/>
        </p:nvSpPr>
        <p:spPr>
          <a:xfrm>
            <a:off x="523875" y="570864"/>
            <a:ext cx="10629899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ru-RU" altLang="ru-RU" sz="1600" b="1" dirty="0" smtClean="0">
                <a:latin typeface="Bicubik" pitchFamily="50" charset="0"/>
              </a:rPr>
              <a:t>Итоги ЗИМНЕЙ экзаменационной сессии 2024/2025 </a:t>
            </a:r>
            <a:r>
              <a:rPr lang="ru-RU" altLang="ru-RU" sz="1600" b="1" dirty="0" err="1" smtClean="0">
                <a:latin typeface="Bicubik" pitchFamily="50" charset="0"/>
              </a:rPr>
              <a:t>уч.г</a:t>
            </a:r>
            <a:r>
              <a:rPr lang="ru-RU" altLang="ru-RU" sz="1600" b="1" dirty="0" smtClean="0">
                <a:latin typeface="Bicubik" pitchFamily="50" charset="0"/>
              </a:rPr>
              <a:t>. по очной </a:t>
            </a:r>
          </a:p>
          <a:p>
            <a:pPr algn="ctr"/>
            <a:r>
              <a:rPr lang="ru-RU" altLang="ru-RU" sz="1600" b="1" dirty="0" smtClean="0">
                <a:latin typeface="Bicubik" pitchFamily="50" charset="0"/>
              </a:rPr>
              <a:t>форме обучения</a:t>
            </a:r>
            <a:r>
              <a:rPr lang="ru-RU" altLang="ru-RU" sz="1600" dirty="0" smtClean="0">
                <a:latin typeface="Bicubik" pitchFamily="50" charset="0"/>
              </a:rPr>
              <a:t> (напр. 15.03.02 Технологические машины и оборудование)</a:t>
            </a: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3824429"/>
              </p:ext>
            </p:extLst>
          </p:nvPr>
        </p:nvGraphicFramePr>
        <p:xfrm>
          <a:off x="838200" y="1228727"/>
          <a:ext cx="10515600" cy="2324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4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224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41,1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66,6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на «4» и «5»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57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Качественная успеваемость (%)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11,7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66,6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30,7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2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4626433"/>
              </p:ext>
            </p:extLst>
          </p:nvPr>
        </p:nvGraphicFramePr>
        <p:xfrm>
          <a:off x="1581150" y="3790950"/>
          <a:ext cx="875347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Лист" r:id="rId4" imgW="8753396" imgH="2743082" progId="Excel.Sheet.8">
                  <p:embed/>
                </p:oleObj>
              </mc:Choice>
              <mc:Fallback>
                <p:oleObj name="Лист" r:id="rId4" imgW="8753396" imgH="2743082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3790950"/>
                        <a:ext cx="8753475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Итоги ЛЕТНЕЙ экзаменационной сессии 2024/2025 </a:t>
            </a:r>
            <a:r>
              <a:rPr kumimoji="0" lang="ru-RU" alt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уч.г</a:t>
            </a:r>
            <a:r>
              <a:rPr kumimoji="0" lang="ru-RU" alt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. по заочной форме обучения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( направление 20.03.01 </a:t>
            </a:r>
            <a:r>
              <a:rPr kumimoji="0" lang="ru-RU" alt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Техносферная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 безопасность )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247775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20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66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54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76,4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91,6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69,5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81,8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218" name="Диаграмма 5"/>
          <p:cNvGraphicFramePr>
            <a:graphicFrameLocks/>
          </p:cNvGraphicFramePr>
          <p:nvPr>
            <p:extLst/>
          </p:nvPr>
        </p:nvGraphicFramePr>
        <p:xfrm>
          <a:off x="2224088" y="3295650"/>
          <a:ext cx="7500937" cy="237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Лист" r:id="rId4" imgW="8086747" imgH="2457529" progId="Excel.Sheet.8">
                  <p:embed/>
                </p:oleObj>
              </mc:Choice>
              <mc:Fallback>
                <p:oleObj name="Лист" r:id="rId4" imgW="8086747" imgH="2457529" progId="Excel.Sheet.8">
                  <p:embed/>
                  <p:pic>
                    <p:nvPicPr>
                      <p:cNvPr id="9218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3295650"/>
                        <a:ext cx="7500937" cy="2374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978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9233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5376F"/>
                </a:solidFill>
                <a:effectLst/>
                <a:uLnTx/>
                <a:uFillTx/>
                <a:latin typeface="Bicubik" pitchFamily="50" charset="0"/>
                <a:ea typeface="等线" pitchFamily="2" charset="-122"/>
                <a:cs typeface="+mn-cs"/>
              </a:rPr>
              <a:t>Общая успеваемость летней экзаменационной сессии по механическому факультету, %</a:t>
            </a:r>
            <a:endParaRPr kumimoji="0" lang="ru-RU" altLang="ru-RU" sz="1800" b="0" i="0" u="none" strike="noStrike" kern="1200" cap="none" spc="0" normalizeH="0" baseline="0" noProof="0" dirty="0" smtClean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itchFamily="50" charset="0"/>
              <a:ea typeface="等线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5376F"/>
              </a:solidFill>
              <a:effectLst/>
              <a:uLnTx/>
              <a:uFillTx/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99275"/>
              </p:ext>
            </p:extLst>
          </p:nvPr>
        </p:nvGraphicFramePr>
        <p:xfrm>
          <a:off x="1156189" y="1189131"/>
          <a:ext cx="9734550" cy="1788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4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4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Отделения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2024г.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2025г.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Очная форма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Очно-заочная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 форма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54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Заочная форма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715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Итого по факультету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T="45767" marB="45767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64</a:t>
                      </a:r>
                    </a:p>
                  </a:txBody>
                  <a:tcPr marT="45767" marB="45767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266" name="Диаграмма 4"/>
          <p:cNvGraphicFramePr>
            <a:graphicFrameLocks/>
          </p:cNvGraphicFramePr>
          <p:nvPr>
            <p:extLst/>
          </p:nvPr>
        </p:nvGraphicFramePr>
        <p:xfrm>
          <a:off x="2571750" y="2895600"/>
          <a:ext cx="7696200" cy="379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Лист" r:id="rId4" imgW="7696142" imgH="3790937" progId="Excel.Sheet.8">
                  <p:embed/>
                </p:oleObj>
              </mc:Choice>
              <mc:Fallback>
                <p:oleObj name="Лист" r:id="rId4" imgW="7696142" imgH="3790937" progId="Excel.Sheet.8">
                  <p:embed/>
                  <p:pic>
                    <p:nvPicPr>
                      <p:cNvPr id="11266" name="Диаграмма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895600"/>
                        <a:ext cx="7696200" cy="3790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309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文本框 6"/>
          <p:cNvSpPr txBox="1"/>
          <p:nvPr/>
        </p:nvSpPr>
        <p:spPr>
          <a:xfrm>
            <a:off x="1857375" y="2160270"/>
            <a:ext cx="847725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l"/>
            <a:r>
              <a:rPr lang="ru-RU" altLang="en-US" sz="5400" b="1" dirty="0">
                <a:solidFill>
                  <a:srgbClr val="35376F"/>
                </a:solidFill>
                <a:latin typeface="Bicubik" panose="02000503020000020004" charset="0"/>
                <a:ea typeface="等线" pitchFamily="2" charset="-122"/>
                <a:cs typeface="Bicubik" panose="02000503020000020004" charset="0"/>
              </a:rPr>
              <a:t>СПАСИБО </a:t>
            </a:r>
          </a:p>
          <a:p>
            <a:pPr algn="l"/>
            <a:r>
              <a:rPr lang="ru-RU" altLang="en-US" sz="5400" b="1" dirty="0">
                <a:solidFill>
                  <a:srgbClr val="35376F"/>
                </a:solidFill>
                <a:latin typeface="Bicubik" panose="02000503020000020004" charset="0"/>
                <a:ea typeface="等线" pitchFamily="2" charset="-122"/>
                <a:cs typeface="Bicubik" panose="02000503020000020004" charset="0"/>
              </a:rPr>
              <a:t>ЗА ВНИМАНИЕ</a:t>
            </a:r>
          </a:p>
        </p:txBody>
      </p:sp>
      <p:pic>
        <p:nvPicPr>
          <p:cNvPr id="14" name="Picture 13" descr="cap best-3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3444975" flipV="1">
            <a:off x="8940740" y="-244222"/>
            <a:ext cx="1859809" cy="1948712"/>
          </a:xfrm>
          <a:prstGeom prst="rect">
            <a:avLst/>
          </a:prstGeom>
        </p:spPr>
      </p:pic>
      <p:pic>
        <p:nvPicPr>
          <p:cNvPr id="15" name="Picture 14" descr="cap best-3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520000">
            <a:off x="10077134" y="297688"/>
            <a:ext cx="2836718" cy="2972282"/>
          </a:xfrm>
          <a:prstGeom prst="rect">
            <a:avLst/>
          </a:prstGeom>
        </p:spPr>
      </p:pic>
      <p:pic>
        <p:nvPicPr>
          <p:cNvPr id="5" name="Content Placeholder 5" descr="cap best-3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8280000">
            <a:off x="9599747" y="-143974"/>
            <a:ext cx="2607945" cy="27317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Content Placeholder 5" descr="cap best-31"/>
          <p:cNvPicPr>
            <a:picLocks noGrp="1"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9680000">
            <a:off x="754669" y="4249731"/>
            <a:ext cx="2948940" cy="30886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Content Placeholder 5" descr="cap best-3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7627584">
            <a:off x="2479216" y="5447604"/>
            <a:ext cx="1806191" cy="189175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18" descr="cap best-4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020000">
            <a:off x="33020" y="4352290"/>
            <a:ext cx="1847850" cy="18192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71" y="33959"/>
            <a:ext cx="2148840" cy="15317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99"/>
          <p:cNvGrpSpPr/>
          <p:nvPr/>
        </p:nvGrpSpPr>
        <p:grpSpPr>
          <a:xfrm>
            <a:off x="4425950" y="2646363"/>
            <a:ext cx="4057650" cy="2709465"/>
            <a:chOff x="6693091" y="2095875"/>
            <a:chExt cx="4057650" cy="2709002"/>
          </a:xfrm>
        </p:grpSpPr>
        <p:grpSp>
          <p:nvGrpSpPr>
            <p:cNvPr id="6" name="组合 83"/>
            <p:cNvGrpSpPr/>
            <p:nvPr/>
          </p:nvGrpSpPr>
          <p:grpSpPr>
            <a:xfrm>
              <a:off x="6693091" y="2095875"/>
              <a:ext cx="4057650" cy="460296"/>
              <a:chOff x="6380050" y="1502082"/>
              <a:chExt cx="4057650" cy="460296"/>
            </a:xfrm>
          </p:grpSpPr>
          <p:sp>
            <p:nvSpPr>
              <p:cNvPr id="7179" name="文本框 128"/>
              <p:cNvSpPr txBox="1"/>
              <p:nvPr/>
            </p:nvSpPr>
            <p:spPr>
              <a:xfrm>
                <a:off x="7848842" y="1502082"/>
                <a:ext cx="2588858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r>
                  <a:rPr lang="ru-RU" altLang="zh-CN" sz="2400" b="1" dirty="0">
                    <a:solidFill>
                      <a:schemeClr val="bg2">
                        <a:lumMod val="10000"/>
                      </a:schemeClr>
                    </a:solidFill>
                    <a:latin typeface="Montserrat Medium" panose="00000600000000000000" charset="0"/>
                    <a:ea typeface="等线" pitchFamily="2" charset="-122"/>
                    <a:cs typeface="Montserrat Medium" panose="00000600000000000000" charset="0"/>
                  </a:rPr>
                  <a:t>Подзаголовок</a:t>
                </a:r>
              </a:p>
            </p:txBody>
          </p:sp>
          <p:sp>
            <p:nvSpPr>
              <p:cNvPr id="7180" name="文本框 129"/>
              <p:cNvSpPr txBox="1"/>
              <p:nvPr/>
            </p:nvSpPr>
            <p:spPr>
              <a:xfrm>
                <a:off x="6380050" y="1502082"/>
                <a:ext cx="1596512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r>
                  <a:rPr lang="ru-RU" altLang="en-US" sz="2400" b="1" dirty="0">
                    <a:solidFill>
                      <a:schemeClr val="bg2">
                        <a:lumMod val="10000"/>
                      </a:schemeClr>
                    </a:solidFill>
                    <a:latin typeface="Montserrat Medium" panose="00000600000000000000" charset="0"/>
                    <a:ea typeface="等线" pitchFamily="2" charset="-122"/>
                    <a:cs typeface="Montserrat Medium" panose="00000600000000000000" charset="0"/>
                  </a:rPr>
                  <a:t>1 Часть</a:t>
                </a:r>
              </a:p>
            </p:txBody>
          </p:sp>
          <p:cxnSp>
            <p:nvCxnSpPr>
              <p:cNvPr id="28" name="直接连接符 27"/>
              <p:cNvCxnSpPr/>
              <p:nvPr/>
            </p:nvCxnSpPr>
            <p:spPr bwMode="auto">
              <a:xfrm flipV="1">
                <a:off x="7692913" y="1566841"/>
                <a:ext cx="130175" cy="33173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组合 87"/>
            <p:cNvGrpSpPr/>
            <p:nvPr/>
          </p:nvGrpSpPr>
          <p:grpSpPr>
            <a:xfrm>
              <a:off x="6693091" y="2831860"/>
              <a:ext cx="4057650" cy="471340"/>
              <a:chOff x="6380050" y="2249863"/>
              <a:chExt cx="4057650" cy="471340"/>
            </a:xfrm>
          </p:grpSpPr>
          <p:sp>
            <p:nvSpPr>
              <p:cNvPr id="7183" name="文本框 127"/>
              <p:cNvSpPr txBox="1"/>
              <p:nvPr/>
            </p:nvSpPr>
            <p:spPr>
              <a:xfrm>
                <a:off x="7848842" y="2260907"/>
                <a:ext cx="2588858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endParaRPr lang="ru-RU" altLang="zh-CN" sz="2400" b="1" dirty="0">
                  <a:solidFill>
                    <a:schemeClr val="bg2">
                      <a:lumMod val="10000"/>
                    </a:schemeClr>
                  </a:solidFill>
                  <a:latin typeface="Montserrat Medium" panose="00000600000000000000" charset="0"/>
                  <a:ea typeface="等线" pitchFamily="2" charset="-122"/>
                  <a:cs typeface="Montserrat Medium" panose="00000600000000000000" charset="0"/>
                  <a:sym typeface="+mn-ea"/>
                </a:endParaRPr>
              </a:p>
            </p:txBody>
          </p:sp>
          <p:sp>
            <p:nvSpPr>
              <p:cNvPr id="7184" name="文本框 130"/>
              <p:cNvSpPr txBox="1"/>
              <p:nvPr/>
            </p:nvSpPr>
            <p:spPr>
              <a:xfrm>
                <a:off x="6380050" y="2249863"/>
                <a:ext cx="1596512" cy="4602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endParaRPr lang="ru-RU" altLang="en-US" sz="2400" b="1" dirty="0">
                  <a:solidFill>
                    <a:schemeClr val="bg2">
                      <a:lumMod val="10000"/>
                    </a:schemeClr>
                  </a:solidFill>
                  <a:latin typeface="Montserrat Medium" panose="00000600000000000000" charset="0"/>
                  <a:ea typeface="等线" pitchFamily="2" charset="-122"/>
                  <a:cs typeface="Montserrat Medium" panose="00000600000000000000" charset="0"/>
                </a:endParaRPr>
              </a:p>
            </p:txBody>
          </p:sp>
        </p:grpSp>
        <p:grpSp>
          <p:nvGrpSpPr>
            <p:cNvPr id="10" name="组合 95"/>
            <p:cNvGrpSpPr/>
            <p:nvPr/>
          </p:nvGrpSpPr>
          <p:grpSpPr>
            <a:xfrm>
              <a:off x="6693091" y="4344581"/>
              <a:ext cx="4057650" cy="460296"/>
              <a:chOff x="6380050" y="3787762"/>
              <a:chExt cx="4057650" cy="460296"/>
            </a:xfrm>
          </p:grpSpPr>
          <p:sp>
            <p:nvSpPr>
              <p:cNvPr id="7191" name="文本框 125"/>
              <p:cNvSpPr txBox="1"/>
              <p:nvPr/>
            </p:nvSpPr>
            <p:spPr>
              <a:xfrm>
                <a:off x="7848842" y="3787762"/>
                <a:ext cx="2588858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endParaRPr lang="ru-RU" altLang="zh-CN" sz="2400" b="1" dirty="0">
                  <a:solidFill>
                    <a:schemeClr val="bg2">
                      <a:lumMod val="10000"/>
                    </a:schemeClr>
                  </a:solidFill>
                  <a:latin typeface="Montserrat Medium" panose="00000600000000000000" charset="0"/>
                  <a:ea typeface="等线" pitchFamily="2" charset="-122"/>
                  <a:cs typeface="Montserrat Medium" panose="00000600000000000000" charset="0"/>
                  <a:sym typeface="+mn-ea"/>
                </a:endParaRPr>
              </a:p>
            </p:txBody>
          </p:sp>
          <p:sp>
            <p:nvSpPr>
              <p:cNvPr id="7192" name="文本框 132"/>
              <p:cNvSpPr txBox="1"/>
              <p:nvPr/>
            </p:nvSpPr>
            <p:spPr>
              <a:xfrm>
                <a:off x="6380050" y="3787762"/>
                <a:ext cx="1596512" cy="46029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endParaRPr lang="ru-RU" altLang="en-US" sz="2400" b="1" dirty="0">
                  <a:solidFill>
                    <a:schemeClr val="bg2">
                      <a:lumMod val="10000"/>
                    </a:schemeClr>
                  </a:solidFill>
                  <a:latin typeface="Montserrat Medium" panose="00000600000000000000" charset="0"/>
                  <a:ea typeface="等线" pitchFamily="2" charset="-122"/>
                  <a:cs typeface="Montserrat Medium" panose="00000600000000000000" charset="0"/>
                </a:endParaRPr>
              </a:p>
            </p:txBody>
          </p:sp>
        </p:grpSp>
      </p:grpSp>
      <p:sp>
        <p:nvSpPr>
          <p:cNvPr id="32810" name="稻壳儿小白白(http://dwz.cn/Wu2UP)"/>
          <p:cNvSpPr/>
          <p:nvPr/>
        </p:nvSpPr>
        <p:spPr>
          <a:xfrm>
            <a:off x="3883025" y="2647633"/>
            <a:ext cx="474663" cy="473075"/>
          </a:xfrm>
          <a:custGeom>
            <a:avLst/>
            <a:gdLst/>
            <a:ahLst/>
            <a:cxnLst>
              <a:cxn ang="0">
                <a:pos x="132264099" y="119641154"/>
              </a:cxn>
              <a:cxn ang="0">
                <a:pos x="162074270" y="94086217"/>
              </a:cxn>
              <a:cxn ang="0">
                <a:pos x="144998213" y="94086217"/>
              </a:cxn>
              <a:cxn ang="0">
                <a:pos x="81036733" y="29909886"/>
              </a:cxn>
              <a:cxn ang="0">
                <a:pos x="81036733" y="0"/>
              </a:cxn>
              <a:cxn ang="0">
                <a:pos x="0" y="81018955"/>
              </a:cxn>
              <a:cxn ang="0">
                <a:pos x="29810171" y="81018955"/>
              </a:cxn>
              <a:cxn ang="0">
                <a:pos x="93771651" y="145195286"/>
              </a:cxn>
              <a:cxn ang="0">
                <a:pos x="93771651" y="162328509"/>
              </a:cxn>
              <a:cxn ang="0">
                <a:pos x="119239879" y="132417818"/>
              </a:cxn>
              <a:cxn ang="0">
                <a:pos x="166126107" y="170749419"/>
              </a:cxn>
              <a:cxn ang="0">
                <a:pos x="170467245" y="166684263"/>
              </a:cxn>
              <a:cxn ang="0">
                <a:pos x="132264099" y="119641154"/>
              </a:cxn>
              <a:cxn ang="0">
                <a:pos x="102164626" y="136773572"/>
              </a:cxn>
              <a:cxn ang="0">
                <a:pos x="38492448" y="72597241"/>
              </a:cxn>
              <a:cxn ang="0">
                <a:pos x="72643758" y="38331601"/>
              </a:cxn>
              <a:cxn ang="0">
                <a:pos x="136315936" y="102507932"/>
              </a:cxn>
              <a:cxn ang="0">
                <a:pos x="102164626" y="136773572"/>
              </a:cxn>
            </a:cxnLst>
            <a:rect l="0" t="0" r="0" b="0"/>
            <a:pathLst>
              <a:path w="590" h="589">
                <a:moveTo>
                  <a:pt x="457" y="412"/>
                </a:moveTo>
                <a:lnTo>
                  <a:pt x="560" y="324"/>
                </a:lnTo>
                <a:lnTo>
                  <a:pt x="501" y="324"/>
                </a:lnTo>
                <a:lnTo>
                  <a:pt x="280" y="103"/>
                </a:lnTo>
                <a:lnTo>
                  <a:pt x="280" y="0"/>
                </a:lnTo>
                <a:lnTo>
                  <a:pt x="0" y="279"/>
                </a:lnTo>
                <a:lnTo>
                  <a:pt x="103" y="279"/>
                </a:lnTo>
                <a:lnTo>
                  <a:pt x="324" y="500"/>
                </a:lnTo>
                <a:lnTo>
                  <a:pt x="324" y="559"/>
                </a:lnTo>
                <a:lnTo>
                  <a:pt x="412" y="456"/>
                </a:lnTo>
                <a:lnTo>
                  <a:pt x="574" y="588"/>
                </a:lnTo>
                <a:lnTo>
                  <a:pt x="589" y="574"/>
                </a:lnTo>
                <a:lnTo>
                  <a:pt x="457" y="412"/>
                </a:lnTo>
                <a:close/>
                <a:moveTo>
                  <a:pt x="353" y="471"/>
                </a:moveTo>
                <a:lnTo>
                  <a:pt x="133" y="250"/>
                </a:lnTo>
                <a:lnTo>
                  <a:pt x="251" y="132"/>
                </a:lnTo>
                <a:lnTo>
                  <a:pt x="471" y="353"/>
                </a:lnTo>
                <a:lnTo>
                  <a:pt x="353" y="471"/>
                </a:lnTo>
                <a:close/>
              </a:path>
            </a:pathLst>
          </a:custGeom>
          <a:solidFill>
            <a:schemeClr val="tx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21" name="文本框 6"/>
          <p:cNvSpPr txBox="1"/>
          <p:nvPr/>
        </p:nvSpPr>
        <p:spPr>
          <a:xfrm>
            <a:off x="1047749" y="304164"/>
            <a:ext cx="9610725" cy="1107996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/>
            <a:r>
              <a:rPr lang="ru-RU" altLang="ru-RU" sz="1600" b="1" dirty="0" smtClean="0">
                <a:latin typeface="Bicubik" pitchFamily="50" charset="0"/>
              </a:rPr>
              <a:t>Итоги ЗИМНЕЙ экзаменационной сессии 2024/2025 </a:t>
            </a:r>
            <a:r>
              <a:rPr lang="ru-RU" altLang="ru-RU" sz="1600" b="1" dirty="0" err="1" smtClean="0">
                <a:latin typeface="Bicubik" pitchFamily="50" charset="0"/>
              </a:rPr>
              <a:t>уч.г</a:t>
            </a:r>
            <a:r>
              <a:rPr lang="ru-RU" altLang="ru-RU" sz="1600" b="1" dirty="0" smtClean="0">
                <a:latin typeface="Bicubik" pitchFamily="50" charset="0"/>
              </a:rPr>
              <a:t>. по очной форме обучения</a:t>
            </a:r>
            <a:r>
              <a:rPr lang="ru-RU" altLang="ru-RU" sz="1600" dirty="0" smtClean="0">
                <a:latin typeface="Bicubik" pitchFamily="50" charset="0"/>
              </a:rPr>
              <a:t> (напр. 18.03.02 </a:t>
            </a:r>
            <a:r>
              <a:rPr lang="ru-RU" altLang="ru-RU" sz="1600" dirty="0" err="1" smtClean="0">
                <a:latin typeface="Bicubik" pitchFamily="50" charset="0"/>
              </a:rPr>
              <a:t>Энерго</a:t>
            </a:r>
            <a:r>
              <a:rPr lang="ru-RU" altLang="ru-RU" sz="1600" dirty="0" smtClean="0">
                <a:latin typeface="Bicubik" pitchFamily="50" charset="0"/>
              </a:rPr>
              <a:t>- и ресурсосберегающие процессы в химической технологии, нефтехимии и биотехнологии)</a:t>
            </a: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30" name="Содержимое 2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745155"/>
              </p:ext>
            </p:extLst>
          </p:nvPr>
        </p:nvGraphicFramePr>
        <p:xfrm>
          <a:off x="895350" y="12922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39,1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83,3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66,6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88,8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59,0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на «4» и «5»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Качественная успеваемость (%)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30,4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44,4</a:t>
                      </a:r>
                    </a:p>
                  </a:txBody>
                  <a:tcPr marT="45732" marB="45732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31,8</a:t>
                      </a:r>
                    </a:p>
                  </a:txBody>
                  <a:tcPr marT="45732" marB="45732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50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1843904"/>
              </p:ext>
            </p:extLst>
          </p:nvPr>
        </p:nvGraphicFramePr>
        <p:xfrm>
          <a:off x="1819275" y="3803650"/>
          <a:ext cx="9163050" cy="289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Лист" r:id="rId4" imgW="9162978" imgH="2771814" progId="Excel.Sheet.8">
                  <p:embed/>
                </p:oleObj>
              </mc:Choice>
              <mc:Fallback>
                <p:oleObj name="Лист" r:id="rId4" imgW="9162978" imgH="2771814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3803650"/>
                        <a:ext cx="9163050" cy="28971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ru-RU" altLang="ru-RU" sz="1600" b="1" dirty="0" smtClean="0">
                <a:latin typeface="Bicubik" pitchFamily="50" charset="0"/>
              </a:rPr>
              <a:t>Итоги ЗИМНЕЙ экзаменационной сессии 2024/2025 </a:t>
            </a:r>
            <a:r>
              <a:rPr lang="ru-RU" altLang="ru-RU" sz="1600" b="1" dirty="0" err="1" smtClean="0">
                <a:latin typeface="Bicubik" pitchFamily="50" charset="0"/>
              </a:rPr>
              <a:t>уч.г</a:t>
            </a:r>
            <a:r>
              <a:rPr lang="ru-RU" altLang="ru-RU" sz="1600" b="1" dirty="0" smtClean="0">
                <a:latin typeface="Bicubik" pitchFamily="50" charset="0"/>
              </a:rPr>
              <a:t>. по </a:t>
            </a:r>
            <a:r>
              <a:rPr lang="ru-RU" altLang="ru-RU" sz="1600" b="1" dirty="0" err="1" smtClean="0">
                <a:latin typeface="Bicubik" pitchFamily="50" charset="0"/>
              </a:rPr>
              <a:t>очно-заочной</a:t>
            </a:r>
            <a:r>
              <a:rPr lang="ru-RU" altLang="ru-RU" sz="1600" b="1" dirty="0" smtClean="0">
                <a:latin typeface="Bicubik" pitchFamily="50" charset="0"/>
              </a:rPr>
              <a:t> форме обучения</a:t>
            </a:r>
            <a:r>
              <a:rPr lang="ru-RU" altLang="ru-RU" sz="1600" dirty="0" smtClean="0">
                <a:latin typeface="Bicubik" pitchFamily="50" charset="0"/>
              </a:rPr>
              <a:t> (напр. 15.03.02 Технологические машины и оборудование)</a:t>
            </a: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155009"/>
              </p:ext>
            </p:extLst>
          </p:nvPr>
        </p:nvGraphicFramePr>
        <p:xfrm>
          <a:off x="885825" y="1492250"/>
          <a:ext cx="10515603" cy="1555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8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8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937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7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44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937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937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47,0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35,7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66,6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52,2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098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1935379"/>
              </p:ext>
            </p:extLst>
          </p:nvPr>
        </p:nvGraphicFramePr>
        <p:xfrm>
          <a:off x="2199005" y="3135548"/>
          <a:ext cx="7622003" cy="312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Лист" r:id="rId4" imgW="10772667" imgH="4067267" progId="Excel.Sheet.8">
                  <p:embed/>
                </p:oleObj>
              </mc:Choice>
              <mc:Fallback>
                <p:oleObj name="Лист" r:id="rId4" imgW="10772667" imgH="4067267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9005" y="3135548"/>
                        <a:ext cx="7622003" cy="31245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1107996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ru-RU" altLang="ru-RU" sz="1600" b="1" dirty="0" smtClean="0">
                <a:latin typeface="Bicubik" pitchFamily="50" charset="0"/>
              </a:rPr>
              <a:t>Итоги ЗИМНЕЙ экзаменационной сессии 2024/2025 </a:t>
            </a:r>
            <a:r>
              <a:rPr lang="ru-RU" altLang="ru-RU" sz="1600" b="1" dirty="0" err="1" smtClean="0">
                <a:latin typeface="Bicubik" pitchFamily="50" charset="0"/>
              </a:rPr>
              <a:t>уч.г</a:t>
            </a:r>
            <a:r>
              <a:rPr lang="ru-RU" altLang="ru-RU" sz="1600" b="1" dirty="0" smtClean="0">
                <a:latin typeface="Bicubik" pitchFamily="50" charset="0"/>
              </a:rPr>
              <a:t>. по </a:t>
            </a:r>
            <a:r>
              <a:rPr lang="ru-RU" altLang="ru-RU" sz="1600" b="1" dirty="0" err="1" smtClean="0">
                <a:latin typeface="Bicubik" pitchFamily="50" charset="0"/>
              </a:rPr>
              <a:t>очно-заочной</a:t>
            </a:r>
            <a:r>
              <a:rPr lang="ru-RU" altLang="ru-RU" sz="1600" b="1" dirty="0" smtClean="0">
                <a:latin typeface="Bicubik" pitchFamily="50" charset="0"/>
              </a:rPr>
              <a:t> форме</a:t>
            </a:r>
            <a:r>
              <a:rPr lang="ru-RU" altLang="ru-RU" sz="1600" dirty="0" smtClean="0">
                <a:latin typeface="Bicubik" pitchFamily="50" charset="0"/>
              </a:rPr>
              <a:t> (напр. 18.03.02 </a:t>
            </a:r>
            <a:r>
              <a:rPr lang="ru-RU" altLang="ru-RU" sz="1600" dirty="0" err="1" smtClean="0">
                <a:latin typeface="Bicubik" pitchFamily="50" charset="0"/>
              </a:rPr>
              <a:t>Энерго</a:t>
            </a:r>
            <a:r>
              <a:rPr lang="ru-RU" altLang="ru-RU" sz="1600" dirty="0" smtClean="0">
                <a:latin typeface="Bicubik" pitchFamily="50" charset="0"/>
              </a:rPr>
              <a:t>- и ресурсосберегающие процессы в химической технологии, нефтехимии и биотехнологии)</a:t>
            </a: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166774"/>
              </p:ext>
            </p:extLst>
          </p:nvPr>
        </p:nvGraphicFramePr>
        <p:xfrm>
          <a:off x="866775" y="1520825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49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64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39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43,7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58,3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53,0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70,0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61,0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12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45254"/>
              </p:ext>
            </p:extLst>
          </p:nvPr>
        </p:nvGraphicFramePr>
        <p:xfrm>
          <a:off x="2005330" y="3290361"/>
          <a:ext cx="8369300" cy="243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Лист" r:id="rId4" imgW="8286879" imgH="2267042" progId="Excel.Sheet.8">
                  <p:embed/>
                </p:oleObj>
              </mc:Choice>
              <mc:Fallback>
                <p:oleObj name="Лист" r:id="rId4" imgW="8286879" imgH="2267042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330" y="3290361"/>
                        <a:ext cx="8369300" cy="24368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ru-RU" altLang="ru-RU" sz="1600" b="1" dirty="0" smtClean="0">
                <a:latin typeface="Bicubik" pitchFamily="50" charset="0"/>
              </a:rPr>
              <a:t>Итоги ЗИМНЕЙ экзаменационной сессии 2024/2025 </a:t>
            </a:r>
            <a:r>
              <a:rPr lang="ru-RU" altLang="ru-RU" sz="1600" b="1" dirty="0" err="1" smtClean="0">
                <a:latin typeface="Bicubik" pitchFamily="50" charset="0"/>
              </a:rPr>
              <a:t>уч.г</a:t>
            </a:r>
            <a:r>
              <a:rPr lang="ru-RU" altLang="ru-RU" sz="1600" b="1" dirty="0" smtClean="0">
                <a:latin typeface="Bicubik" pitchFamily="50" charset="0"/>
              </a:rPr>
              <a:t>. по </a:t>
            </a:r>
            <a:r>
              <a:rPr lang="ru-RU" altLang="ru-RU" sz="1600" b="1" dirty="0" err="1" smtClean="0">
                <a:latin typeface="Bicubik" pitchFamily="50" charset="0"/>
              </a:rPr>
              <a:t>очно-заочной</a:t>
            </a:r>
            <a:r>
              <a:rPr lang="ru-RU" altLang="ru-RU" sz="1600" b="1" dirty="0" smtClean="0">
                <a:latin typeface="Bicubik" pitchFamily="50" charset="0"/>
              </a:rPr>
              <a:t> форме обучения</a:t>
            </a:r>
            <a:r>
              <a:rPr lang="ru-RU" altLang="ru-RU" sz="1600" dirty="0" smtClean="0">
                <a:latin typeface="Bicubik" pitchFamily="50" charset="0"/>
              </a:rPr>
              <a:t> (напр. 20.03.01 </a:t>
            </a:r>
            <a:r>
              <a:rPr lang="ru-RU" altLang="ru-RU" sz="1600" dirty="0" err="1" smtClean="0">
                <a:latin typeface="Bicubik" pitchFamily="50" charset="0"/>
              </a:rPr>
              <a:t>Техносферная</a:t>
            </a:r>
            <a:r>
              <a:rPr lang="ru-RU" altLang="ru-RU" sz="1600" dirty="0" smtClean="0">
                <a:latin typeface="Bicubik" pitchFamily="50" charset="0"/>
              </a:rPr>
              <a:t> безопасность)</a:t>
            </a: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132235"/>
              </p:ext>
            </p:extLst>
          </p:nvPr>
        </p:nvGraphicFramePr>
        <p:xfrm>
          <a:off x="838200" y="1333500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15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56,2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63,6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63,3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14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687738"/>
              </p:ext>
            </p:extLst>
          </p:nvPr>
        </p:nvGraphicFramePr>
        <p:xfrm>
          <a:off x="1777511" y="3354266"/>
          <a:ext cx="8439150" cy="254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Лист" r:id="rId4" imgW="8439049" imgH="2228732" progId="Excel.Sheet.8">
                  <p:embed/>
                </p:oleObj>
              </mc:Choice>
              <mc:Fallback>
                <p:oleObj name="Лист" r:id="rId4" imgW="8439049" imgH="2228732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511" y="3354266"/>
                        <a:ext cx="8439150" cy="2543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86177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ru-RU" altLang="ru-RU" sz="1600" b="1" dirty="0" smtClean="0">
                <a:latin typeface="Bicubik" pitchFamily="50" charset="0"/>
              </a:rPr>
              <a:t>Итоги ЗИМНЕЙ экзаменационной сессии 2024/2025 </a:t>
            </a:r>
            <a:r>
              <a:rPr lang="ru-RU" altLang="ru-RU" sz="1600" b="1" dirty="0" err="1" smtClean="0">
                <a:latin typeface="Bicubik" pitchFamily="50" charset="0"/>
              </a:rPr>
              <a:t>уч.г</a:t>
            </a:r>
            <a:r>
              <a:rPr lang="ru-RU" altLang="ru-RU" sz="1600" b="1" dirty="0" smtClean="0">
                <a:latin typeface="Bicubik" pitchFamily="50" charset="0"/>
              </a:rPr>
              <a:t>. по </a:t>
            </a:r>
            <a:r>
              <a:rPr lang="ru-RU" altLang="ru-RU" sz="1600" b="1" dirty="0" err="1" smtClean="0">
                <a:latin typeface="Bicubik" pitchFamily="50" charset="0"/>
              </a:rPr>
              <a:t>очно-заочной</a:t>
            </a:r>
            <a:r>
              <a:rPr lang="ru-RU" altLang="ru-RU" sz="1600" b="1" dirty="0" smtClean="0">
                <a:latin typeface="Bicubik" pitchFamily="50" charset="0"/>
              </a:rPr>
              <a:t> форме обучения</a:t>
            </a:r>
            <a:r>
              <a:rPr lang="ru-RU" altLang="ru-RU" sz="1600" dirty="0" smtClean="0">
                <a:latin typeface="Bicubik" pitchFamily="50" charset="0"/>
              </a:rPr>
              <a:t> (напр. 15.04.02 Технологические машины и оборудование) </a:t>
            </a: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790332"/>
              </p:ext>
            </p:extLst>
          </p:nvPr>
        </p:nvGraphicFramePr>
        <p:xfrm>
          <a:off x="942975" y="1562100"/>
          <a:ext cx="975726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3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7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5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0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ontserrat" pitchFamily="2" charset="-52"/>
                        <a:cs typeface="Times New Roman" pitchFamily="18" charset="0"/>
                      </a:endParaRP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ontserrat" pitchFamily="2" charset="-52"/>
                        <a:cs typeface="Times New Roman" pitchFamily="18" charset="0"/>
                      </a:endParaRP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90,0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83,3</a:t>
                      </a:r>
                    </a:p>
                  </a:txBody>
                  <a:tcPr marT="45739" marB="4573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ontserrat" pitchFamily="2" charset="-52"/>
                        <a:cs typeface="Times New Roman" pitchFamily="18" charset="0"/>
                      </a:endParaRPr>
                    </a:p>
                  </a:txBody>
                  <a:tcPr marT="45739" marB="45739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170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4048555"/>
              </p:ext>
            </p:extLst>
          </p:nvPr>
        </p:nvGraphicFramePr>
        <p:xfrm>
          <a:off x="2072786" y="3438036"/>
          <a:ext cx="8020050" cy="187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Лист" r:id="rId4" imgW="8020151" imgH="1876491" progId="Excel.Sheet.8">
                  <p:embed/>
                </p:oleObj>
              </mc:Choice>
              <mc:Fallback>
                <p:oleObj name="Лист" r:id="rId4" imgW="8020151" imgH="1876491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786" y="3438036"/>
                        <a:ext cx="8020050" cy="187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113877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ru-RU" altLang="ru-RU" sz="1600" b="1" dirty="0" smtClean="0">
                <a:latin typeface="Bicubik" pitchFamily="50" charset="0"/>
              </a:rPr>
              <a:t>Итоги ЗИМНЕЙ экзаменационной сессии 2024/2025 </a:t>
            </a:r>
            <a:r>
              <a:rPr lang="ru-RU" altLang="ru-RU" sz="1600" b="1" dirty="0" err="1" smtClean="0">
                <a:latin typeface="Bicubik" pitchFamily="50" charset="0"/>
              </a:rPr>
              <a:t>уч.г</a:t>
            </a:r>
            <a:r>
              <a:rPr lang="ru-RU" altLang="ru-RU" sz="1600" b="1" dirty="0" smtClean="0">
                <a:latin typeface="Bicubik" pitchFamily="50" charset="0"/>
              </a:rPr>
              <a:t>. по заочной форме обучения</a:t>
            </a:r>
            <a:r>
              <a:rPr lang="ru-RU" altLang="ru-RU" sz="1600" dirty="0" smtClean="0">
                <a:latin typeface="Bicubik" pitchFamily="50" charset="0"/>
              </a:rPr>
              <a:t>      </a:t>
            </a:r>
          </a:p>
          <a:p>
            <a:pPr algn="ctr"/>
            <a:r>
              <a:rPr lang="ru-RU" altLang="ru-RU" sz="1600" dirty="0">
                <a:latin typeface="Bicubik" pitchFamily="50" charset="0"/>
              </a:rPr>
              <a:t>(</a:t>
            </a:r>
            <a:r>
              <a:rPr lang="ru-RU" altLang="ru-RU" sz="1600" dirty="0" smtClean="0">
                <a:latin typeface="Bicubik" pitchFamily="50" charset="0"/>
              </a:rPr>
              <a:t>направления 15.03.02  Технологические машины и оборудование)</a:t>
            </a:r>
          </a:p>
          <a:p>
            <a:pPr algn="ctr"/>
            <a:endParaRPr lang="ru-RU" altLang="ru-RU" b="1" dirty="0" smtClean="0">
              <a:latin typeface="Bicubik" pitchFamily="50" charset="0"/>
            </a:endParaRP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181337"/>
              </p:ext>
            </p:extLst>
          </p:nvPr>
        </p:nvGraphicFramePr>
        <p:xfrm>
          <a:off x="838200" y="1609725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78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82,6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43,7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60,8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60,2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194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738232"/>
              </p:ext>
            </p:extLst>
          </p:nvPr>
        </p:nvGraphicFramePr>
        <p:xfrm>
          <a:off x="2435469" y="3451836"/>
          <a:ext cx="7477980" cy="2333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Лист" r:id="rId4" imgW="8553608" imgH="2200354" progId="Excel.Sheet.8">
                  <p:embed/>
                </p:oleObj>
              </mc:Choice>
              <mc:Fallback>
                <p:oleObj name="Лист" r:id="rId4" imgW="8553608" imgH="2200354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469" y="3451836"/>
                        <a:ext cx="7477980" cy="23335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 txBox="1"/>
          <p:nvPr/>
        </p:nvSpPr>
        <p:spPr>
          <a:xfrm>
            <a:off x="1038224" y="542926"/>
            <a:ext cx="9610725" cy="13849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ru-RU" altLang="ru-RU" sz="1600" b="1" dirty="0" smtClean="0">
                <a:latin typeface="Bicubik" pitchFamily="50" charset="0"/>
              </a:rPr>
              <a:t>Итоги ЗИМНЕЙ экзаменационной сессии 2024/2025 </a:t>
            </a:r>
            <a:r>
              <a:rPr lang="ru-RU" altLang="ru-RU" sz="1600" b="1" dirty="0" err="1" smtClean="0">
                <a:latin typeface="Bicubik" pitchFamily="50" charset="0"/>
              </a:rPr>
              <a:t>уч.г</a:t>
            </a:r>
            <a:r>
              <a:rPr lang="ru-RU" altLang="ru-RU" sz="1600" b="1" dirty="0" smtClean="0">
                <a:latin typeface="Bicubik" pitchFamily="50" charset="0"/>
              </a:rPr>
              <a:t>. по заочной форме обучения</a:t>
            </a:r>
            <a:r>
              <a:rPr lang="ru-RU" altLang="ru-RU" sz="1600" dirty="0" smtClean="0">
                <a:latin typeface="Bicubik" pitchFamily="50" charset="0"/>
              </a:rPr>
              <a:t> </a:t>
            </a:r>
          </a:p>
          <a:p>
            <a:r>
              <a:rPr lang="ru-RU" altLang="ru-RU" sz="1600" dirty="0" smtClean="0">
                <a:latin typeface="Bicubik" pitchFamily="50" charset="0"/>
              </a:rPr>
              <a:t>(напр. 18.03.02 </a:t>
            </a:r>
            <a:r>
              <a:rPr lang="ru-RU" altLang="ru-RU" sz="1600" dirty="0" err="1" smtClean="0">
                <a:latin typeface="Bicubik" pitchFamily="50" charset="0"/>
              </a:rPr>
              <a:t>Энерго</a:t>
            </a:r>
            <a:r>
              <a:rPr lang="ru-RU" altLang="ru-RU" sz="1600" dirty="0" smtClean="0">
                <a:latin typeface="Bicubik" pitchFamily="50" charset="0"/>
              </a:rPr>
              <a:t>- и ресурсосберегающие процессы в химической технологии, нефтехимии и биотехнологии)</a:t>
            </a:r>
          </a:p>
          <a:p>
            <a:pPr algn="ctr"/>
            <a:endParaRPr lang="ru-RU" altLang="ru-RU" b="1" dirty="0" smtClean="0">
              <a:latin typeface="Bicubik" pitchFamily="50" charset="0"/>
            </a:endParaRPr>
          </a:p>
          <a:p>
            <a:pPr marL="342900" indent="-342900" algn="ctr"/>
            <a:endParaRPr lang="ru-RU" altLang="en-US" b="1" dirty="0">
              <a:solidFill>
                <a:srgbClr val="35376F"/>
              </a:solidFill>
              <a:latin typeface="Bicubik" panose="02000503020000020004" charset="0"/>
              <a:ea typeface="等线" pitchFamily="2" charset="-122"/>
              <a:cs typeface="Bicubik" panose="0200050302000002000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630" y="16242"/>
            <a:ext cx="2148840" cy="1531799"/>
          </a:xfrm>
          <a:prstGeom prst="rect">
            <a:avLst/>
          </a:prstGeom>
        </p:spPr>
      </p:pic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2667773"/>
              </p:ext>
            </p:extLst>
          </p:nvPr>
        </p:nvGraphicFramePr>
        <p:xfrm>
          <a:off x="838200" y="1609725"/>
          <a:ext cx="105156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96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курсы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Обязаны сдавать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Сдали все экзамены (чел.)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70,5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73,3</a:t>
                      </a:r>
                    </a:p>
                  </a:txBody>
                  <a:tcPr marT="45691" marB="45691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defRPr sz="23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 marL="742950" indent="-285750" eaLnBrk="0" hangingPunct="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itchFamily="34" charset="0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 marL="11430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 marL="16002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sz="17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 marL="2057400" indent="-228600" eaLnBrk="0" hangingPunct="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itchFamily="2" charset="-52"/>
                          <a:cs typeface="Times New Roman" pitchFamily="18" charset="0"/>
                        </a:rPr>
                        <a:t>71,8</a:t>
                      </a:r>
                    </a:p>
                  </a:txBody>
                  <a:tcPr marT="45691" marB="4569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194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531684"/>
              </p:ext>
            </p:extLst>
          </p:nvPr>
        </p:nvGraphicFramePr>
        <p:xfrm>
          <a:off x="2321169" y="3549162"/>
          <a:ext cx="7441712" cy="2614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Лист" r:id="rId4" imgW="8239262" imgH="2143243" progId="Excel.Sheet.8">
                  <p:embed/>
                </p:oleObj>
              </mc:Choice>
              <mc:Fallback>
                <p:oleObj name="Лист" r:id="rId4" imgW="8239262" imgH="2143243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169" y="3549162"/>
                        <a:ext cx="7441712" cy="26142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rgbClr val="35376F"/>
      </a:dk1>
      <a:lt1>
        <a:srgbClr val="D5D7E3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1250</Words>
  <Application>Microsoft Office PowerPoint</Application>
  <PresentationFormat>Широкоэкранный</PresentationFormat>
  <Paragraphs>580</Paragraphs>
  <Slides>22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Bicubik</vt:lpstr>
      <vt:lpstr>等线</vt:lpstr>
      <vt:lpstr>Montserrat</vt:lpstr>
      <vt:lpstr>Montserrat Medium</vt:lpstr>
      <vt:lpstr>Times New Roman</vt:lpstr>
      <vt:lpstr>Wingdings 3</vt:lpstr>
      <vt:lpstr>Office Theme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BUCH38</cp:lastModifiedBy>
  <cp:revision>166</cp:revision>
  <cp:lastPrinted>2025-05-29T12:23:24Z</cp:lastPrinted>
  <dcterms:created xsi:type="dcterms:W3CDTF">2015-10-17T07:33:00Z</dcterms:created>
  <dcterms:modified xsi:type="dcterms:W3CDTF">2026-03-13T12:02:37Z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1033-11.2.0.11219</vt:lpwstr>
  </property>
  <property fmtid="{D5CDD505-2E9C-101B-9397-08002B2CF9AE}" pid="3" name="ICV">
    <vt:lpwstr>579390055B5343DD9C19B5D7B00A78FA</vt:lpwstr>
  </property>
</Properties>
</file>