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8" r:id="rId2"/>
    <p:sldId id="259" r:id="rId3"/>
    <p:sldId id="305" r:id="rId4"/>
    <p:sldId id="313" r:id="rId5"/>
    <p:sldId id="300" r:id="rId6"/>
    <p:sldId id="301" r:id="rId7"/>
    <p:sldId id="302" r:id="rId8"/>
    <p:sldId id="303" r:id="rId9"/>
    <p:sldId id="306" r:id="rId10"/>
    <p:sldId id="307" r:id="rId11"/>
    <p:sldId id="308" r:id="rId12"/>
    <p:sldId id="309" r:id="rId13"/>
    <p:sldId id="310" r:id="rId14"/>
    <p:sldId id="312" r:id="rId15"/>
    <p:sldId id="311" r:id="rId16"/>
    <p:sldId id="304" r:id="rId17"/>
    <p:sldId id="265" r:id="rId1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7">
          <p15:clr>
            <a:srgbClr val="A4A3A4"/>
          </p15:clr>
        </p15:guide>
        <p15:guide id="2" pos="380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376F"/>
    <a:srgbClr val="FFFFFF"/>
    <a:srgbClr val="992928"/>
    <a:srgbClr val="D5D7E3"/>
    <a:srgbClr val="9ECEF0"/>
    <a:srgbClr val="99CA3B"/>
    <a:srgbClr val="353F48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94619"/>
  </p:normalViewPr>
  <p:slideViewPr>
    <p:cSldViewPr snapToGrid="0" showGuides="1">
      <p:cViewPr varScale="1">
        <p:scale>
          <a:sx n="109" d="100"/>
          <a:sy n="109" d="100"/>
        </p:scale>
        <p:origin x="636" y="108"/>
      </p:cViewPr>
      <p:guideLst>
        <p:guide orient="horz" pos="2267"/>
        <p:guide pos="38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_____Microsoft_Excel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Обязаны сдавать экзамены (чел.)</c:v>
                </c:pt>
                <c:pt idx="1">
                  <c:v>Сдали все экзамены (чел.)</c:v>
                </c:pt>
                <c:pt idx="2">
                  <c:v>Сдали все экзамены на «4» и «5»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</c:v>
                </c:pt>
                <c:pt idx="1">
                  <c:v>13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DF-4181-BE89-0747DAC035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60540040"/>
        <c:axId val="460543976"/>
      </c:barChart>
      <c:catAx>
        <c:axId val="460540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0543976"/>
        <c:crosses val="autoZero"/>
        <c:auto val="1"/>
        <c:lblAlgn val="ctr"/>
        <c:lblOffset val="100"/>
        <c:noMultiLvlLbl val="0"/>
      </c:catAx>
      <c:valAx>
        <c:axId val="4605439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0540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Лист6!$A$2</c:f>
              <c:strCache>
                <c:ptCount val="1"/>
                <c:pt idx="0">
                  <c:v>Успеваемость за 2021/2022 уч.г., 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Лист6!$B$1:$E$1</c:f>
              <c:strCache>
                <c:ptCount val="4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Средняя по факультету</c:v>
                </c:pt>
              </c:strCache>
            </c:strRef>
          </c:cat>
          <c:val>
            <c:numRef>
              <c:f>Лист6!$B$2:$E$2</c:f>
              <c:numCache>
                <c:formatCode>General</c:formatCode>
                <c:ptCount val="4"/>
                <c:pt idx="0">
                  <c:v>62</c:v>
                </c:pt>
                <c:pt idx="1">
                  <c:v>39</c:v>
                </c:pt>
                <c:pt idx="2">
                  <c:v>100</c:v>
                </c:pt>
                <c:pt idx="3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A7-4B46-8FB9-E1C4BA2F0AA1}"/>
            </c:ext>
          </c:extLst>
        </c:ser>
        <c:ser>
          <c:idx val="1"/>
          <c:order val="1"/>
          <c:tx>
            <c:strRef>
              <c:f>Лист6!$A$3</c:f>
              <c:strCache>
                <c:ptCount val="1"/>
                <c:pt idx="0">
                  <c:v>Успеваемость за 2022/2023 уч.г.,  %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Лист6!$B$1:$E$1</c:f>
              <c:strCache>
                <c:ptCount val="4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Средняя по факультету</c:v>
                </c:pt>
              </c:strCache>
            </c:strRef>
          </c:cat>
          <c:val>
            <c:numRef>
              <c:f>Лист6!$B$3:$E$3</c:f>
              <c:numCache>
                <c:formatCode>General</c:formatCode>
                <c:ptCount val="4"/>
                <c:pt idx="0">
                  <c:v>54</c:v>
                </c:pt>
                <c:pt idx="1">
                  <c:v>43</c:v>
                </c:pt>
                <c:pt idx="2">
                  <c:v>96</c:v>
                </c:pt>
                <c:pt idx="3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A7-4B46-8FB9-E1C4BA2F0AA1}"/>
            </c:ext>
          </c:extLst>
        </c:ser>
        <c:ser>
          <c:idx val="2"/>
          <c:order val="2"/>
          <c:tx>
            <c:strRef>
              <c:f>Лист6!$A$4</c:f>
              <c:strCache>
                <c:ptCount val="1"/>
                <c:pt idx="0">
                  <c:v>Успеваемость за 2023/2024 уч.г.,  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Лист6!$B$1:$E$1</c:f>
              <c:strCache>
                <c:ptCount val="4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Средняя по факультету</c:v>
                </c:pt>
              </c:strCache>
            </c:strRef>
          </c:cat>
          <c:val>
            <c:numRef>
              <c:f>Лист6!$B$4:$E$4</c:f>
              <c:numCache>
                <c:formatCode>General</c:formatCode>
                <c:ptCount val="4"/>
                <c:pt idx="0">
                  <c:v>16</c:v>
                </c:pt>
                <c:pt idx="1">
                  <c:v>53</c:v>
                </c:pt>
                <c:pt idx="2">
                  <c:v>100</c:v>
                </c:pt>
                <c:pt idx="3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A7-4B46-8FB9-E1C4BA2F0A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0836800"/>
        <c:axId val="550843032"/>
      </c:barChart>
      <c:catAx>
        <c:axId val="55083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0843032"/>
        <c:crosses val="autoZero"/>
        <c:auto val="1"/>
        <c:lblAlgn val="ctr"/>
        <c:lblOffset val="100"/>
        <c:noMultiLvlLbl val="0"/>
      </c:catAx>
      <c:valAx>
        <c:axId val="550843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0836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Лист1!$A$5:$A$6</c:f>
              <c:strCache>
                <c:ptCount val="2"/>
                <c:pt idx="0">
                  <c:v>Качественная успеваемость (%)</c:v>
                </c:pt>
                <c:pt idx="1">
                  <c:v>Абсолютная успеваемость (%)</c:v>
                </c:pt>
              </c:strCache>
            </c:strRef>
          </c:cat>
          <c:val>
            <c:numRef>
              <c:f>Лист1!$B$5:$B$6</c:f>
              <c:numCache>
                <c:formatCode>General</c:formatCode>
                <c:ptCount val="2"/>
                <c:pt idx="0">
                  <c:v>23.08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93-4CBC-A812-9C0941B691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7456416"/>
        <c:axId val="357457400"/>
      </c:barChart>
      <c:catAx>
        <c:axId val="35745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7457400"/>
        <c:crosses val="autoZero"/>
        <c:auto val="1"/>
        <c:lblAlgn val="ctr"/>
        <c:lblOffset val="100"/>
        <c:noMultiLvlLbl val="0"/>
      </c:catAx>
      <c:valAx>
        <c:axId val="357457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7456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Лист2!$A$1:$A$6</c:f>
              <c:strCache>
                <c:ptCount val="6"/>
                <c:pt idx="0">
                  <c:v>Успеваемость </c:v>
                </c:pt>
                <c:pt idx="1">
                  <c:v>за 2021/2022 уч.г.,  %</c:v>
                </c:pt>
                <c:pt idx="2">
                  <c:v>Успеваемость </c:v>
                </c:pt>
                <c:pt idx="3">
                  <c:v>за 2022/2023 уч.г.,  %</c:v>
                </c:pt>
                <c:pt idx="4">
                  <c:v>Успеваемость </c:v>
                </c:pt>
                <c:pt idx="5">
                  <c:v>за  2023/2024 уч.г.,  %</c:v>
                </c:pt>
              </c:strCache>
            </c:strRef>
          </c:cat>
          <c:val>
            <c:numRef>
              <c:f>Лист2!$B$1:$B$6</c:f>
              <c:numCache>
                <c:formatCode>General</c:formatCode>
                <c:ptCount val="6"/>
                <c:pt idx="0">
                  <c:v>53</c:v>
                </c:pt>
                <c:pt idx="2">
                  <c:v>60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51-4393-8DC6-C97C437FF5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5670816"/>
        <c:axId val="355669176"/>
      </c:barChart>
      <c:catAx>
        <c:axId val="355670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5669176"/>
        <c:crosses val="autoZero"/>
        <c:auto val="1"/>
        <c:lblAlgn val="ctr"/>
        <c:lblOffset val="100"/>
        <c:noMultiLvlLbl val="0"/>
      </c:catAx>
      <c:valAx>
        <c:axId val="355669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5670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Лист3!$A$2</c:f>
              <c:strCache>
                <c:ptCount val="1"/>
                <c:pt idx="0">
                  <c:v>Обязаны сдавать экзамены (чел.)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Лист3!$B$1:$D$1</c:f>
              <c:strCache>
                <c:ptCount val="3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</c:strCache>
            </c:strRef>
          </c:cat>
          <c:val>
            <c:numRef>
              <c:f>Лист3!$B$2:$D$2</c:f>
              <c:numCache>
                <c:formatCode>General</c:formatCode>
                <c:ptCount val="3"/>
                <c:pt idx="0">
                  <c:v>25</c:v>
                </c:pt>
                <c:pt idx="1">
                  <c:v>18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24-42F6-85A0-439B324AA9F7}"/>
            </c:ext>
          </c:extLst>
        </c:ser>
        <c:ser>
          <c:idx val="1"/>
          <c:order val="1"/>
          <c:tx>
            <c:strRef>
              <c:f>Лист3!$A$3</c:f>
              <c:strCache>
                <c:ptCount val="1"/>
                <c:pt idx="0">
                  <c:v>Сдали все экзамены (чел.)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Лист3!$B$1:$D$1</c:f>
              <c:strCache>
                <c:ptCount val="3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</c:strCache>
            </c:strRef>
          </c:cat>
          <c:val>
            <c:numRef>
              <c:f>Лист3!$B$3:$D$3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24-42F6-85A0-439B324AA9F7}"/>
            </c:ext>
          </c:extLst>
        </c:ser>
        <c:ser>
          <c:idx val="2"/>
          <c:order val="2"/>
          <c:tx>
            <c:strRef>
              <c:f>Лист3!$A$4</c:f>
              <c:strCache>
                <c:ptCount val="1"/>
                <c:pt idx="0">
                  <c:v>Сдали все экзамены на «4» и «5»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Лист3!$B$1:$D$1</c:f>
              <c:strCache>
                <c:ptCount val="3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</c:strCache>
            </c:strRef>
          </c:cat>
          <c:val>
            <c:numRef>
              <c:f>Лист3!$B$4:$D$4</c:f>
              <c:numCache>
                <c:formatCode>General</c:formatCode>
                <c:ptCount val="3"/>
                <c:pt idx="0">
                  <c:v>5</c:v>
                </c:pt>
                <c:pt idx="1">
                  <c:v>2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24-42F6-85A0-439B324AA9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65096792"/>
        <c:axId val="465104336"/>
      </c:barChart>
      <c:catAx>
        <c:axId val="465096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5104336"/>
        <c:crosses val="autoZero"/>
        <c:auto val="1"/>
        <c:lblAlgn val="ctr"/>
        <c:lblOffset val="100"/>
        <c:noMultiLvlLbl val="0"/>
      </c:catAx>
      <c:valAx>
        <c:axId val="4651043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5096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Лист3!$A$5</c:f>
              <c:strCache>
                <c:ptCount val="1"/>
                <c:pt idx="0">
                  <c:v>Абсолютная успеваемость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Лист3!$B$5:$D$5</c:f>
              <c:numCache>
                <c:formatCode>General</c:formatCode>
                <c:ptCount val="3"/>
                <c:pt idx="0">
                  <c:v>20</c:v>
                </c:pt>
                <c:pt idx="1">
                  <c:v>27.78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AE-4264-BC52-70708994370B}"/>
            </c:ext>
          </c:extLst>
        </c:ser>
        <c:ser>
          <c:idx val="1"/>
          <c:order val="1"/>
          <c:tx>
            <c:strRef>
              <c:f>Лист3!$A$6</c:f>
              <c:strCache>
                <c:ptCount val="1"/>
                <c:pt idx="0">
                  <c:v>Качественная успеваемость (%)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Лист3!$B$6:$D$6</c:f>
              <c:numCache>
                <c:formatCode>General</c:formatCode>
                <c:ptCount val="3"/>
                <c:pt idx="0">
                  <c:v>20</c:v>
                </c:pt>
                <c:pt idx="1">
                  <c:v>11.11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AE-4264-BC52-7070899437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0073920"/>
        <c:axId val="540080152"/>
      </c:barChart>
      <c:catAx>
        <c:axId val="54007392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0080152"/>
        <c:crosses val="autoZero"/>
        <c:auto val="1"/>
        <c:lblAlgn val="ctr"/>
        <c:lblOffset val="100"/>
        <c:noMultiLvlLbl val="0"/>
      </c:catAx>
      <c:valAx>
        <c:axId val="540080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0073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Лист4!$B$1</c:f>
              <c:strCache>
                <c:ptCount val="1"/>
                <c:pt idx="0">
                  <c:v>1 курс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Лист4!$A$2:$A$4</c:f>
              <c:strCache>
                <c:ptCount val="3"/>
                <c:pt idx="0">
                  <c:v>Обязаны сдавать экзамены (чел.)</c:v>
                </c:pt>
                <c:pt idx="1">
                  <c:v>Сдали все экзамены (чел.)</c:v>
                </c:pt>
                <c:pt idx="2">
                  <c:v>Сдали все экзамены на «4» и «5»</c:v>
                </c:pt>
              </c:strCache>
            </c:strRef>
          </c:cat>
          <c:val>
            <c:numRef>
              <c:f>Лист4!$B$2:$B$4</c:f>
              <c:numCache>
                <c:formatCode>General</c:formatCode>
                <c:ptCount val="3"/>
                <c:pt idx="0">
                  <c:v>14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62-4DD9-9FFB-A60087992F1A}"/>
            </c:ext>
          </c:extLst>
        </c:ser>
        <c:ser>
          <c:idx val="1"/>
          <c:order val="1"/>
          <c:tx>
            <c:strRef>
              <c:f>Лист4!$C$1</c:f>
              <c:strCache>
                <c:ptCount val="1"/>
                <c:pt idx="0">
                  <c:v>2 курс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Лист4!$A$2:$A$4</c:f>
              <c:strCache>
                <c:ptCount val="3"/>
                <c:pt idx="0">
                  <c:v>Обязаны сдавать экзамены (чел.)</c:v>
                </c:pt>
                <c:pt idx="1">
                  <c:v>Сдали все экзамены (чел.)</c:v>
                </c:pt>
                <c:pt idx="2">
                  <c:v>Сдали все экзамены на «4» и «5»</c:v>
                </c:pt>
              </c:strCache>
            </c:strRef>
          </c:cat>
          <c:val>
            <c:numRef>
              <c:f>Лист4!$C$2:$C$4</c:f>
              <c:numCache>
                <c:formatCode>General</c:formatCode>
                <c:ptCount val="3"/>
                <c:pt idx="0">
                  <c:v>12</c:v>
                </c:pt>
                <c:pt idx="1">
                  <c:v>11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62-4DD9-9FFB-A60087992F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0062112"/>
        <c:axId val="540070640"/>
      </c:barChart>
      <c:catAx>
        <c:axId val="54006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0070640"/>
        <c:crosses val="autoZero"/>
        <c:auto val="1"/>
        <c:lblAlgn val="ctr"/>
        <c:lblOffset val="100"/>
        <c:noMultiLvlLbl val="0"/>
      </c:catAx>
      <c:valAx>
        <c:axId val="540070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0062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Лист4!$A$5</c:f>
              <c:strCache>
                <c:ptCount val="1"/>
                <c:pt idx="0">
                  <c:v>Абсолютная успеваемость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Лист4!$B$5:$C$5</c:f>
              <c:numCache>
                <c:formatCode>General</c:formatCode>
                <c:ptCount val="2"/>
                <c:pt idx="0">
                  <c:v>7.14</c:v>
                </c:pt>
                <c:pt idx="1">
                  <c:v>91.67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60-41E9-8CB8-036101EC903C}"/>
            </c:ext>
          </c:extLst>
        </c:ser>
        <c:ser>
          <c:idx val="1"/>
          <c:order val="1"/>
          <c:tx>
            <c:strRef>
              <c:f>Лист4!$A$6</c:f>
              <c:strCache>
                <c:ptCount val="1"/>
                <c:pt idx="0">
                  <c:v>Качественная успеваемость (%)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Лист4!$B$6:$C$6</c:f>
              <c:numCache>
                <c:formatCode>General</c:formatCode>
                <c:ptCount val="2"/>
                <c:pt idx="0">
                  <c:v>7.14</c:v>
                </c:pt>
                <c:pt idx="1">
                  <c:v>91.67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60-41E9-8CB8-036101EC90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65097448"/>
        <c:axId val="540056536"/>
      </c:barChart>
      <c:catAx>
        <c:axId val="465097448"/>
        <c:scaling>
          <c:orientation val="minMax"/>
        </c:scaling>
        <c:delete val="0"/>
        <c:axPos val="l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0056536"/>
        <c:crosses val="autoZero"/>
        <c:auto val="1"/>
        <c:lblAlgn val="ctr"/>
        <c:lblOffset val="100"/>
        <c:noMultiLvlLbl val="0"/>
      </c:catAx>
      <c:valAx>
        <c:axId val="5400565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5097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Лист5!$A$2</c:f>
              <c:strCache>
                <c:ptCount val="1"/>
                <c:pt idx="0">
                  <c:v>Обязаны сдавать экзамены (чел.)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Лист5!$B$1:$D$1</c:f>
              <c:strCache>
                <c:ptCount val="3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</c:strCache>
            </c:strRef>
          </c:cat>
          <c:val>
            <c:numRef>
              <c:f>Лист5!$B$2:$D$2</c:f>
              <c:numCache>
                <c:formatCode>General</c:formatCode>
                <c:ptCount val="3"/>
                <c:pt idx="0">
                  <c:v>38</c:v>
                </c:pt>
                <c:pt idx="1">
                  <c:v>30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19-4929-BE23-56D7A217ADE5}"/>
            </c:ext>
          </c:extLst>
        </c:ser>
        <c:ser>
          <c:idx val="1"/>
          <c:order val="1"/>
          <c:tx>
            <c:strRef>
              <c:f>Лист5!$A$3</c:f>
              <c:strCache>
                <c:ptCount val="1"/>
                <c:pt idx="0">
                  <c:v>Сдали все экзамены (чел.)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Лист5!$B$1:$D$1</c:f>
              <c:strCache>
                <c:ptCount val="3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</c:strCache>
            </c:strRef>
          </c:cat>
          <c:val>
            <c:numRef>
              <c:f>Лист5!$B$3:$D$3</c:f>
              <c:numCache>
                <c:formatCode>General</c:formatCode>
                <c:ptCount val="3"/>
                <c:pt idx="0">
                  <c:v>6</c:v>
                </c:pt>
                <c:pt idx="1">
                  <c:v>16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19-4929-BE23-56D7A217ADE5}"/>
            </c:ext>
          </c:extLst>
        </c:ser>
        <c:ser>
          <c:idx val="2"/>
          <c:order val="2"/>
          <c:tx>
            <c:strRef>
              <c:f>Лист5!$A$4</c:f>
              <c:strCache>
                <c:ptCount val="1"/>
                <c:pt idx="0">
                  <c:v>Сдали все экзамены на «4» и «5» (чел.)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Лист5!$B$1:$D$1</c:f>
              <c:strCache>
                <c:ptCount val="3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</c:strCache>
            </c:strRef>
          </c:cat>
          <c:val>
            <c:numRef>
              <c:f>Лист5!$B$4:$D$4</c:f>
              <c:numCache>
                <c:formatCode>General</c:formatCode>
                <c:ptCount val="3"/>
                <c:pt idx="0">
                  <c:v>6</c:v>
                </c:pt>
                <c:pt idx="1">
                  <c:v>13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19-4929-BE23-56D7A217AD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40067688"/>
        <c:axId val="540062768"/>
      </c:barChart>
      <c:catAx>
        <c:axId val="540067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0062768"/>
        <c:crosses val="autoZero"/>
        <c:auto val="1"/>
        <c:lblAlgn val="ctr"/>
        <c:lblOffset val="100"/>
        <c:noMultiLvlLbl val="0"/>
      </c:catAx>
      <c:valAx>
        <c:axId val="540062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0067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Лист5!$A$5</c:f>
              <c:strCache>
                <c:ptCount val="1"/>
                <c:pt idx="0">
                  <c:v>Абсолютная успеваемость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Лист5!$B$5:$D$5</c:f>
              <c:numCache>
                <c:formatCode>General</c:formatCode>
                <c:ptCount val="3"/>
                <c:pt idx="0">
                  <c:v>15.79</c:v>
                </c:pt>
                <c:pt idx="1">
                  <c:v>53.33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70-4DFD-A722-B6AAB4C272CC}"/>
            </c:ext>
          </c:extLst>
        </c:ser>
        <c:ser>
          <c:idx val="1"/>
          <c:order val="1"/>
          <c:tx>
            <c:strRef>
              <c:f>Лист5!$A$6</c:f>
              <c:strCache>
                <c:ptCount val="1"/>
                <c:pt idx="0">
                  <c:v>Качественная успеваемость (%)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Лист5!$B$6:$D$6</c:f>
              <c:numCache>
                <c:formatCode>General</c:formatCode>
                <c:ptCount val="3"/>
                <c:pt idx="0">
                  <c:v>15.79</c:v>
                </c:pt>
                <c:pt idx="1">
                  <c:v>43.33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70-4DFD-A722-B6AAB4C272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1987280"/>
        <c:axId val="451987936"/>
      </c:barChart>
      <c:catAx>
        <c:axId val="45198728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1987936"/>
        <c:crosses val="autoZero"/>
        <c:auto val="1"/>
        <c:lblAlgn val="ctr"/>
        <c:lblOffset val="100"/>
        <c:noMultiLvlLbl val="0"/>
      </c:catAx>
      <c:valAx>
        <c:axId val="451987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1987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0F9B84EA-7D68-4D60-9CB1-D50884785D1C}" type="datetimeFigureOut">
              <a:rPr lang="zh-CN" altLang="en-US" strike="noStrike" noProof="1" smtClean="0">
                <a:latin typeface="等线" pitchFamily="2" charset="-122"/>
                <a:ea typeface="等线" pitchFamily="2" charset="-122"/>
                <a:cs typeface="+mn-cs"/>
              </a:rPr>
              <a:t>2025/11/19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8D4E0FC9-F1F8-4FAE-9988-3BA365CFD46F}" type="slidenum">
              <a:rPr lang="zh-CN" altLang="en-US" strike="noStrike" noProof="1" smtClean="0">
                <a:latin typeface="等线" pitchFamily="2" charset="-122"/>
                <a:ea typeface="等线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934580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strike="noStrike" noProof="0" smtClean="0">
                <a:ln>
                  <a:noFill/>
                </a:ln>
                <a:effectLst/>
                <a:uLnTx/>
                <a:uFillTx/>
                <a:sym typeface="+mn-ea"/>
              </a:rPr>
              <a:t>Click to edit Master text style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strike="noStrike" noProof="0" smtClean="0">
                <a:ln>
                  <a:noFill/>
                </a:ln>
                <a:effectLst/>
                <a:uLnTx/>
                <a:uFillTx/>
                <a:sym typeface="+mn-ea"/>
              </a:rPr>
              <a:t>Second level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strike="noStrike" noProof="0" smtClean="0">
                <a:ln>
                  <a:noFill/>
                </a:ln>
                <a:effectLst/>
                <a:uLnTx/>
                <a:uFillTx/>
                <a:sym typeface="+mn-ea"/>
              </a:rPr>
              <a:t>Third level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strike="noStrike" noProof="0" smtClean="0">
                <a:ln>
                  <a:noFill/>
                </a:ln>
                <a:effectLst/>
                <a:uLnTx/>
                <a:uFillTx/>
                <a:sym typeface="+mn-ea"/>
              </a:rPr>
              <a:t>Fourth level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strike="noStrike" noProof="0" smtClean="0">
                <a:ln>
                  <a:noFill/>
                </a:ln>
                <a:effectLst/>
                <a:uLnTx/>
                <a:uFillTx/>
                <a:sym typeface="+mn-ea"/>
              </a:rPr>
              <a:t>Fifth level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C9B17E-EBA4-4BA6-BFBF-CFC4EA0BE6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10219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  <a:sym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  <a:sym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  <a:sym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  <a:sym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  <a:sym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6146" name="文本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712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353F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Click to edit Master title style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 smtClean="0"/>
              <a:t>Click to edit Master text style</a:t>
            </a:r>
          </a:p>
          <a:p>
            <a:pPr lvl="1" fontAlgn="auto"/>
            <a:r>
              <a:rPr lang="zh-CN" altLang="en-US" strike="noStrike" noProof="1" smtClean="0"/>
              <a:t>Second level</a:t>
            </a:r>
          </a:p>
          <a:p>
            <a:pPr lvl="2" fontAlgn="auto"/>
            <a:r>
              <a:rPr lang="zh-CN" altLang="en-US" strike="noStrike" noProof="1" smtClean="0"/>
              <a:t>Third level</a:t>
            </a:r>
          </a:p>
          <a:p>
            <a:pPr lvl="3" fontAlgn="auto"/>
            <a:r>
              <a:rPr lang="zh-CN" altLang="en-US" strike="noStrike" noProof="1" smtClean="0"/>
              <a:t>Fourth level</a:t>
            </a:r>
          </a:p>
          <a:p>
            <a:pPr lvl="4" fontAlgn="auto"/>
            <a:r>
              <a:rPr lang="zh-CN" altLang="en-US" strike="noStrike" noProof="1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BCD2E4A-79A0-459F-8578-CC9ECAA6381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3F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Click to edit Master title style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 dirty="0"/>
              <a:t>Click to edit Master text style</a:t>
            </a:r>
          </a:p>
          <a:p>
            <a:pPr lvl="1"/>
            <a:r>
              <a:rPr lang="zh-CN" altLang="en-US" dirty="0"/>
              <a:t>Second level</a:t>
            </a:r>
          </a:p>
          <a:p>
            <a:pPr lvl="2"/>
            <a:r>
              <a:rPr lang="zh-CN" altLang="en-US" dirty="0"/>
              <a:t>Third level</a:t>
            </a:r>
          </a:p>
          <a:p>
            <a:pPr lvl="3"/>
            <a:r>
              <a:rPr lang="zh-CN" altLang="en-US" dirty="0"/>
              <a:t>Fourth level</a:t>
            </a:r>
          </a:p>
          <a:p>
            <a:pPr lvl="4"/>
            <a:r>
              <a:rPr lang="zh-CN" altLang="en-US" dirty="0"/>
              <a:t>Fifth level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BCD2E4A-79A0-459F-8578-CC9ECAA6381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cap best-23"/>
          <p:cNvPicPr>
            <a:picLocks noChangeAspect="1"/>
          </p:cNvPicPr>
          <p:nvPr/>
        </p:nvPicPr>
        <p:blipFill>
          <a:blip r:embed="rId3">
            <a:alphaModFix amt="62000"/>
          </a:blip>
          <a:stretch>
            <a:fillRect/>
          </a:stretch>
        </p:blipFill>
        <p:spPr>
          <a:xfrm>
            <a:off x="16306800" y="266700"/>
            <a:ext cx="1794510" cy="1743710"/>
          </a:xfrm>
          <a:prstGeom prst="rect">
            <a:avLst/>
          </a:prstGeom>
        </p:spPr>
      </p:pic>
      <p:pic>
        <p:nvPicPr>
          <p:cNvPr id="2" name="Picture 1" descr="cap best-23"/>
          <p:cNvPicPr>
            <a:picLocks noChangeAspect="1"/>
          </p:cNvPicPr>
          <p:nvPr/>
        </p:nvPicPr>
        <p:blipFill>
          <a:blip r:embed="rId3">
            <a:alphaModFix amt="62000"/>
          </a:blip>
          <a:stretch>
            <a:fillRect/>
          </a:stretch>
        </p:blipFill>
        <p:spPr>
          <a:xfrm>
            <a:off x="16433800" y="393700"/>
            <a:ext cx="1794510" cy="1743710"/>
          </a:xfrm>
          <a:prstGeom prst="rect">
            <a:avLst/>
          </a:prstGeom>
        </p:spPr>
      </p:pic>
      <p:pic>
        <p:nvPicPr>
          <p:cNvPr id="3" name="Picture 2" descr="cap best-23"/>
          <p:cNvPicPr>
            <a:picLocks noChangeAspect="1"/>
          </p:cNvPicPr>
          <p:nvPr/>
        </p:nvPicPr>
        <p:blipFill>
          <a:blip r:embed="rId3">
            <a:alphaModFix amt="62000"/>
          </a:blip>
          <a:stretch>
            <a:fillRect/>
          </a:stretch>
        </p:blipFill>
        <p:spPr>
          <a:xfrm>
            <a:off x="16560800" y="520700"/>
            <a:ext cx="1794510" cy="1743710"/>
          </a:xfrm>
          <a:prstGeom prst="rect">
            <a:avLst/>
          </a:prstGeom>
        </p:spPr>
      </p:pic>
      <p:pic>
        <p:nvPicPr>
          <p:cNvPr id="4" name="Picture 3" descr="cap best-23"/>
          <p:cNvPicPr>
            <a:picLocks noChangeAspect="1"/>
          </p:cNvPicPr>
          <p:nvPr/>
        </p:nvPicPr>
        <p:blipFill>
          <a:blip r:embed="rId3">
            <a:alphaModFix amt="62000"/>
          </a:blip>
          <a:stretch>
            <a:fillRect/>
          </a:stretch>
        </p:blipFill>
        <p:spPr>
          <a:xfrm>
            <a:off x="16687800" y="647700"/>
            <a:ext cx="1794510" cy="1743710"/>
          </a:xfrm>
          <a:prstGeom prst="rect">
            <a:avLst/>
          </a:prstGeom>
        </p:spPr>
      </p:pic>
      <p:sp>
        <p:nvSpPr>
          <p:cNvPr id="13" name="文本框 10"/>
          <p:cNvSpPr txBox="1"/>
          <p:nvPr/>
        </p:nvSpPr>
        <p:spPr>
          <a:xfrm>
            <a:off x="1377950" y="5645785"/>
            <a:ext cx="492315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l"/>
            <a:r>
              <a:rPr lang="ru-RU" altLang="en-US" sz="2000" dirty="0">
                <a:solidFill>
                  <a:srgbClr val="FFFFFF"/>
                </a:solidFill>
                <a:latin typeface="Montserrat Medium" panose="00000600000000000000" charset="0"/>
                <a:ea typeface="等线" pitchFamily="2" charset="-122"/>
                <a:cs typeface="Montserrat Medium" panose="00000600000000000000" charset="0"/>
              </a:rPr>
              <a:t>Автор презентации:</a:t>
            </a:r>
          </a:p>
        </p:txBody>
      </p:sp>
      <p:pic>
        <p:nvPicPr>
          <p:cNvPr id="103" name="Picture 102"/>
          <p:cNvPicPr/>
          <p:nvPr/>
        </p:nvPicPr>
        <p:blipFill>
          <a:blip r:embed="rId4">
            <a:alphaModFix amt="29000"/>
            <a:grayscl/>
          </a:blip>
          <a:srcRect t="5874" b="7134"/>
          <a:stretch>
            <a:fillRect/>
          </a:stretch>
        </p:blipFill>
        <p:spPr>
          <a:xfrm>
            <a:off x="0" y="-17780"/>
            <a:ext cx="12192000" cy="688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3" descr="cap best-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444975" flipV="1">
            <a:off x="8940740" y="-244222"/>
            <a:ext cx="1859809" cy="1948712"/>
          </a:xfrm>
          <a:prstGeom prst="rect">
            <a:avLst/>
          </a:prstGeom>
        </p:spPr>
      </p:pic>
      <p:pic>
        <p:nvPicPr>
          <p:cNvPr id="15" name="Picture 14" descr="cap best-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520000">
            <a:off x="10077134" y="297688"/>
            <a:ext cx="2836718" cy="2972282"/>
          </a:xfrm>
          <a:prstGeom prst="rect">
            <a:avLst/>
          </a:prstGeom>
        </p:spPr>
      </p:pic>
      <p:pic>
        <p:nvPicPr>
          <p:cNvPr id="16" name="Content Placeholder 5" descr="cap best-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280000">
            <a:off x="9599747" y="-143974"/>
            <a:ext cx="2607945" cy="27317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Content Placeholder 5" descr="cap best-31"/>
          <p:cNvPicPr>
            <a:picLocks noGrp="1" noChangeAspect="1"/>
          </p:cNvPicPr>
          <p:nvPr/>
        </p:nvPicPr>
        <p:blipFill>
          <a:blip r:embed="rId6"/>
          <a:stretch>
            <a:fillRect/>
          </a:stretch>
        </p:blipFill>
        <p:spPr>
          <a:xfrm rot="19680000">
            <a:off x="754669" y="4249731"/>
            <a:ext cx="2948940" cy="30886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Content Placeholder 5" descr="cap best-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627584">
            <a:off x="2479216" y="5447604"/>
            <a:ext cx="1806191" cy="18917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icture 18" descr="cap best-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020000">
            <a:off x="33020" y="4352290"/>
            <a:ext cx="1847850" cy="1819275"/>
          </a:xfrm>
          <a:prstGeom prst="rect">
            <a:avLst/>
          </a:prstGeom>
        </p:spPr>
      </p:pic>
      <p:sp>
        <p:nvSpPr>
          <p:cNvPr id="21" name="文本框 6"/>
          <p:cNvSpPr txBox="1"/>
          <p:nvPr/>
        </p:nvSpPr>
        <p:spPr>
          <a:xfrm>
            <a:off x="1464945" y="2435860"/>
            <a:ext cx="10174605" cy="1754326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ru-RU" altLang="en-US" sz="5400" b="1" dirty="0" smtClean="0">
                <a:solidFill>
                  <a:srgbClr val="3537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Мониторинг успеваемости</a:t>
            </a:r>
          </a:p>
          <a:p>
            <a:pPr algn="ctr"/>
            <a:r>
              <a:rPr lang="ru-RU" altLang="en-US" sz="5400" b="1" dirty="0" smtClean="0">
                <a:solidFill>
                  <a:srgbClr val="3537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ПФ 2023-2024 </a:t>
            </a:r>
            <a:r>
              <a:rPr lang="ru-RU" altLang="en-US" sz="5400" b="1" dirty="0" err="1" smtClean="0">
                <a:solidFill>
                  <a:srgbClr val="3537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уч.год</a:t>
            </a:r>
            <a:endParaRPr lang="ru-RU" altLang="en-US" sz="5400" b="1" dirty="0">
              <a:solidFill>
                <a:srgbClr val="35376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" name="文本框 10"/>
          <p:cNvSpPr txBox="1"/>
          <p:nvPr/>
        </p:nvSpPr>
        <p:spPr>
          <a:xfrm>
            <a:off x="5496560" y="5600065"/>
            <a:ext cx="639699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ru-RU" altLang="en-US" sz="2000" dirty="0">
                <a:solidFill>
                  <a:srgbClr val="3537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Подготовила: </a:t>
            </a:r>
            <a:r>
              <a:rPr lang="ru-RU" altLang="en-US" sz="2000" dirty="0" smtClean="0">
                <a:solidFill>
                  <a:srgbClr val="3537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Андреева Е.С., декан ПФ</a:t>
            </a:r>
            <a:endParaRPr lang="ru-RU" altLang="en-US" sz="2000" dirty="0">
              <a:solidFill>
                <a:srgbClr val="35376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293" y="0"/>
            <a:ext cx="6348997" cy="1606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6"/>
          <p:cNvSpPr txBox="1"/>
          <p:nvPr/>
        </p:nvSpPr>
        <p:spPr>
          <a:xfrm>
            <a:off x="95002" y="114029"/>
            <a:ext cx="10854047" cy="1754326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ru-RU" altLang="en-US" sz="3600" b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Высшее образование</a:t>
            </a:r>
            <a:br>
              <a:rPr lang="ru-RU" altLang="en-US" sz="3600" b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</a:br>
            <a:r>
              <a:rPr lang="ru-RU" altLang="en-US" sz="3600" b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Направление подготовки «Химическая технология» </a:t>
            </a:r>
            <a:br>
              <a:rPr lang="ru-RU" altLang="en-US" sz="3600" b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</a:br>
            <a:r>
              <a:rPr lang="ru-RU" altLang="en-US" sz="3600" b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(профиль ХТОВ)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630" y="16242"/>
            <a:ext cx="2148840" cy="1531799"/>
          </a:xfrm>
          <a:prstGeom prst="rect">
            <a:avLst/>
          </a:prstGeom>
        </p:spPr>
      </p:pic>
      <p:graphicFrame>
        <p:nvGraphicFramePr>
          <p:cNvPr id="26" name="Group 4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8194289"/>
              </p:ext>
            </p:extLst>
          </p:nvPr>
        </p:nvGraphicFramePr>
        <p:xfrm>
          <a:off x="572140" y="2539129"/>
          <a:ext cx="4724254" cy="300184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643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47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Показатели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курс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7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Обязаны сдавать экзамены (чел.)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8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Сдали все экзамены (чел.)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Сдали все экзамены на «4» и «5»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87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Качественная успеваемость (%)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23,08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Абсолютная успеваемость (%)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100,00</a:t>
                      </a:r>
                    </a:p>
                  </a:txBody>
                  <a:tcPr marL="91447" marR="91447" marT="45721" marB="45721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0000924"/>
              </p:ext>
            </p:extLst>
          </p:nvPr>
        </p:nvGraphicFramePr>
        <p:xfrm>
          <a:off x="5946531" y="1468316"/>
          <a:ext cx="3962400" cy="1951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6581364"/>
              </p:ext>
            </p:extLst>
          </p:nvPr>
        </p:nvGraphicFramePr>
        <p:xfrm>
          <a:off x="5946531" y="4194203"/>
          <a:ext cx="4023946" cy="2162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2520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6"/>
          <p:cNvSpPr txBox="1"/>
          <p:nvPr/>
        </p:nvSpPr>
        <p:spPr>
          <a:xfrm>
            <a:off x="95002" y="114029"/>
            <a:ext cx="10854047" cy="1200329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ru-RU" altLang="en-US" sz="3600" b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Высшее образование</a:t>
            </a:r>
            <a:br>
              <a:rPr lang="ru-RU" altLang="en-US" sz="3600" b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</a:br>
            <a:r>
              <a:rPr lang="ru-RU" altLang="en-US" sz="3600" b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Успеваемость за последние три года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630" y="16242"/>
            <a:ext cx="2148840" cy="1531799"/>
          </a:xfrm>
          <a:prstGeom prst="rect">
            <a:avLst/>
          </a:prstGeom>
        </p:spPr>
      </p:pic>
      <p:graphicFrame>
        <p:nvGraphicFramePr>
          <p:cNvPr id="5" name="Group 7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5323837"/>
              </p:ext>
            </p:extLst>
          </p:nvPr>
        </p:nvGraphicFramePr>
        <p:xfrm>
          <a:off x="118752" y="1333518"/>
          <a:ext cx="6555180" cy="333366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196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6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62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43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31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83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Показатель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61" marB="45761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курс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61" marB="45761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курс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61" marB="45761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курс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61" marB="45761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 курс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61" marB="45761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Средняя по факультету (ВО)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61" marB="45761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1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Успеваемость </a:t>
                      </a:r>
                      <a:endParaRPr kumimoji="0" lang="ru-RU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 2021/2022 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уч.г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.,  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61" marB="4576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21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45" marR="91445" marT="45761" marB="4576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-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45" marR="91445" marT="45761" marB="4576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85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45" marR="91445" marT="45761" marB="4576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-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45" marR="91445" marT="45761" marB="4576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53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45" marR="91445" marT="45761" marB="45761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88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Успеваемость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 2022/2023 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уч.г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., 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61" marB="4576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-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45" marR="91445" marT="45761" marB="4576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27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45" marR="91445" marT="45761" marB="4576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-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45" marR="91445" marT="45761" marB="4576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92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45" marR="91445" marT="45761" marB="4576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60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45" marR="91445" marT="45761" marB="45761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04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Успеваемость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 2023/2024 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уч.г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.,  %</a:t>
                      </a:r>
                    </a:p>
                  </a:txBody>
                  <a:tcPr marL="91445" marR="91445" marT="45761" marB="4576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-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45" marR="91445" marT="45761" marB="4576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-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45" marR="91445" marT="45761" marB="4576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100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45" marR="91445" marT="45761" marB="4576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-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45" marR="91445" marT="45761" marB="4576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100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45" marR="91445" marT="45761" marB="45761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6673640"/>
              </p:ext>
            </p:extLst>
          </p:nvPr>
        </p:nvGraphicFramePr>
        <p:xfrm>
          <a:off x="7019925" y="1279784"/>
          <a:ext cx="4429125" cy="376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1461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6"/>
          <p:cNvSpPr txBox="1"/>
          <p:nvPr/>
        </p:nvSpPr>
        <p:spPr>
          <a:xfrm>
            <a:off x="95002" y="114029"/>
            <a:ext cx="10854047" cy="1323439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ru-RU" altLang="en-US" sz="3600" b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Среднее профессиональное образование</a:t>
            </a:r>
            <a:br>
              <a:rPr lang="ru-RU" altLang="en-US" sz="3600" b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</a:br>
            <a:r>
              <a:rPr lang="ru-RU" altLang="en-US" sz="2400" b="1" dirty="0" smtClean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Успеваемость </a:t>
            </a:r>
            <a:r>
              <a:rPr lang="ru-RU" altLang="en-US" sz="2400" b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по специальности </a:t>
            </a:r>
          </a:p>
          <a:p>
            <a:r>
              <a:rPr lang="ru-RU" altLang="en-US" sz="2000" b="1" i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«Технология производства и переработки пластических масс </a:t>
            </a:r>
            <a:r>
              <a:rPr lang="ru-RU" altLang="en-US" sz="2000" b="1" i="1" dirty="0" smtClean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и эластомеров»</a:t>
            </a:r>
            <a:endParaRPr lang="ru-RU" altLang="en-US" sz="2000" b="1" i="1" dirty="0">
              <a:solidFill>
                <a:srgbClr val="35376F"/>
              </a:solidFill>
              <a:latin typeface="Bicubik" panose="02000503020000020004" charset="0"/>
              <a:cs typeface="Bicubik" panose="0200050302000002000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630" y="16242"/>
            <a:ext cx="2148840" cy="1531799"/>
          </a:xfrm>
          <a:prstGeom prst="rect">
            <a:avLst/>
          </a:prstGeom>
        </p:spPr>
      </p:pic>
      <p:graphicFrame>
        <p:nvGraphicFramePr>
          <p:cNvPr id="6" name="Group 7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53045190"/>
              </p:ext>
            </p:extLst>
          </p:nvPr>
        </p:nvGraphicFramePr>
        <p:xfrm>
          <a:off x="1501467" y="1499024"/>
          <a:ext cx="9079448" cy="210627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685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0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4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87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6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86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Показатель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курс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курс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курс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Всего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Обязаны сдавать экзамены (чел.)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</a:t>
                      </a:r>
                    </a:p>
                  </a:txBody>
                  <a:tcPr marL="91419" marR="9141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57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4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Сдали все экзамены (чел.)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Сдали все экзамены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 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«4» и «5»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21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9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Абсолютная успеваемость (%)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20,00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27,78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100,00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49,26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Качественная успеваемость (%)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20,00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11,11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100,00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43,70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8469329"/>
              </p:ext>
            </p:extLst>
          </p:nvPr>
        </p:nvGraphicFramePr>
        <p:xfrm>
          <a:off x="1469191" y="378948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7760299"/>
              </p:ext>
            </p:extLst>
          </p:nvPr>
        </p:nvGraphicFramePr>
        <p:xfrm>
          <a:off x="6122377" y="378948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919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6"/>
          <p:cNvSpPr txBox="1"/>
          <p:nvPr/>
        </p:nvSpPr>
        <p:spPr>
          <a:xfrm>
            <a:off x="95002" y="114029"/>
            <a:ext cx="10854047" cy="138499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ru-RU" altLang="en-US" sz="3600" b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Среднее профессиональное образование</a:t>
            </a:r>
            <a:br>
              <a:rPr lang="ru-RU" altLang="en-US" sz="3600" b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</a:br>
            <a:r>
              <a:rPr lang="ru-RU" altLang="en-US" sz="2400" b="1" dirty="0" smtClean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Успеваемость </a:t>
            </a:r>
            <a:r>
              <a:rPr lang="ru-RU" altLang="en-US" sz="2400" b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по специальности </a:t>
            </a:r>
          </a:p>
          <a:p>
            <a:r>
              <a:rPr lang="ru-RU" altLang="en-US" sz="2400" b="1" i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«Автоматические системы управления»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630" y="16242"/>
            <a:ext cx="2148840" cy="1531799"/>
          </a:xfrm>
          <a:prstGeom prst="rect">
            <a:avLst/>
          </a:prstGeom>
        </p:spPr>
      </p:pic>
      <p:graphicFrame>
        <p:nvGraphicFramePr>
          <p:cNvPr id="8" name="Group 7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20530726"/>
              </p:ext>
            </p:extLst>
          </p:nvPr>
        </p:nvGraphicFramePr>
        <p:xfrm>
          <a:off x="2213367" y="1702810"/>
          <a:ext cx="7761906" cy="212104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605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8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6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75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31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85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Показатель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курс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курс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курс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Всего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3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Обязаны сдавать экзамены (чел.)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26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6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Сдали все экзамены (чел.)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1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Сдали все экзамены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 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«4» и «5»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1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Абсолютная успеваемость (%)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7,14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91,67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49,41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2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Качественная успеваемость (%)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7,14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91,67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49,41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6093104"/>
              </p:ext>
            </p:extLst>
          </p:nvPr>
        </p:nvGraphicFramePr>
        <p:xfrm>
          <a:off x="1246213" y="398444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125422"/>
              </p:ext>
            </p:extLst>
          </p:nvPr>
        </p:nvGraphicFramePr>
        <p:xfrm>
          <a:off x="6765488" y="395726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2437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6"/>
          <p:cNvSpPr txBox="1"/>
          <p:nvPr/>
        </p:nvSpPr>
        <p:spPr>
          <a:xfrm>
            <a:off x="95002" y="114029"/>
            <a:ext cx="10854047" cy="10156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ru-RU" altLang="en-US" sz="3600" b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Среднее профессиональное образование</a:t>
            </a:r>
            <a:br>
              <a:rPr lang="ru-RU" altLang="en-US" sz="3600" b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</a:br>
            <a:r>
              <a:rPr lang="ru-RU" altLang="en-US" sz="2400" b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Успеваемость по факультету в целом</a:t>
            </a:r>
            <a:endParaRPr lang="ru-RU" altLang="en-US" sz="2400" b="1" i="1" dirty="0">
              <a:solidFill>
                <a:srgbClr val="35376F"/>
              </a:solidFill>
              <a:latin typeface="Bicubik" panose="02000503020000020004" charset="0"/>
              <a:cs typeface="Bicubik" panose="0200050302000002000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630" y="16242"/>
            <a:ext cx="2148840" cy="1531799"/>
          </a:xfrm>
          <a:prstGeom prst="rect">
            <a:avLst/>
          </a:prstGeom>
        </p:spPr>
      </p:pic>
      <p:graphicFrame>
        <p:nvGraphicFramePr>
          <p:cNvPr id="6" name="Group 7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1462723"/>
              </p:ext>
            </p:extLst>
          </p:nvPr>
        </p:nvGraphicFramePr>
        <p:xfrm>
          <a:off x="1203284" y="1249528"/>
          <a:ext cx="9282628" cy="202154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53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6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37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53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Показатель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курс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курс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курс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Всего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Обязаны сдавать экзамены (чел.)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38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4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Сдали все экзамены (чел.)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36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4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Сдали все экзамены на «4» и «5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» (чел.)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2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Абсолютная успеваемость (%)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15,79</a:t>
                      </a:r>
                      <a:endParaRPr lang="ru-RU" sz="1600" dirty="0"/>
                    </a:p>
                  </a:txBody>
                  <a:tcPr marL="91421" marR="91421" marT="45730" marB="4573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53,33</a:t>
                      </a:r>
                      <a:endParaRPr lang="ru-RU" sz="1600" dirty="0"/>
                    </a:p>
                  </a:txBody>
                  <a:tcPr marL="91431" marR="91431" marT="45743" marB="4574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100,00</a:t>
                      </a:r>
                      <a:endParaRPr lang="ru-RU" sz="1600" dirty="0"/>
                    </a:p>
                  </a:txBody>
                  <a:tcPr marL="91431" marR="91431" marT="45743" marB="4574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43,90</a:t>
                      </a:r>
                      <a:endParaRPr lang="ru-RU" sz="1200" dirty="0"/>
                    </a:p>
                  </a:txBody>
                  <a:tcPr marL="91431" marR="91431" marT="45743" marB="45743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Качественная успеваемость (%)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15,79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30" marB="4573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43,33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100,00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40,24</a:t>
                      </a:r>
                    </a:p>
                  </a:txBody>
                  <a:tcPr marL="91431" marR="91431" marT="45743" marB="45743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7147358"/>
              </p:ext>
            </p:extLst>
          </p:nvPr>
        </p:nvGraphicFramePr>
        <p:xfrm>
          <a:off x="1101969" y="356088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7834186"/>
              </p:ext>
            </p:extLst>
          </p:nvPr>
        </p:nvGraphicFramePr>
        <p:xfrm>
          <a:off x="6060831" y="356088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6021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6"/>
          <p:cNvSpPr txBox="1"/>
          <p:nvPr/>
        </p:nvSpPr>
        <p:spPr>
          <a:xfrm>
            <a:off x="95002" y="114029"/>
            <a:ext cx="10854047" cy="10156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ru-RU" altLang="en-US" sz="3600" b="1" dirty="0" smtClean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Среднее профессиональное образование</a:t>
            </a:r>
            <a:br>
              <a:rPr lang="ru-RU" altLang="en-US" sz="3600" b="1" dirty="0" smtClean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</a:br>
            <a:r>
              <a:rPr lang="ru-RU" altLang="en-US" sz="2400" b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Успеваемость за последние </a:t>
            </a:r>
            <a:r>
              <a:rPr lang="ru-RU" altLang="en-US" sz="2400" b="1" dirty="0" smtClean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три </a:t>
            </a:r>
            <a:r>
              <a:rPr lang="ru-RU" altLang="en-US" sz="2400" b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года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630" y="16242"/>
            <a:ext cx="2148840" cy="1531799"/>
          </a:xfrm>
          <a:prstGeom prst="rect">
            <a:avLst/>
          </a:prstGeom>
        </p:spPr>
      </p:pic>
      <p:graphicFrame>
        <p:nvGraphicFramePr>
          <p:cNvPr id="7" name="Group 7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70619953"/>
              </p:ext>
            </p:extLst>
          </p:nvPr>
        </p:nvGraphicFramePr>
        <p:xfrm>
          <a:off x="199840" y="1439822"/>
          <a:ext cx="6046581" cy="294649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257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1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75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18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75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94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Показатель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9" marB="45739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курс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9" marB="45739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курс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9" marB="45739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курс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9" marB="45739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Средняя по факультету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9" marB="45739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Успеваемость за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2021/2022 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уч.г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.,  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9" marB="457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62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36" marR="91436" marT="45739" marB="457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39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36" marR="91436" marT="45739" marB="457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100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36" marR="91436" marT="45739" marB="457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67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36" marR="91436" marT="45739" marB="45739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4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Успеваемость за 2022/2023 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уч.г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.,  %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9" marB="457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54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08" marR="91408" marT="45754" marB="4575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43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18" marR="91418" marT="45767" marB="4576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96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18" marR="91418" marT="45767" marB="4576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67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18" marR="91418" marT="45767" marB="45767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4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Успеваемость за 2023/2024 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уч.г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., 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9" marB="45739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16</a:t>
                      </a:r>
                      <a:endParaRPr lang="ru-RU" sz="1600" dirty="0"/>
                    </a:p>
                  </a:txBody>
                  <a:tcPr marL="91421" marR="91421" marT="45730" marB="4573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53</a:t>
                      </a:r>
                      <a:endParaRPr lang="ru-RU" sz="1600" dirty="0"/>
                    </a:p>
                  </a:txBody>
                  <a:tcPr marL="91431" marR="91431" marT="45743" marB="4574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100</a:t>
                      </a:r>
                      <a:endParaRPr lang="ru-RU" sz="1600" dirty="0"/>
                    </a:p>
                  </a:txBody>
                  <a:tcPr marL="91431" marR="91431" marT="45743" marB="457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L="91418" marR="91418" marT="45767" marB="45767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2306692"/>
              </p:ext>
            </p:extLst>
          </p:nvPr>
        </p:nvGraphicFramePr>
        <p:xfrm>
          <a:off x="6506308" y="3420208"/>
          <a:ext cx="5515707" cy="3006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974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6"/>
          <p:cNvSpPr txBox="1"/>
          <p:nvPr/>
        </p:nvSpPr>
        <p:spPr>
          <a:xfrm>
            <a:off x="95002" y="114029"/>
            <a:ext cx="10854047" cy="63709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ru-RU" altLang="en-US" sz="3600" b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Проект решения</a:t>
            </a:r>
          </a:p>
          <a:p>
            <a:endParaRPr lang="ru-RU" altLang="en-US" sz="3200" b="1" dirty="0">
              <a:solidFill>
                <a:srgbClr val="35376F"/>
              </a:solidFill>
              <a:latin typeface="Bicubik" panose="02000503020000020004" charset="0"/>
              <a:cs typeface="Bicubik" panose="02000503020000020004" charset="0"/>
            </a:endParaRPr>
          </a:p>
          <a:p>
            <a:pPr algn="just"/>
            <a:r>
              <a:rPr lang="ru-RU" altLang="en-US" sz="3200" b="1" i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С целью повышения успеваемости студентов подготовительного факультета необходимо:</a:t>
            </a:r>
          </a:p>
          <a:p>
            <a:pPr algn="just"/>
            <a:endParaRPr lang="ru-RU" altLang="en-US" sz="3200" b="1" dirty="0">
              <a:solidFill>
                <a:srgbClr val="35376F"/>
              </a:solidFill>
              <a:latin typeface="Bicubik" panose="02000503020000020004" charset="0"/>
              <a:cs typeface="Bicubik" panose="02000503020000020004" charset="0"/>
            </a:endParaRPr>
          </a:p>
          <a:p>
            <a:pPr indent="720000" algn="just">
              <a:spcAft>
                <a:spcPts val="1200"/>
              </a:spcAft>
            </a:pPr>
            <a:r>
              <a:rPr lang="ru-RU" altLang="en-US" sz="2800" b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Производить отчисления студентов-должников на основании Положения о порядке и основаниях перевода, отчисления и восстановления обучающихся. </a:t>
            </a:r>
          </a:p>
          <a:p>
            <a:pPr indent="720000" algn="just">
              <a:spcAft>
                <a:spcPts val="1200"/>
              </a:spcAft>
            </a:pPr>
            <a:r>
              <a:rPr lang="ru-RU" altLang="en-US" sz="2800" b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Способствовать взаимодействию студентов-должников и преподавателей посредством уточнения расписания приема задолженностей и процедур их сдачи.</a:t>
            </a:r>
          </a:p>
          <a:p>
            <a:pPr indent="720000" algn="just">
              <a:spcAft>
                <a:spcPts val="1200"/>
              </a:spcAft>
            </a:pPr>
            <a:r>
              <a:rPr lang="ru-RU" altLang="en-US" sz="2800" b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Продолжить личные беседы со студентами-должниками и их родителями.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630" y="16242"/>
            <a:ext cx="2148840" cy="15317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331" y="2538092"/>
            <a:ext cx="475529" cy="4755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048" y="3913651"/>
            <a:ext cx="475529" cy="4755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047" y="5437684"/>
            <a:ext cx="475529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7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文本框 6"/>
          <p:cNvSpPr txBox="1"/>
          <p:nvPr/>
        </p:nvSpPr>
        <p:spPr>
          <a:xfrm>
            <a:off x="1857375" y="2160270"/>
            <a:ext cx="847725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l"/>
            <a:r>
              <a:rPr lang="ru-RU" altLang="en-US" sz="5400" b="1" dirty="0">
                <a:solidFill>
                  <a:srgbClr val="35376F"/>
                </a:solidFill>
                <a:latin typeface="Bicubik" panose="02000503020000020004" charset="0"/>
                <a:ea typeface="等线" pitchFamily="2" charset="-122"/>
                <a:cs typeface="Bicubik" panose="02000503020000020004" charset="0"/>
              </a:rPr>
              <a:t>СПАСИБО </a:t>
            </a:r>
          </a:p>
          <a:p>
            <a:pPr algn="l"/>
            <a:r>
              <a:rPr lang="ru-RU" altLang="en-US" sz="5400" b="1" dirty="0">
                <a:solidFill>
                  <a:srgbClr val="35376F"/>
                </a:solidFill>
                <a:latin typeface="Bicubik" panose="02000503020000020004" charset="0"/>
                <a:ea typeface="等线" pitchFamily="2" charset="-122"/>
                <a:cs typeface="Bicubik" panose="02000503020000020004" charset="0"/>
              </a:rPr>
              <a:t>ЗА ВНИМАНИЕ</a:t>
            </a:r>
          </a:p>
        </p:txBody>
      </p:sp>
      <p:pic>
        <p:nvPicPr>
          <p:cNvPr id="14" name="Picture 13" descr="cap best-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444975" flipV="1">
            <a:off x="8940740" y="-244222"/>
            <a:ext cx="1859809" cy="1948712"/>
          </a:xfrm>
          <a:prstGeom prst="rect">
            <a:avLst/>
          </a:prstGeom>
        </p:spPr>
      </p:pic>
      <p:pic>
        <p:nvPicPr>
          <p:cNvPr id="15" name="Picture 14" descr="cap best-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520000">
            <a:off x="10077134" y="297688"/>
            <a:ext cx="2836718" cy="2972282"/>
          </a:xfrm>
          <a:prstGeom prst="rect">
            <a:avLst/>
          </a:prstGeom>
        </p:spPr>
      </p:pic>
      <p:pic>
        <p:nvPicPr>
          <p:cNvPr id="5" name="Content Placeholder 5" descr="cap best-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280000">
            <a:off x="9599747" y="-143974"/>
            <a:ext cx="2607945" cy="27317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Content Placeholder 5" descr="cap best-31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 rot="19680000">
            <a:off x="754669" y="4249731"/>
            <a:ext cx="2948940" cy="30886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Content Placeholder 5" descr="cap best-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627584">
            <a:off x="2479216" y="5447604"/>
            <a:ext cx="1806191" cy="18917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icture 18" descr="cap best-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020000">
            <a:off x="33020" y="4352290"/>
            <a:ext cx="1847850" cy="18192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71" y="33959"/>
            <a:ext cx="2148840" cy="15317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630" y="16242"/>
            <a:ext cx="2148840" cy="1531799"/>
          </a:xfrm>
          <a:prstGeom prst="rect">
            <a:avLst/>
          </a:prstGeom>
        </p:spPr>
      </p:pic>
      <p:sp>
        <p:nvSpPr>
          <p:cNvPr id="8" name="Text Box 66"/>
          <p:cNvSpPr txBox="1">
            <a:spLocks noChangeArrowheads="1"/>
          </p:cNvSpPr>
          <p:nvPr/>
        </p:nvSpPr>
        <p:spPr bwMode="auto">
          <a:xfrm>
            <a:off x="1603253" y="1826970"/>
            <a:ext cx="85693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Итоги зимней сессии 2023-2024 учебного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6"/>
          <p:cNvSpPr txBox="1"/>
          <p:nvPr/>
        </p:nvSpPr>
        <p:spPr>
          <a:xfrm>
            <a:off x="95002" y="114029"/>
            <a:ext cx="10854047" cy="1754326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ru-RU" altLang="en-US" sz="3600" b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Высшее образование</a:t>
            </a:r>
            <a:br>
              <a:rPr lang="ru-RU" altLang="en-US" sz="3600" b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</a:br>
            <a:r>
              <a:rPr lang="ru-RU" altLang="en-US" sz="3600" b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Направление подготовки «Химическая технология» </a:t>
            </a:r>
            <a:br>
              <a:rPr lang="ru-RU" altLang="en-US" sz="3600" b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</a:br>
            <a:r>
              <a:rPr lang="ru-RU" altLang="en-US" sz="3600" b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(профиль ХТОВ)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630" y="16242"/>
            <a:ext cx="2148840" cy="1531799"/>
          </a:xfrm>
          <a:prstGeom prst="rect">
            <a:avLst/>
          </a:prstGeom>
        </p:spPr>
      </p:pic>
      <p:graphicFrame>
        <p:nvGraphicFramePr>
          <p:cNvPr id="26" name="Group 4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791076"/>
              </p:ext>
            </p:extLst>
          </p:nvPr>
        </p:nvGraphicFramePr>
        <p:xfrm>
          <a:off x="572140" y="2539129"/>
          <a:ext cx="4724254" cy="300184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643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47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Показатели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курс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7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Обязаны сдавать экзамены (чел.)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8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Сдали все экзамены (чел.)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Сдали все экзамены на «4» и «5»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87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Качественная успеваемость (%)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15,38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Абсолютная успеваемость (%)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69,23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1" marB="45721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458" y="1284422"/>
            <a:ext cx="4584589" cy="27556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459" y="4112054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54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6"/>
          <p:cNvSpPr txBox="1"/>
          <p:nvPr/>
        </p:nvSpPr>
        <p:spPr>
          <a:xfrm>
            <a:off x="95002" y="114029"/>
            <a:ext cx="10854047" cy="1200329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5376F"/>
                </a:solidFill>
                <a:effectLst/>
                <a:uLnTx/>
                <a:uFillTx/>
                <a:latin typeface="Bicubik" panose="02000503020000020004" charset="0"/>
                <a:ea typeface="等线" pitchFamily="2" charset="-122"/>
                <a:cs typeface="Bicubik" panose="02000503020000020004" charset="0"/>
              </a:rPr>
              <a:t>Высшее образование</a:t>
            </a:r>
            <a:br>
              <a:rPr kumimoji="0" lang="ru-RU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5376F"/>
                </a:solidFill>
                <a:effectLst/>
                <a:uLnTx/>
                <a:uFillTx/>
                <a:latin typeface="Bicubik" panose="02000503020000020004" charset="0"/>
                <a:ea typeface="等线" pitchFamily="2" charset="-122"/>
                <a:cs typeface="Bicubik" panose="02000503020000020004" charset="0"/>
              </a:rPr>
            </a:br>
            <a:r>
              <a:rPr kumimoji="0" lang="ru-RU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5376F"/>
                </a:solidFill>
                <a:effectLst/>
                <a:uLnTx/>
                <a:uFillTx/>
                <a:latin typeface="Bicubik" panose="02000503020000020004" charset="0"/>
                <a:ea typeface="等线" pitchFamily="2" charset="-122"/>
                <a:cs typeface="Bicubik" panose="02000503020000020004" charset="0"/>
              </a:rPr>
              <a:t>Успеваемость за последние три года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630" y="16242"/>
            <a:ext cx="2148840" cy="1531799"/>
          </a:xfrm>
          <a:prstGeom prst="rect">
            <a:avLst/>
          </a:prstGeom>
        </p:spPr>
      </p:pic>
      <p:graphicFrame>
        <p:nvGraphicFramePr>
          <p:cNvPr id="5" name="Group 75"/>
          <p:cNvGraphicFramePr>
            <a:graphicFrameLocks/>
          </p:cNvGraphicFramePr>
          <p:nvPr>
            <p:extLst/>
          </p:nvPr>
        </p:nvGraphicFramePr>
        <p:xfrm>
          <a:off x="118752" y="1333518"/>
          <a:ext cx="6555180" cy="333366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196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6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62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43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31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83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Показатель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61" marB="45761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курс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61" marB="45761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курс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61" marB="45761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курс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61" marB="45761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 курс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61" marB="45761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Средняя по факультету (ВО)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61" marB="45761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1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Успеваемость </a:t>
                      </a:r>
                      <a:endParaRPr kumimoji="0" lang="ru-RU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 2021/2022 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уч.г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.,  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61" marB="4576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21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45" marR="91445" marT="45761" marB="4576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-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45" marR="91445" marT="45761" marB="4576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85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45" marR="91445" marT="45761" marB="4576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-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45" marR="91445" marT="45761" marB="4576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53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45" marR="91445" marT="45761" marB="45761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88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Успеваемость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 2022/2023 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уч.г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., 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61" marB="4576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-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45" marR="91445" marT="45761" marB="4576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27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45" marR="91445" marT="45761" marB="4576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-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45" marR="91445" marT="45761" marB="4576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92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45" marR="91445" marT="45761" marB="4576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60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45" marR="91445" marT="45761" marB="45761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04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Успеваемость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 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полугодие 2023/2024 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уч.г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.,  %</a:t>
                      </a:r>
                    </a:p>
                  </a:txBody>
                  <a:tcPr marL="91445" marR="91445" marT="45761" marB="4576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-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45" marR="91445" marT="45761" marB="4576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-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45" marR="91445" marT="45761" marB="4576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69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45" marR="91445" marT="45761" marB="4576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-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45" marR="91445" marT="45761" marB="4576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69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45" marR="91445" marT="45761" marB="45761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190" y="2313484"/>
            <a:ext cx="5261304" cy="441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57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6"/>
          <p:cNvSpPr txBox="1"/>
          <p:nvPr/>
        </p:nvSpPr>
        <p:spPr>
          <a:xfrm>
            <a:off x="95002" y="114029"/>
            <a:ext cx="10854047" cy="1323439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ru-RU" altLang="en-US" sz="3600" b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Среднее профессиональное образование</a:t>
            </a:r>
            <a:br>
              <a:rPr lang="ru-RU" altLang="en-US" sz="3600" b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</a:br>
            <a:r>
              <a:rPr lang="ru-RU" altLang="en-US" sz="2400" b="1" dirty="0" smtClean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Успеваемость </a:t>
            </a:r>
            <a:r>
              <a:rPr lang="ru-RU" altLang="en-US" sz="2400" b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по специальности </a:t>
            </a:r>
          </a:p>
          <a:p>
            <a:r>
              <a:rPr lang="ru-RU" altLang="en-US" sz="2000" b="1" i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«Технология производства и переработки пластических масс </a:t>
            </a:r>
            <a:r>
              <a:rPr lang="ru-RU" altLang="en-US" sz="2000" b="1" i="1" dirty="0" smtClean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и эластомеров»</a:t>
            </a:r>
            <a:endParaRPr lang="ru-RU" altLang="en-US" sz="2000" b="1" i="1" dirty="0">
              <a:solidFill>
                <a:srgbClr val="35376F"/>
              </a:solidFill>
              <a:latin typeface="Bicubik" panose="02000503020000020004" charset="0"/>
              <a:cs typeface="Bicubik" panose="0200050302000002000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630" y="16242"/>
            <a:ext cx="2148840" cy="1531799"/>
          </a:xfrm>
          <a:prstGeom prst="rect">
            <a:avLst/>
          </a:prstGeom>
        </p:spPr>
      </p:pic>
      <p:graphicFrame>
        <p:nvGraphicFramePr>
          <p:cNvPr id="6" name="Group 7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69491703"/>
              </p:ext>
            </p:extLst>
          </p:nvPr>
        </p:nvGraphicFramePr>
        <p:xfrm>
          <a:off x="1501467" y="1499024"/>
          <a:ext cx="9079448" cy="210627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685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0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4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87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6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86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Показатель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курс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курс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курс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Всего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Обязаны сдавать экзамены (чел.)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58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4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Сдали все экзамены (чел.)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Сдали все экзамены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 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«4» и «5»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9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Абсолютная успеваемость (%)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24,00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36,84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71,43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39,66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Качественная успеваемость (%)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12,00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10,53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50,00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20,69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724" marB="45724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867" y="3693226"/>
            <a:ext cx="5347926" cy="30816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460" y="3693226"/>
            <a:ext cx="5142730" cy="30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11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6"/>
          <p:cNvSpPr txBox="1"/>
          <p:nvPr/>
        </p:nvSpPr>
        <p:spPr>
          <a:xfrm>
            <a:off x="95002" y="114029"/>
            <a:ext cx="10854047" cy="138499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ru-RU" altLang="en-US" sz="3600" b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Среднее профессиональное образование</a:t>
            </a:r>
            <a:br>
              <a:rPr lang="ru-RU" altLang="en-US" sz="3600" b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</a:br>
            <a:r>
              <a:rPr lang="ru-RU" altLang="en-US" sz="2400" b="1" dirty="0" smtClean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Успеваемость </a:t>
            </a:r>
            <a:r>
              <a:rPr lang="ru-RU" altLang="en-US" sz="2400" b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по специальности </a:t>
            </a:r>
          </a:p>
          <a:p>
            <a:r>
              <a:rPr lang="ru-RU" altLang="en-US" sz="2400" b="1" i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«Автоматические системы управления»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630" y="16242"/>
            <a:ext cx="2148840" cy="1531799"/>
          </a:xfrm>
          <a:prstGeom prst="rect">
            <a:avLst/>
          </a:prstGeom>
        </p:spPr>
      </p:pic>
      <p:graphicFrame>
        <p:nvGraphicFramePr>
          <p:cNvPr id="8" name="Group 7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13701766"/>
              </p:ext>
            </p:extLst>
          </p:nvPr>
        </p:nvGraphicFramePr>
        <p:xfrm>
          <a:off x="2213367" y="1702810"/>
          <a:ext cx="7761906" cy="212104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605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8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6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75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31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85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Показатель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курс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курс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курс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Всего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3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Обязаны сдавать экзамены (чел.)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6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Сдали все экзамены (чел.)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1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Сдали все экзамены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 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«4» и «5»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1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Абсолютная успеваемость (%)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61,54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75,00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68,00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2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Качественная успеваемость (%)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30,77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58,33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44,00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6" marB="45716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94" y="3906983"/>
            <a:ext cx="4785331" cy="28762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8091" y="3906983"/>
            <a:ext cx="4676599" cy="287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4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6"/>
          <p:cNvSpPr txBox="1"/>
          <p:nvPr/>
        </p:nvSpPr>
        <p:spPr>
          <a:xfrm>
            <a:off x="95002" y="114029"/>
            <a:ext cx="10854047" cy="10156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ru-RU" altLang="en-US" sz="3600" b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Среднее профессиональное образование</a:t>
            </a:r>
            <a:br>
              <a:rPr lang="ru-RU" altLang="en-US" sz="3600" b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</a:br>
            <a:r>
              <a:rPr lang="ru-RU" altLang="en-US" sz="2400" b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Успеваемость по факультету в целом</a:t>
            </a:r>
            <a:endParaRPr lang="ru-RU" altLang="en-US" sz="2400" b="1" i="1" dirty="0">
              <a:solidFill>
                <a:srgbClr val="35376F"/>
              </a:solidFill>
              <a:latin typeface="Bicubik" panose="02000503020000020004" charset="0"/>
              <a:cs typeface="Bicubik" panose="0200050302000002000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630" y="16242"/>
            <a:ext cx="2148840" cy="1531799"/>
          </a:xfrm>
          <a:prstGeom prst="rect">
            <a:avLst/>
          </a:prstGeom>
        </p:spPr>
      </p:pic>
      <p:graphicFrame>
        <p:nvGraphicFramePr>
          <p:cNvPr id="6" name="Group 7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4516835"/>
              </p:ext>
            </p:extLst>
          </p:nvPr>
        </p:nvGraphicFramePr>
        <p:xfrm>
          <a:off x="1203284" y="1249528"/>
          <a:ext cx="9282628" cy="202154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53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6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37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53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Показатель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курс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курс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курс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Всего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Обязаны сдавать экзамены (чел.)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39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86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4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Сдали все экзамены (чел.)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4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Сдали все экзамены на «4» и «5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» (чел.)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2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Абсолютная успеваемость (%)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35,90</a:t>
                      </a:r>
                      <a:endParaRPr lang="ru-RU" sz="1600" dirty="0"/>
                    </a:p>
                  </a:txBody>
                  <a:tcPr marL="91421" marR="91421" marT="45730" marB="4573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48,48</a:t>
                      </a:r>
                      <a:endParaRPr lang="ru-RU" sz="1600" dirty="0"/>
                    </a:p>
                  </a:txBody>
                  <a:tcPr marL="91431" marR="91431" marT="45743" marB="4574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71,43</a:t>
                      </a:r>
                      <a:endParaRPr lang="ru-RU" sz="1600" dirty="0"/>
                    </a:p>
                  </a:txBody>
                  <a:tcPr marL="91431" marR="91431" marT="45743" marB="4574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46,51</a:t>
                      </a:r>
                      <a:endParaRPr lang="ru-RU" sz="1200" dirty="0"/>
                    </a:p>
                  </a:txBody>
                  <a:tcPr marL="91431" marR="91431" marT="45743" marB="45743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Качественная успеваемость (%)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17,95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30" marB="4573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27,27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50,00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43" marB="457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26,74</a:t>
                      </a:r>
                    </a:p>
                  </a:txBody>
                  <a:tcPr marL="91431" marR="91431" marT="45743" marB="45743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31" y="3373329"/>
            <a:ext cx="5506550" cy="33097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1220" y="3373330"/>
            <a:ext cx="5506549" cy="330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3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6"/>
          <p:cNvSpPr txBox="1"/>
          <p:nvPr/>
        </p:nvSpPr>
        <p:spPr>
          <a:xfrm>
            <a:off x="95002" y="114029"/>
            <a:ext cx="10854047" cy="10156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ru-RU" altLang="en-US" sz="3600" b="1" dirty="0" smtClean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Среднее профессиональное образование</a:t>
            </a:r>
            <a:br>
              <a:rPr lang="ru-RU" altLang="en-US" sz="3600" b="1" dirty="0" smtClean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</a:br>
            <a:r>
              <a:rPr lang="ru-RU" altLang="en-US" sz="2400" b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Успеваемость за последние два года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630" y="16242"/>
            <a:ext cx="2148840" cy="1531799"/>
          </a:xfrm>
          <a:prstGeom prst="rect">
            <a:avLst/>
          </a:prstGeom>
        </p:spPr>
      </p:pic>
      <p:graphicFrame>
        <p:nvGraphicFramePr>
          <p:cNvPr id="7" name="Group 7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23334928"/>
              </p:ext>
            </p:extLst>
          </p:nvPr>
        </p:nvGraphicFramePr>
        <p:xfrm>
          <a:off x="199840" y="1439822"/>
          <a:ext cx="6046581" cy="318986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257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1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75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18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75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94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Показатель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9" marB="45739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курс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9" marB="45739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курс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9" marB="45739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курс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9" marB="45739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Средняя по факультету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9" marB="45739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Успеваемость за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2021/2022 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уч.г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.,  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9" marB="457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62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36" marR="91436" marT="45739" marB="457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39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36" marR="91436" marT="45739" marB="457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100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36" marR="91436" marT="45739" marB="457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67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36" marR="91436" marT="45739" marB="45739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4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Успеваемость за 2022/2023 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уч.г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.,  %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9" marB="457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54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08" marR="91408" marT="45754" marB="4575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43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18" marR="91418" marT="45767" marB="4576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96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18" marR="91418" marT="45767" marB="4576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67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18" marR="91418" marT="45767" marB="45767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4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Успеваемость за 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полугодие 2023/2024 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уч.г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., 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9" marB="457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36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08" marR="91408" marT="45754" marB="4575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48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18" marR="91418" marT="45767" marB="4576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71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18" marR="91418" marT="45767" marB="4576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52</a:t>
                      </a:r>
                    </a:p>
                  </a:txBody>
                  <a:tcPr marL="91418" marR="91418" marT="45767" marB="45767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152" y="3277590"/>
            <a:ext cx="5764617" cy="346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82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630" y="16242"/>
            <a:ext cx="2148840" cy="1531799"/>
          </a:xfrm>
          <a:prstGeom prst="rect">
            <a:avLst/>
          </a:prstGeom>
        </p:spPr>
      </p:pic>
      <p:sp>
        <p:nvSpPr>
          <p:cNvPr id="8" name="Text Box 66"/>
          <p:cNvSpPr txBox="1">
            <a:spLocks noChangeArrowheads="1"/>
          </p:cNvSpPr>
          <p:nvPr/>
        </p:nvSpPr>
        <p:spPr bwMode="auto">
          <a:xfrm>
            <a:off x="1603253" y="1826970"/>
            <a:ext cx="85693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537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anose="02070309020205020404" pitchFamily="49" charset="0"/>
                <a:ea typeface="等线" pitchFamily="2" charset="-122"/>
                <a:cs typeface="Courier New" panose="02070309020205020404" pitchFamily="49" charset="0"/>
              </a:rPr>
              <a:t>Итоги летней сессии 2023-2024 учебного года</a:t>
            </a:r>
          </a:p>
        </p:txBody>
      </p:sp>
    </p:spTree>
    <p:extLst>
      <p:ext uri="{BB962C8B-B14F-4D97-AF65-F5344CB8AC3E}">
        <p14:creationId xmlns:p14="http://schemas.microsoft.com/office/powerpoint/2010/main" val="131039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35376F"/>
      </a:dk1>
      <a:lt1>
        <a:srgbClr val="D5D7E3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游ゴシック Light"/>
        <a:font script="Hang" typeface="맑은 고딕"/>
        <a:font script="Hans" typeface="Ari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游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游ゴシック Light"/>
        <a:font script="Hang" typeface="맑은 고딕"/>
        <a:font script="Hans" typeface="Ari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游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717</Words>
  <Application>Microsoft Office PowerPoint</Application>
  <PresentationFormat>Широкоэкранный</PresentationFormat>
  <Paragraphs>329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Bicubik</vt:lpstr>
      <vt:lpstr>Courier New</vt:lpstr>
      <vt:lpstr>等线</vt:lpstr>
      <vt:lpstr>Montserrat Medium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BUCH15</cp:lastModifiedBy>
  <cp:revision>123</cp:revision>
  <dcterms:created xsi:type="dcterms:W3CDTF">2015-10-17T07:33:00Z</dcterms:created>
  <dcterms:modified xsi:type="dcterms:W3CDTF">2025-11-19T09:10:20Z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1033-11.2.0.11219</vt:lpwstr>
  </property>
  <property fmtid="{D5CDD505-2E9C-101B-9397-08002B2CF9AE}" pid="3" name="ICV">
    <vt:lpwstr>579390055B5343DD9C19B5D7B00A78FA</vt:lpwstr>
  </property>
</Properties>
</file>