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305" r:id="rId4"/>
    <p:sldId id="313" r:id="rId5"/>
    <p:sldId id="300" r:id="rId6"/>
    <p:sldId id="301" r:id="rId7"/>
    <p:sldId id="302" r:id="rId8"/>
    <p:sldId id="303" r:id="rId9"/>
    <p:sldId id="306" r:id="rId10"/>
    <p:sldId id="309" r:id="rId11"/>
    <p:sldId id="310" r:id="rId12"/>
    <p:sldId id="312" r:id="rId13"/>
    <p:sldId id="311" r:id="rId14"/>
    <p:sldId id="304" r:id="rId15"/>
    <p:sldId id="265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76F"/>
    <a:srgbClr val="FFFFFF"/>
    <a:srgbClr val="992928"/>
    <a:srgbClr val="D5D7E3"/>
    <a:srgbClr val="9ECEF0"/>
    <a:srgbClr val="99CA3B"/>
    <a:srgbClr val="353F4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19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267"/>
        <p:guide pos="3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Обязаны сдавать экзамены (чел.)</c:v>
                </c:pt>
                <c:pt idx="1">
                  <c:v>Сдали все экзамены (чел.)</c:v>
                </c:pt>
                <c:pt idx="2">
                  <c:v>Сдали все экзамены на «4» и «5»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4-485C-8621-33E31C7E9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2621840"/>
        <c:axId val="457265384"/>
      </c:barChart>
      <c:catAx>
        <c:axId val="45262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265384"/>
        <c:crosses val="autoZero"/>
        <c:auto val="1"/>
        <c:lblAlgn val="ctr"/>
        <c:lblOffset val="100"/>
        <c:noMultiLvlLbl val="0"/>
      </c:catAx>
      <c:valAx>
        <c:axId val="457265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2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Лист6!$A$2</c:f>
              <c:strCache>
                <c:ptCount val="1"/>
                <c:pt idx="0">
                  <c:v>Успеваемость за 2022/2023 уч.г., 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Лист6!$B$1:$E$1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Средняя по факультету</c:v>
                </c:pt>
              </c:strCache>
            </c:strRef>
          </c:cat>
          <c:val>
            <c:numRef>
              <c:f>Лист6!$B$2:$E$2</c:f>
              <c:numCache>
                <c:formatCode>General</c:formatCode>
                <c:ptCount val="4"/>
                <c:pt idx="0">
                  <c:v>54</c:v>
                </c:pt>
                <c:pt idx="1">
                  <c:v>43</c:v>
                </c:pt>
                <c:pt idx="2">
                  <c:v>96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5-4B77-BC26-09FB89E2718A}"/>
            </c:ext>
          </c:extLst>
        </c:ser>
        <c:ser>
          <c:idx val="1"/>
          <c:order val="1"/>
          <c:tx>
            <c:strRef>
              <c:f>Лист6!$A$3</c:f>
              <c:strCache>
                <c:ptCount val="1"/>
                <c:pt idx="0">
                  <c:v>Успеваемость за 2023/2024 уч.г.,  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Лист6!$B$1:$E$1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Средняя по факультету</c:v>
                </c:pt>
              </c:strCache>
            </c:strRef>
          </c:cat>
          <c:val>
            <c:numRef>
              <c:f>Лист6!$B$3:$E$3</c:f>
              <c:numCache>
                <c:formatCode>General</c:formatCode>
                <c:ptCount val="4"/>
                <c:pt idx="0">
                  <c:v>16</c:v>
                </c:pt>
                <c:pt idx="1">
                  <c:v>53</c:v>
                </c:pt>
                <c:pt idx="2">
                  <c:v>100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E5-4B77-BC26-09FB89E2718A}"/>
            </c:ext>
          </c:extLst>
        </c:ser>
        <c:ser>
          <c:idx val="2"/>
          <c:order val="2"/>
          <c:tx>
            <c:strRef>
              <c:f>Лист6!$A$4</c:f>
              <c:strCache>
                <c:ptCount val="1"/>
                <c:pt idx="0">
                  <c:v>Успеваемость за I полугодие 2024/2025 уч.г., 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Лист6!$B$1:$E$1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Средняя по факультету</c:v>
                </c:pt>
              </c:strCache>
            </c:strRef>
          </c:cat>
          <c:val>
            <c:numRef>
              <c:f>Лист6!$B$4:$E$4</c:f>
              <c:numCache>
                <c:formatCode>General</c:formatCode>
                <c:ptCount val="4"/>
                <c:pt idx="0">
                  <c:v>42</c:v>
                </c:pt>
                <c:pt idx="1">
                  <c:v>29</c:v>
                </c:pt>
                <c:pt idx="2">
                  <c:v>73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E5-4B77-BC26-09FB89E27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783344"/>
        <c:axId val="457785312"/>
      </c:barChart>
      <c:catAx>
        <c:axId val="45778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785312"/>
        <c:crosses val="autoZero"/>
        <c:auto val="1"/>
        <c:lblAlgn val="ctr"/>
        <c:lblOffset val="100"/>
        <c:noMultiLvlLbl val="0"/>
      </c:catAx>
      <c:valAx>
        <c:axId val="45778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78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Лист7!$A$2</c:f>
              <c:strCache>
                <c:ptCount val="1"/>
                <c:pt idx="0">
                  <c:v>Обязаны сдавать экзамены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Лист7!$B$2:$D$2</c:f>
              <c:numCache>
                <c:formatCode>General</c:formatCode>
                <c:ptCount val="3"/>
                <c:pt idx="0">
                  <c:v>19</c:v>
                </c:pt>
                <c:pt idx="1">
                  <c:v>23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3-4E25-9592-412D61ABB8D0}"/>
            </c:ext>
          </c:extLst>
        </c:ser>
        <c:ser>
          <c:idx val="1"/>
          <c:order val="1"/>
          <c:tx>
            <c:strRef>
              <c:f>Лист7!$A$3</c:f>
              <c:strCache>
                <c:ptCount val="1"/>
                <c:pt idx="0">
                  <c:v>Сдали все экзамены (чел.)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Лист7!$B$3:$D$3</c:f>
              <c:numCache>
                <c:formatCode>General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3-4E25-9592-412D61ABB8D0}"/>
            </c:ext>
          </c:extLst>
        </c:ser>
        <c:ser>
          <c:idx val="2"/>
          <c:order val="2"/>
          <c:tx>
            <c:strRef>
              <c:f>Лист7!$A$4</c:f>
              <c:strCache>
                <c:ptCount val="1"/>
                <c:pt idx="0">
                  <c:v>Сдали все экзамены на «4» и «5»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Лист7!$B$4:$D$4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3-4E25-9592-412D61ABB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2510072"/>
        <c:axId val="532512696"/>
      </c:barChart>
      <c:catAx>
        <c:axId val="532510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512696"/>
        <c:crosses val="autoZero"/>
        <c:auto val="1"/>
        <c:lblAlgn val="ctr"/>
        <c:lblOffset val="100"/>
        <c:noMultiLvlLbl val="0"/>
      </c:catAx>
      <c:valAx>
        <c:axId val="532512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510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Лист7!$A$5</c:f>
              <c:strCache>
                <c:ptCount val="1"/>
                <c:pt idx="0">
                  <c:v>Абсолютная успеваемость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Лист7!$B$5:$D$5</c:f>
              <c:numCache>
                <c:formatCode>General</c:formatCode>
                <c:ptCount val="3"/>
                <c:pt idx="0">
                  <c:v>78.95</c:v>
                </c:pt>
                <c:pt idx="1">
                  <c:v>21.74</c:v>
                </c:pt>
                <c:pt idx="2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0-4E80-BBEF-B67A1E926B79}"/>
            </c:ext>
          </c:extLst>
        </c:ser>
        <c:ser>
          <c:idx val="1"/>
          <c:order val="1"/>
          <c:tx>
            <c:strRef>
              <c:f>Лист7!$A$6</c:f>
              <c:strCache>
                <c:ptCount val="1"/>
                <c:pt idx="0">
                  <c:v>Качественная успеваемость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Лист7!$B$6:$D$6</c:f>
              <c:numCache>
                <c:formatCode>General</c:formatCode>
                <c:ptCount val="3"/>
                <c:pt idx="0">
                  <c:v>42.11</c:v>
                </c:pt>
                <c:pt idx="1">
                  <c:v>21.74</c:v>
                </c:pt>
                <c:pt idx="2">
                  <c:v>22.22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0-4E80-BBEF-B67A1E926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712424"/>
        <c:axId val="538694712"/>
      </c:barChart>
      <c:catAx>
        <c:axId val="5387124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694712"/>
        <c:crosses val="autoZero"/>
        <c:auto val="1"/>
        <c:lblAlgn val="ctr"/>
        <c:lblOffset val="100"/>
        <c:noMultiLvlLbl val="0"/>
      </c:catAx>
      <c:valAx>
        <c:axId val="53869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71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Лист8!$B$1</c:f>
              <c:strCache>
                <c:ptCount val="1"/>
                <c:pt idx="0">
                  <c:v>2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Лист8!$A$2:$A$4</c:f>
              <c:strCache>
                <c:ptCount val="3"/>
                <c:pt idx="0">
                  <c:v>Обязаны сдавать экзамены (чел.)</c:v>
                </c:pt>
                <c:pt idx="1">
                  <c:v>Сдали все экзамены (чел.)</c:v>
                </c:pt>
                <c:pt idx="2">
                  <c:v>Сдали все экзамены на «4» и «5»</c:v>
                </c:pt>
              </c:strCache>
            </c:strRef>
          </c:cat>
          <c:val>
            <c:numRef>
              <c:f>Лист8!$B$2:$B$4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E-459E-88A0-965F0ED71B6B}"/>
            </c:ext>
          </c:extLst>
        </c:ser>
        <c:ser>
          <c:idx val="1"/>
          <c:order val="1"/>
          <c:tx>
            <c:strRef>
              <c:f>Лист8!$C$1</c:f>
              <c:strCache>
                <c:ptCount val="1"/>
                <c:pt idx="0">
                  <c:v>3 курс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Лист8!$A$2:$A$4</c:f>
              <c:strCache>
                <c:ptCount val="3"/>
                <c:pt idx="0">
                  <c:v>Обязаны сдавать экзамены (чел.)</c:v>
                </c:pt>
                <c:pt idx="1">
                  <c:v>Сдали все экзамены (чел.)</c:v>
                </c:pt>
                <c:pt idx="2">
                  <c:v>Сдали все экзамены на «4» и «5»</c:v>
                </c:pt>
              </c:strCache>
            </c:strRef>
          </c:cat>
          <c:val>
            <c:numRef>
              <c:f>Лист8!$C$2:$C$4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E-459E-88A0-965F0ED71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8705208"/>
        <c:axId val="538697336"/>
      </c:barChart>
      <c:catAx>
        <c:axId val="538705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697336"/>
        <c:crosses val="autoZero"/>
        <c:auto val="1"/>
        <c:lblAlgn val="ctr"/>
        <c:lblOffset val="100"/>
        <c:noMultiLvlLbl val="0"/>
      </c:catAx>
      <c:valAx>
        <c:axId val="538697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70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Лист8!$A$5</c:f>
              <c:strCache>
                <c:ptCount val="1"/>
                <c:pt idx="0">
                  <c:v>Абсолютная успеваемость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Лист8!$B$5:$C$5</c:f>
              <c:numCache>
                <c:formatCode>General</c:formatCode>
                <c:ptCount val="2"/>
                <c:pt idx="0">
                  <c:v>66.67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B-4A26-BAB6-12565B1568BC}"/>
            </c:ext>
          </c:extLst>
        </c:ser>
        <c:ser>
          <c:idx val="1"/>
          <c:order val="1"/>
          <c:tx>
            <c:strRef>
              <c:f>Лист8!$A$6</c:f>
              <c:strCache>
                <c:ptCount val="1"/>
                <c:pt idx="0">
                  <c:v>Качественная успеваемость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Лист8!$B$6:$C$6</c:f>
              <c:numCache>
                <c:formatCode>General</c:formatCode>
                <c:ptCount val="2"/>
                <c:pt idx="0">
                  <c:v>58.33</c:v>
                </c:pt>
                <c:pt idx="1">
                  <c:v>91.67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B-4A26-BAB6-12565B156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768296"/>
        <c:axId val="461777808"/>
      </c:barChart>
      <c:catAx>
        <c:axId val="4617682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777808"/>
        <c:crosses val="autoZero"/>
        <c:auto val="1"/>
        <c:lblAlgn val="ctr"/>
        <c:lblOffset val="100"/>
        <c:noMultiLvlLbl val="0"/>
      </c:catAx>
      <c:valAx>
        <c:axId val="46177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76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Лист9!$A$2</c:f>
              <c:strCache>
                <c:ptCount val="1"/>
                <c:pt idx="0">
                  <c:v>Обязаны сдавать экзамены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Лист9!$B$2:$D$2</c:f>
              <c:numCache>
                <c:formatCode>General</c:formatCode>
                <c:ptCount val="3"/>
                <c:pt idx="0">
                  <c:v>19</c:v>
                </c:pt>
                <c:pt idx="1">
                  <c:v>35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C-4888-BDF0-A2F6DD56AEA1}"/>
            </c:ext>
          </c:extLst>
        </c:ser>
        <c:ser>
          <c:idx val="1"/>
          <c:order val="1"/>
          <c:tx>
            <c:strRef>
              <c:f>Лист9!$A$3</c:f>
              <c:strCache>
                <c:ptCount val="1"/>
                <c:pt idx="0">
                  <c:v>Сдали все экзамены (чел.)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Лист9!$B$3:$D$3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C-4888-BDF0-A2F6DD56AEA1}"/>
            </c:ext>
          </c:extLst>
        </c:ser>
        <c:ser>
          <c:idx val="2"/>
          <c:order val="2"/>
          <c:tx>
            <c:strRef>
              <c:f>Лист9!$A$4</c:f>
              <c:strCache>
                <c:ptCount val="1"/>
                <c:pt idx="0">
                  <c:v>Сдали все экзамены на «4» и «5» (чел.)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Лист9!$B$4:$D$4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C-4888-BDF0-A2F6DD56A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6037880"/>
        <c:axId val="536039520"/>
      </c:barChart>
      <c:catAx>
        <c:axId val="536037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039520"/>
        <c:crosses val="autoZero"/>
        <c:auto val="1"/>
        <c:lblAlgn val="ctr"/>
        <c:lblOffset val="100"/>
        <c:noMultiLvlLbl val="0"/>
      </c:catAx>
      <c:valAx>
        <c:axId val="53603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03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Лист9!$A$5</c:f>
              <c:strCache>
                <c:ptCount val="1"/>
                <c:pt idx="0">
                  <c:v>Абсолютная успеваемость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Лист9!$B$5:$D$5</c:f>
              <c:numCache>
                <c:formatCode>General</c:formatCode>
                <c:ptCount val="3"/>
                <c:pt idx="0">
                  <c:v>78.95</c:v>
                </c:pt>
                <c:pt idx="1">
                  <c:v>37.14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5-4112-806C-B6F1E2505C9B}"/>
            </c:ext>
          </c:extLst>
        </c:ser>
        <c:ser>
          <c:idx val="1"/>
          <c:order val="1"/>
          <c:tx>
            <c:strRef>
              <c:f>Лист9!$A$6</c:f>
              <c:strCache>
                <c:ptCount val="1"/>
                <c:pt idx="0">
                  <c:v>Качественная успеваемость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Лист9!$B$6:$D$6</c:f>
              <c:numCache>
                <c:formatCode>General</c:formatCode>
                <c:ptCount val="3"/>
                <c:pt idx="0">
                  <c:v>42.11</c:v>
                </c:pt>
                <c:pt idx="1">
                  <c:v>34.29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5-4112-806C-B6F1E2505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039192"/>
        <c:axId val="536042800"/>
      </c:barChart>
      <c:catAx>
        <c:axId val="5360391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042800"/>
        <c:crosses val="autoZero"/>
        <c:auto val="1"/>
        <c:lblAlgn val="ctr"/>
        <c:lblOffset val="100"/>
        <c:noMultiLvlLbl val="0"/>
      </c:catAx>
      <c:valAx>
        <c:axId val="53604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03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Лист10!$A$2</c:f>
              <c:strCache>
                <c:ptCount val="1"/>
                <c:pt idx="0">
                  <c:v>Успеваемость за 2022/2023 уч.г., 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Лист10!$B$1:$E$1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Средняя по факультету</c:v>
                </c:pt>
              </c:strCache>
            </c:strRef>
          </c:cat>
          <c:val>
            <c:numRef>
              <c:f>Лист10!$B$2:$E$2</c:f>
              <c:numCache>
                <c:formatCode>General</c:formatCode>
                <c:ptCount val="4"/>
                <c:pt idx="0">
                  <c:v>54</c:v>
                </c:pt>
                <c:pt idx="1">
                  <c:v>43</c:v>
                </c:pt>
                <c:pt idx="2">
                  <c:v>96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1-4E4F-973C-DE672F1F1B0E}"/>
            </c:ext>
          </c:extLst>
        </c:ser>
        <c:ser>
          <c:idx val="1"/>
          <c:order val="1"/>
          <c:tx>
            <c:strRef>
              <c:f>Лист10!$A$3</c:f>
              <c:strCache>
                <c:ptCount val="1"/>
                <c:pt idx="0">
                  <c:v>Успеваемость за 2023/2024 уч.г.,  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Лист10!$B$1:$E$1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Средняя по факультету</c:v>
                </c:pt>
              </c:strCache>
            </c:strRef>
          </c:cat>
          <c:val>
            <c:numRef>
              <c:f>Лист10!$B$3:$E$3</c:f>
              <c:numCache>
                <c:formatCode>General</c:formatCode>
                <c:ptCount val="4"/>
                <c:pt idx="0">
                  <c:v>16</c:v>
                </c:pt>
                <c:pt idx="1">
                  <c:v>53</c:v>
                </c:pt>
                <c:pt idx="2">
                  <c:v>100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91-4E4F-973C-DE672F1F1B0E}"/>
            </c:ext>
          </c:extLst>
        </c:ser>
        <c:ser>
          <c:idx val="2"/>
          <c:order val="2"/>
          <c:tx>
            <c:strRef>
              <c:f>Лист10!$A$4</c:f>
              <c:strCache>
                <c:ptCount val="1"/>
                <c:pt idx="0">
                  <c:v>Успеваемость за 2024/2025 уч.г., 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Лист10!$B$1:$E$1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Средняя по факультету</c:v>
                </c:pt>
              </c:strCache>
            </c:strRef>
          </c:cat>
          <c:val>
            <c:numRef>
              <c:f>Лист10!$B$4:$E$4</c:f>
              <c:numCache>
                <c:formatCode>General</c:formatCode>
                <c:ptCount val="4"/>
                <c:pt idx="0">
                  <c:v>79</c:v>
                </c:pt>
                <c:pt idx="1">
                  <c:v>37</c:v>
                </c:pt>
                <c:pt idx="2">
                  <c:v>80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91-4E4F-973C-DE672F1F1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015576"/>
        <c:axId val="536015904"/>
      </c:barChart>
      <c:catAx>
        <c:axId val="53601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015904"/>
        <c:crosses val="autoZero"/>
        <c:auto val="1"/>
        <c:lblAlgn val="ctr"/>
        <c:lblOffset val="100"/>
        <c:noMultiLvlLbl val="0"/>
      </c:catAx>
      <c:valAx>
        <c:axId val="53601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01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Лист1!$A$5:$A$6</c:f>
              <c:strCache>
                <c:ptCount val="2"/>
                <c:pt idx="0">
                  <c:v>Качественная успеваемость (%)</c:v>
                </c:pt>
                <c:pt idx="1">
                  <c:v>Абсолютная успеваемость (%)</c:v>
                </c:pt>
              </c:strCache>
            </c:strRef>
          </c:cat>
          <c:val>
            <c:numRef>
              <c:f>Лист1!$B$5:$B$6</c:f>
              <c:numCache>
                <c:formatCode>General</c:formatCode>
                <c:ptCount val="2"/>
                <c:pt idx="0">
                  <c:v>38.46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E-4068-B537-475249459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753392"/>
        <c:axId val="365754048"/>
      </c:barChart>
      <c:catAx>
        <c:axId val="36575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754048"/>
        <c:crosses val="autoZero"/>
        <c:auto val="1"/>
        <c:lblAlgn val="ctr"/>
        <c:lblOffset val="100"/>
        <c:noMultiLvlLbl val="0"/>
      </c:catAx>
      <c:valAx>
        <c:axId val="36575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75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Лист2!$A$2:$A$7</c:f>
              <c:strCache>
                <c:ptCount val="6"/>
                <c:pt idx="0">
                  <c:v>Успеваемость </c:v>
                </c:pt>
                <c:pt idx="1">
                  <c:v>за 2022/2023 уч.г.,  %</c:v>
                </c:pt>
                <c:pt idx="2">
                  <c:v>Успеваемость </c:v>
                </c:pt>
                <c:pt idx="3">
                  <c:v>2023/2024 уч.г.,  %</c:v>
                </c:pt>
                <c:pt idx="4">
                  <c:v>Успеваемость за I полугодие</c:v>
                </c:pt>
                <c:pt idx="5">
                  <c:v>2024/2025 уч.г.,  %</c:v>
                </c:pt>
              </c:strCache>
            </c:strRef>
          </c:cat>
          <c:val>
            <c:numRef>
              <c:f>Лист2!$B$2:$B$7</c:f>
              <c:numCache>
                <c:formatCode>General</c:formatCode>
                <c:ptCount val="6"/>
                <c:pt idx="0">
                  <c:v>60</c:v>
                </c:pt>
                <c:pt idx="2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8-4433-AB23-8118854E2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615608"/>
        <c:axId val="452615936"/>
      </c:barChart>
      <c:catAx>
        <c:axId val="45261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15936"/>
        <c:crosses val="autoZero"/>
        <c:auto val="1"/>
        <c:lblAlgn val="ctr"/>
        <c:lblOffset val="100"/>
        <c:noMultiLvlLbl val="0"/>
      </c:catAx>
      <c:valAx>
        <c:axId val="45261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1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Обязаны сдавать экзамены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Лист3!$B$2:$D$2</c:f>
              <c:numCache>
                <c:formatCode>General</c:formatCode>
                <c:ptCount val="3"/>
                <c:pt idx="0">
                  <c:v>19</c:v>
                </c:pt>
                <c:pt idx="1">
                  <c:v>23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B-49B0-9D30-377D36D926A7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Сдали все экзамены (чел.)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Лист3!$B$3:$D$3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B-49B0-9D30-377D36D926A7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Сдали все экзамены на «4» и «5»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Лист3!$B$4:$D$4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B-49B0-9D30-377D36D92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3355344"/>
        <c:axId val="463355672"/>
      </c:barChart>
      <c:catAx>
        <c:axId val="46335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355672"/>
        <c:crosses val="autoZero"/>
        <c:auto val="1"/>
        <c:lblAlgn val="ctr"/>
        <c:lblOffset val="100"/>
        <c:noMultiLvlLbl val="0"/>
      </c:catAx>
      <c:valAx>
        <c:axId val="463355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35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Лист3!$A$5</c:f>
              <c:strCache>
                <c:ptCount val="1"/>
                <c:pt idx="0">
                  <c:v>Абсолютная успеваемость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Лист3!$B$5:$D$5</c:f>
              <c:numCache>
                <c:formatCode>General</c:formatCode>
                <c:ptCount val="3"/>
                <c:pt idx="0">
                  <c:v>42.11</c:v>
                </c:pt>
                <c:pt idx="1">
                  <c:v>21.74</c:v>
                </c:pt>
                <c:pt idx="2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BF8-BF61-502F5A2D8E4C}"/>
            </c:ext>
          </c:extLst>
        </c:ser>
        <c:ser>
          <c:idx val="1"/>
          <c:order val="1"/>
          <c:tx>
            <c:strRef>
              <c:f>Лист3!$A$6</c:f>
              <c:strCache>
                <c:ptCount val="1"/>
                <c:pt idx="0">
                  <c:v>Качественная успеваемость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Лист3!$B$6:$D$6</c:f>
              <c:numCache>
                <c:formatCode>General</c:formatCode>
                <c:ptCount val="3"/>
                <c:pt idx="0">
                  <c:v>36.840000000000003</c:v>
                </c:pt>
                <c:pt idx="1">
                  <c:v>21.74</c:v>
                </c:pt>
                <c:pt idx="2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9-4BF8-BF61-502F5A2D8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847168"/>
        <c:axId val="532841920"/>
      </c:barChart>
      <c:catAx>
        <c:axId val="532847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841920"/>
        <c:crosses val="autoZero"/>
        <c:auto val="1"/>
        <c:lblAlgn val="ctr"/>
        <c:lblOffset val="100"/>
        <c:noMultiLvlLbl val="0"/>
      </c:catAx>
      <c:valAx>
        <c:axId val="53284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84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2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Лист4!$A$2:$A$4</c:f>
              <c:strCache>
                <c:ptCount val="3"/>
                <c:pt idx="0">
                  <c:v>Обязаны сдавать экзамены (чел.)</c:v>
                </c:pt>
                <c:pt idx="1">
                  <c:v>Сдали все экзамены (чел.)</c:v>
                </c:pt>
                <c:pt idx="2">
                  <c:v>Сдали все экзамены на «4» и «5»</c:v>
                </c:pt>
              </c:strCache>
            </c:strRef>
          </c:cat>
          <c:val>
            <c:numRef>
              <c:f>Лист4!$B$2:$B$4</c:f>
              <c:numCache>
                <c:formatCode>General</c:formatCode>
                <c:ptCount val="3"/>
                <c:pt idx="0">
                  <c:v>12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6-4903-85BB-F2F57216C85A}"/>
            </c:ext>
          </c:extLst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3 курс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Лист4!$A$2:$A$4</c:f>
              <c:strCache>
                <c:ptCount val="3"/>
                <c:pt idx="0">
                  <c:v>Обязаны сдавать экзамены (чел.)</c:v>
                </c:pt>
                <c:pt idx="1">
                  <c:v>Сдали все экзамены (чел.)</c:v>
                </c:pt>
                <c:pt idx="2">
                  <c:v>Сдали все экзамены на «4» и «5»</c:v>
                </c:pt>
              </c:strCache>
            </c:strRef>
          </c:cat>
          <c:val>
            <c:numRef>
              <c:f>Лист4!$C$2:$C$4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E6-4903-85BB-F2F57216C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0397904"/>
        <c:axId val="460401512"/>
      </c:barChart>
      <c:catAx>
        <c:axId val="46039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401512"/>
        <c:crosses val="autoZero"/>
        <c:auto val="1"/>
        <c:lblAlgn val="ctr"/>
        <c:lblOffset val="100"/>
        <c:noMultiLvlLbl val="0"/>
      </c:catAx>
      <c:valAx>
        <c:axId val="460401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39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Лист4!$A$5</c:f>
              <c:strCache>
                <c:ptCount val="1"/>
                <c:pt idx="0">
                  <c:v>Абсолютная успеваемость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Лист4!$B$5:$C$5</c:f>
              <c:numCache>
                <c:formatCode>General</c:formatCode>
                <c:ptCount val="2"/>
                <c:pt idx="0">
                  <c:v>25</c:v>
                </c:pt>
                <c:pt idx="1">
                  <c:v>91.67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C-42F5-AB97-F9921972D104}"/>
            </c:ext>
          </c:extLst>
        </c:ser>
        <c:ser>
          <c:idx val="1"/>
          <c:order val="1"/>
          <c:tx>
            <c:strRef>
              <c:f>Лист4!$A$6</c:f>
              <c:strCache>
                <c:ptCount val="1"/>
                <c:pt idx="0">
                  <c:v>Качественная успеваемость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Лист4!$B$6:$C$6</c:f>
              <c:numCache>
                <c:formatCode>General</c:formatCode>
                <c:ptCount val="2"/>
                <c:pt idx="0">
                  <c:v>25</c:v>
                </c:pt>
                <c:pt idx="1">
                  <c:v>91.67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C-42F5-AB97-F9921972D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391672"/>
        <c:axId val="460397248"/>
      </c:barChart>
      <c:catAx>
        <c:axId val="4603916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397248"/>
        <c:crosses val="autoZero"/>
        <c:auto val="1"/>
        <c:lblAlgn val="ctr"/>
        <c:lblOffset val="100"/>
        <c:noMultiLvlLbl val="0"/>
      </c:catAx>
      <c:valAx>
        <c:axId val="46039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391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Лист5!$A$2</c:f>
              <c:strCache>
                <c:ptCount val="1"/>
                <c:pt idx="0">
                  <c:v>Обязаны сдавать экзамены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Лист5!$B$2:$D$2</c:f>
              <c:numCache>
                <c:formatCode>General</c:formatCode>
                <c:ptCount val="3"/>
                <c:pt idx="0">
                  <c:v>19</c:v>
                </c:pt>
                <c:pt idx="1">
                  <c:v>35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A-4179-A4E5-2FEE223D2D1D}"/>
            </c:ext>
          </c:extLst>
        </c:ser>
        <c:ser>
          <c:idx val="1"/>
          <c:order val="1"/>
          <c:tx>
            <c:strRef>
              <c:f>Лист5!$A$3</c:f>
              <c:strCache>
                <c:ptCount val="1"/>
                <c:pt idx="0">
                  <c:v>Сдали все экзамены (чел.)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Лист5!$B$3:$D$3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A-4179-A4E5-2FEE223D2D1D}"/>
            </c:ext>
          </c:extLst>
        </c:ser>
        <c:ser>
          <c:idx val="2"/>
          <c:order val="2"/>
          <c:tx>
            <c:strRef>
              <c:f>Лист5!$A$4</c:f>
              <c:strCache>
                <c:ptCount val="1"/>
                <c:pt idx="0">
                  <c:v>Сдали все экзамены на «4» и «5» (чел.)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Лист5!$B$4:$D$4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A-4179-A4E5-2FEE223D2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2854328"/>
        <c:axId val="362851376"/>
      </c:barChart>
      <c:catAx>
        <c:axId val="362854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851376"/>
        <c:crosses val="autoZero"/>
        <c:auto val="1"/>
        <c:lblAlgn val="ctr"/>
        <c:lblOffset val="100"/>
        <c:noMultiLvlLbl val="0"/>
      </c:catAx>
      <c:valAx>
        <c:axId val="36285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85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Лист5!$A$5</c:f>
              <c:strCache>
                <c:ptCount val="1"/>
                <c:pt idx="0">
                  <c:v>Абсолютная успеваемость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Лист5!$B$5:$D$5</c:f>
              <c:numCache>
                <c:formatCode>General</c:formatCode>
                <c:ptCount val="3"/>
                <c:pt idx="0">
                  <c:v>42.11</c:v>
                </c:pt>
                <c:pt idx="1">
                  <c:v>28.57</c:v>
                </c:pt>
                <c:pt idx="2">
                  <c:v>73.33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F-45A5-A7EF-CD9056896DEE}"/>
            </c:ext>
          </c:extLst>
        </c:ser>
        <c:ser>
          <c:idx val="1"/>
          <c:order val="1"/>
          <c:tx>
            <c:strRef>
              <c:f>Лист5!$A$6</c:f>
              <c:strCache>
                <c:ptCount val="1"/>
                <c:pt idx="0">
                  <c:v>Качественная успеваемость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Лист5!$B$6:$D$6</c:f>
              <c:numCache>
                <c:formatCode>General</c:formatCode>
                <c:ptCount val="3"/>
                <c:pt idx="0">
                  <c:v>36.840000000000003</c:v>
                </c:pt>
                <c:pt idx="1">
                  <c:v>28.57</c:v>
                </c:pt>
                <c:pt idx="2">
                  <c:v>46.67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F-45A5-A7EF-CD9056896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472456"/>
        <c:axId val="364479016"/>
      </c:barChart>
      <c:catAx>
        <c:axId val="3644724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479016"/>
        <c:crosses val="autoZero"/>
        <c:auto val="1"/>
        <c:lblAlgn val="ctr"/>
        <c:lblOffset val="100"/>
        <c:noMultiLvlLbl val="0"/>
      </c:catAx>
      <c:valAx>
        <c:axId val="36447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47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t>2025/11/19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93458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Fifth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C9B17E-EBA4-4BA6-BFBF-CFC4EA0BE6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219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71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Click to edit Master text style</a:t>
            </a:r>
          </a:p>
          <a:p>
            <a:pPr lvl="1" fontAlgn="auto"/>
            <a:r>
              <a:rPr lang="zh-CN" altLang="en-US" strike="noStrike" noProof="1" smtClean="0"/>
              <a:t>Second level</a:t>
            </a:r>
          </a:p>
          <a:p>
            <a:pPr lvl="2" fontAlgn="auto"/>
            <a:r>
              <a:rPr lang="zh-CN" altLang="en-US" strike="noStrike" noProof="1" smtClean="0"/>
              <a:t>Third level</a:t>
            </a:r>
          </a:p>
          <a:p>
            <a:pPr lvl="3" fontAlgn="auto"/>
            <a:r>
              <a:rPr lang="zh-CN" altLang="en-US" strike="noStrike" noProof="1" smtClean="0"/>
              <a:t>Fourth level</a:t>
            </a:r>
          </a:p>
          <a:p>
            <a:pPr lvl="4" fontAlgn="auto"/>
            <a:r>
              <a:rPr lang="zh-CN" altLang="en-US" strike="noStrike" noProof="1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Click to edit Master title style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Click to edit Master text style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306800" y="266700"/>
            <a:ext cx="1794510" cy="1743710"/>
          </a:xfrm>
          <a:prstGeom prst="rect">
            <a:avLst/>
          </a:prstGeom>
        </p:spPr>
      </p:pic>
      <p:pic>
        <p:nvPicPr>
          <p:cNvPr id="2" name="Picture 1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433800" y="393700"/>
            <a:ext cx="1794510" cy="1743710"/>
          </a:xfrm>
          <a:prstGeom prst="rect">
            <a:avLst/>
          </a:prstGeom>
        </p:spPr>
      </p:pic>
      <p:pic>
        <p:nvPicPr>
          <p:cNvPr id="3" name="Picture 2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560800" y="520700"/>
            <a:ext cx="1794510" cy="1743710"/>
          </a:xfrm>
          <a:prstGeom prst="rect">
            <a:avLst/>
          </a:prstGeom>
        </p:spPr>
      </p:pic>
      <p:pic>
        <p:nvPicPr>
          <p:cNvPr id="4" name="Picture 3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687800" y="647700"/>
            <a:ext cx="1794510" cy="1743710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1377950" y="5645785"/>
            <a:ext cx="49231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en-US" sz="2000" dirty="0">
                <a:solidFill>
                  <a:srgbClr val="FFFFF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Автор презентации:</a:t>
            </a:r>
          </a:p>
        </p:txBody>
      </p:sp>
      <p:pic>
        <p:nvPicPr>
          <p:cNvPr id="103" name="Picture 102"/>
          <p:cNvPicPr/>
          <p:nvPr/>
        </p:nvPicPr>
        <p:blipFill>
          <a:blip r:embed="rId4">
            <a:alphaModFix amt="29000"/>
            <a:grayscl/>
          </a:blip>
          <a:srcRect t="5874" b="7134"/>
          <a:stretch>
            <a:fillRect/>
          </a:stretch>
        </p:blipFill>
        <p:spPr>
          <a:xfrm>
            <a:off x="0" y="-17780"/>
            <a:ext cx="12192000" cy="688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8940740" y="-244222"/>
            <a:ext cx="1859809" cy="1948712"/>
          </a:xfrm>
          <a:prstGeom prst="rect">
            <a:avLst/>
          </a:prstGeom>
        </p:spPr>
      </p:pic>
      <p:pic>
        <p:nvPicPr>
          <p:cNvPr id="15" name="Picture 14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20000">
            <a:off x="10077134" y="297688"/>
            <a:ext cx="2836718" cy="2972282"/>
          </a:xfrm>
          <a:prstGeom prst="rect">
            <a:avLst/>
          </a:prstGeom>
        </p:spPr>
      </p:pic>
      <p:pic>
        <p:nvPicPr>
          <p:cNvPr id="16" name="Content Placeholder 5" descr="cap best-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280000">
            <a:off x="9599747" y="-143974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cap best-31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 rot="19680000">
            <a:off x="754669" y="4249731"/>
            <a:ext cx="2948940" cy="308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27584">
            <a:off x="2479216" y="54476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cap best-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33020" y="4352290"/>
            <a:ext cx="1847850" cy="1819275"/>
          </a:xfrm>
          <a:prstGeom prst="rect">
            <a:avLst/>
          </a:prstGeom>
        </p:spPr>
      </p:pic>
      <p:sp>
        <p:nvSpPr>
          <p:cNvPr id="21" name="文本框 6"/>
          <p:cNvSpPr txBox="1"/>
          <p:nvPr/>
        </p:nvSpPr>
        <p:spPr>
          <a:xfrm>
            <a:off x="1464945" y="2435860"/>
            <a:ext cx="1017460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en-US" sz="5400" b="1" dirty="0" smtClean="0">
                <a:solidFill>
                  <a:srgbClr val="35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Мониторинг успеваемости</a:t>
            </a:r>
          </a:p>
          <a:p>
            <a:pPr algn="ctr"/>
            <a:r>
              <a:rPr lang="ru-RU" altLang="en-US" sz="5400" b="1" dirty="0" smtClean="0">
                <a:solidFill>
                  <a:srgbClr val="35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ПФ 2024-2025 </a:t>
            </a:r>
            <a:r>
              <a:rPr lang="ru-RU" altLang="en-US" sz="5400" b="1" dirty="0" err="1" smtClean="0">
                <a:solidFill>
                  <a:srgbClr val="35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уч.год</a:t>
            </a:r>
            <a:endParaRPr lang="ru-RU" altLang="en-US" sz="5400" b="1" dirty="0">
              <a:solidFill>
                <a:srgbClr val="35376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文本框 10"/>
          <p:cNvSpPr txBox="1"/>
          <p:nvPr/>
        </p:nvSpPr>
        <p:spPr>
          <a:xfrm>
            <a:off x="5496560" y="5600065"/>
            <a:ext cx="63969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2000" dirty="0">
                <a:solidFill>
                  <a:srgbClr val="35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Подготовила: </a:t>
            </a:r>
            <a:r>
              <a:rPr lang="ru-RU" altLang="en-US" sz="2000" dirty="0" smtClean="0">
                <a:solidFill>
                  <a:srgbClr val="35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Андреева Е.С., декан ПФ</a:t>
            </a:r>
            <a:endParaRPr lang="ru-RU" altLang="en-US" sz="2000" dirty="0">
              <a:solidFill>
                <a:srgbClr val="35376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93" y="0"/>
            <a:ext cx="6348997" cy="1606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</a:t>
            </a: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по специальности </a:t>
            </a:r>
          </a:p>
          <a:p>
            <a:r>
              <a:rPr lang="ru-RU" altLang="en-US" sz="2000" b="1" i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«Технология производства и переработки пластических масс </a:t>
            </a:r>
            <a:r>
              <a:rPr lang="ru-RU" altLang="en-US" sz="2000" b="1" i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и эластомеров»</a:t>
            </a:r>
            <a:endParaRPr lang="ru-RU" altLang="en-US" sz="2000" b="1" i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6" name="Group 7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900117"/>
              </p:ext>
            </p:extLst>
          </p:nvPr>
        </p:nvGraphicFramePr>
        <p:xfrm>
          <a:off x="1501467" y="1499024"/>
          <a:ext cx="9079448" cy="21062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685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23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78,95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21,74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66,67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53,33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42,11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21,74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22,22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28,33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652960"/>
              </p:ext>
            </p:extLst>
          </p:nvPr>
        </p:nvGraphicFramePr>
        <p:xfrm>
          <a:off x="1469191" y="37367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563087"/>
              </p:ext>
            </p:extLst>
          </p:nvPr>
        </p:nvGraphicFramePr>
        <p:xfrm>
          <a:off x="6113584" y="37367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19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</a:t>
            </a: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по специальности </a:t>
            </a:r>
          </a:p>
          <a:p>
            <a:r>
              <a:rPr lang="ru-RU" altLang="en-US" sz="2400" b="1" i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«Автоматические системы управления»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8" name="Group 7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4275790"/>
              </p:ext>
            </p:extLst>
          </p:nvPr>
        </p:nvGraphicFramePr>
        <p:xfrm>
          <a:off x="2292498" y="1533705"/>
          <a:ext cx="7761906" cy="21210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050365"/>
              </p:ext>
            </p:extLst>
          </p:nvPr>
        </p:nvGraphicFramePr>
        <p:xfrm>
          <a:off x="1483605" y="37627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246470"/>
              </p:ext>
            </p:extLst>
          </p:nvPr>
        </p:nvGraphicFramePr>
        <p:xfrm>
          <a:off x="6676293" y="37627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43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по факультету в целом</a:t>
            </a:r>
            <a:endParaRPr lang="ru-RU" altLang="en-US" sz="2400" b="1" i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6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081500"/>
              </p:ext>
            </p:extLst>
          </p:nvPr>
        </p:nvGraphicFramePr>
        <p:xfrm>
          <a:off x="1203284" y="1249528"/>
          <a:ext cx="9282628" cy="20215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3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на «4» и «5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78,95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37,14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80,00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61,90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42,11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34,29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41,67</a:t>
                      </a: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591087"/>
              </p:ext>
            </p:extLst>
          </p:nvPr>
        </p:nvGraphicFramePr>
        <p:xfrm>
          <a:off x="1137139" y="34905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564761"/>
              </p:ext>
            </p:extLst>
          </p:nvPr>
        </p:nvGraphicFramePr>
        <p:xfrm>
          <a:off x="6034454" y="34905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02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за последние </a:t>
            </a:r>
            <a:r>
              <a:rPr lang="ru-RU" altLang="en-US" sz="2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три </a:t>
            </a: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года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7" name="Group 7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3823609"/>
              </p:ext>
            </p:extLst>
          </p:nvPr>
        </p:nvGraphicFramePr>
        <p:xfrm>
          <a:off x="199840" y="1439822"/>
          <a:ext cx="6046581" cy="30498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57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по факультету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за 2022/2023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08" marR="91408" marT="45754" marB="4575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за 2023/2024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</a:t>
                      </a:r>
                      <a:endParaRPr lang="ru-RU" sz="1600" dirty="0"/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1418" marR="91418"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за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2024/2025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79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37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80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62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96117839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360929"/>
              </p:ext>
            </p:extLst>
          </p:nvPr>
        </p:nvGraphicFramePr>
        <p:xfrm>
          <a:off x="6588369" y="1439823"/>
          <a:ext cx="4572000" cy="304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7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6370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Проект решения</a:t>
            </a:r>
          </a:p>
          <a:p>
            <a:endParaRPr lang="ru-RU" altLang="en-US" sz="3200" b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  <a:p>
            <a:pPr algn="just"/>
            <a:r>
              <a:rPr lang="ru-RU" altLang="en-US" sz="3200" b="1" i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 целью повышения успеваемости студентов подготовительного факультета необходимо:</a:t>
            </a:r>
          </a:p>
          <a:p>
            <a:pPr algn="just"/>
            <a:endParaRPr lang="ru-RU" altLang="en-US" sz="3200" b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  <a:p>
            <a:pPr indent="720000" algn="just">
              <a:spcAft>
                <a:spcPts val="1200"/>
              </a:spcAft>
            </a:pPr>
            <a:r>
              <a:rPr lang="ru-RU" altLang="en-US" sz="28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Производить отчисления студентов-должников на основании Положения о порядке и основаниях перевода, отчисления и восстановления обучающихся. </a:t>
            </a:r>
          </a:p>
          <a:p>
            <a:pPr indent="720000" algn="just">
              <a:spcAft>
                <a:spcPts val="1200"/>
              </a:spcAft>
            </a:pPr>
            <a:r>
              <a:rPr lang="ru-RU" altLang="en-US" sz="28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Способствовать взаимодействию студентов-должников и преподавателей посредством уточнения расписания приема задолженностей и процедур их сдачи.</a:t>
            </a:r>
          </a:p>
          <a:p>
            <a:pPr indent="720000" algn="just">
              <a:spcAft>
                <a:spcPts val="1200"/>
              </a:spcAft>
            </a:pPr>
            <a:r>
              <a:rPr lang="ru-RU" altLang="en-US" sz="28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Продолжить личные беседы со студентами-должниками и их родителями.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31" y="2538092"/>
            <a:ext cx="475529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48" y="3913651"/>
            <a:ext cx="475529" cy="475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47" y="5437684"/>
            <a:ext cx="475529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6"/>
          <p:cNvSpPr txBox="1"/>
          <p:nvPr/>
        </p:nvSpPr>
        <p:spPr>
          <a:xfrm>
            <a:off x="1857375" y="2160270"/>
            <a:ext cx="84772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СПАСИБО </a:t>
            </a:r>
          </a:p>
          <a:p>
            <a:pPr algn="l"/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 ВНИМАНИЕ</a:t>
            </a:r>
          </a:p>
        </p:txBody>
      </p:sp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44975" flipV="1">
            <a:off x="8940740" y="-244222"/>
            <a:ext cx="1859809" cy="1948712"/>
          </a:xfrm>
          <a:prstGeom prst="rect">
            <a:avLst/>
          </a:prstGeom>
        </p:spPr>
      </p:pic>
      <p:pic>
        <p:nvPicPr>
          <p:cNvPr id="15" name="Picture 14" descr="cap best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0000">
            <a:off x="10077134" y="297688"/>
            <a:ext cx="2836718" cy="2972282"/>
          </a:xfrm>
          <a:prstGeom prst="rect">
            <a:avLst/>
          </a:prstGeom>
        </p:spPr>
      </p:pic>
      <p:pic>
        <p:nvPicPr>
          <p:cNvPr id="5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80000">
            <a:off x="9599747" y="-143974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cap best-3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754669" y="4249731"/>
            <a:ext cx="2948940" cy="308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27584">
            <a:off x="2479216" y="54476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cap best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20000">
            <a:off x="33020" y="4352290"/>
            <a:ext cx="1847850" cy="1819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71" y="33959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1603253" y="1826970"/>
            <a:ext cx="8569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Итоги зимней сессии 2024-2025 учебного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Высшее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Направление подготовки «Химическая технология» 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(профиль ХТОВ)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26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911004"/>
              </p:ext>
            </p:extLst>
          </p:nvPr>
        </p:nvGraphicFramePr>
        <p:xfrm>
          <a:off x="572140" y="2539129"/>
          <a:ext cx="4724254" cy="30018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4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на 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38,46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100,00</a:t>
                      </a: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569926"/>
              </p:ext>
            </p:extLst>
          </p:nvPr>
        </p:nvGraphicFramePr>
        <p:xfrm>
          <a:off x="6227885" y="1362808"/>
          <a:ext cx="4314092" cy="201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79872"/>
              </p:ext>
            </p:extLst>
          </p:nvPr>
        </p:nvGraphicFramePr>
        <p:xfrm>
          <a:off x="6289431" y="38598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85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376F"/>
                </a:solidFill>
                <a:effectLst/>
                <a:uLnTx/>
                <a:uFillTx/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Высшее образование</a:t>
            </a:r>
            <a:br>
              <a:rPr kumimoji="0" lang="ru-RU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376F"/>
                </a:solidFill>
                <a:effectLst/>
                <a:uLnTx/>
                <a:uFillTx/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</a:br>
            <a:r>
              <a:rPr kumimoji="0" lang="ru-RU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376F"/>
                </a:solidFill>
                <a:effectLst/>
                <a:uLnTx/>
                <a:uFillTx/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Успеваемость за последние три года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5" name="Group 75"/>
          <p:cNvGraphicFramePr>
            <a:graphicFrameLocks/>
          </p:cNvGraphicFramePr>
          <p:nvPr>
            <p:extLst/>
          </p:nvPr>
        </p:nvGraphicFramePr>
        <p:xfrm>
          <a:off x="118752" y="1333518"/>
          <a:ext cx="6555180" cy="33269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6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по факультету (ВО)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2022/2023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2023/2024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за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полугодие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2024/2025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extLst>
                  <a:ext uri="{0D108BD9-81ED-4DB2-BD59-A6C34878D82A}">
                    <a16:rowId xmlns:a16="http://schemas.microsoft.com/office/drawing/2014/main" val="303330729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7142285" y="1333518"/>
          <a:ext cx="4572000" cy="502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8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</a:t>
            </a: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по специальности </a:t>
            </a:r>
          </a:p>
          <a:p>
            <a:r>
              <a:rPr lang="ru-RU" altLang="en-US" sz="2000" b="1" i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«Технология производства и переработки пластических масс </a:t>
            </a:r>
            <a:r>
              <a:rPr lang="ru-RU" altLang="en-US" sz="2000" b="1" i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и эластомеров»</a:t>
            </a:r>
            <a:endParaRPr lang="ru-RU" altLang="en-US" sz="2000" b="1" i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6" name="Group 7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0672200"/>
              </p:ext>
            </p:extLst>
          </p:nvPr>
        </p:nvGraphicFramePr>
        <p:xfrm>
          <a:off x="1501467" y="1499024"/>
          <a:ext cx="9079448" cy="21062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685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42,11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348999"/>
              </p:ext>
            </p:extLst>
          </p:nvPr>
        </p:nvGraphicFramePr>
        <p:xfrm>
          <a:off x="1374531" y="37806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827328"/>
              </p:ext>
            </p:extLst>
          </p:nvPr>
        </p:nvGraphicFramePr>
        <p:xfrm>
          <a:off x="6104792" y="37806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51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</a:t>
            </a: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по специальности </a:t>
            </a:r>
          </a:p>
          <a:p>
            <a:r>
              <a:rPr lang="ru-RU" altLang="en-US" sz="2400" b="1" i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«Автоматические системы управления»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8" name="Group 7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9361926"/>
              </p:ext>
            </p:extLst>
          </p:nvPr>
        </p:nvGraphicFramePr>
        <p:xfrm>
          <a:off x="1318847" y="1702810"/>
          <a:ext cx="9337431" cy="21210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97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027">
                  <a:extLst>
                    <a:ext uri="{9D8B030D-6E8A-4147-A177-3AD203B41FA5}">
                      <a16:colId xmlns:a16="http://schemas.microsoft.com/office/drawing/2014/main" val="620097937"/>
                    </a:ext>
                  </a:extLst>
                </a:gridCol>
                <a:gridCol w="1274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 курс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277469"/>
              </p:ext>
            </p:extLst>
          </p:nvPr>
        </p:nvGraphicFramePr>
        <p:xfrm>
          <a:off x="1318847" y="38238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313233"/>
              </p:ext>
            </p:extLst>
          </p:nvPr>
        </p:nvGraphicFramePr>
        <p:xfrm>
          <a:off x="6180993" y="38238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31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по факультету в целом</a:t>
            </a:r>
            <a:endParaRPr lang="ru-RU" altLang="en-US" sz="2400" b="1" i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6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909256"/>
              </p:ext>
            </p:extLst>
          </p:nvPr>
        </p:nvGraphicFramePr>
        <p:xfrm>
          <a:off x="1203284" y="1249528"/>
          <a:ext cx="9282628" cy="20215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3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на «4» и «5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42,11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28,57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73,33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47,62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36,84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28,57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36,90</a:t>
                      </a: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616938"/>
              </p:ext>
            </p:extLst>
          </p:nvPr>
        </p:nvGraphicFramePr>
        <p:xfrm>
          <a:off x="1203284" y="34905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342077"/>
              </p:ext>
            </p:extLst>
          </p:nvPr>
        </p:nvGraphicFramePr>
        <p:xfrm>
          <a:off x="6043246" y="34905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47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за последние два года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7" name="Group 7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6877012"/>
              </p:ext>
            </p:extLst>
          </p:nvPr>
        </p:nvGraphicFramePr>
        <p:xfrm>
          <a:off x="199840" y="1439822"/>
          <a:ext cx="6046581" cy="30498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57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по факультету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за 2022/2023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08" marR="91408" marT="45754" marB="4575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за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2023/2024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</a:t>
                      </a:r>
                      <a:endParaRPr lang="ru-RU" sz="1600" dirty="0"/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1418" marR="91418"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полугодие 2024/2025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42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29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73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48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63610088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676670"/>
              </p:ext>
            </p:extLst>
          </p:nvPr>
        </p:nvGraphicFramePr>
        <p:xfrm>
          <a:off x="6957646" y="1439823"/>
          <a:ext cx="4572000" cy="304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48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1603253" y="1826970"/>
            <a:ext cx="8569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37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anose="02070309020205020404" pitchFamily="49" charset="0"/>
                <a:ea typeface="等线" pitchFamily="2" charset="-122"/>
                <a:cs typeface="Courier New" panose="02070309020205020404" pitchFamily="49" charset="0"/>
              </a:rPr>
              <a:t>Итоги летней сессии </a:t>
            </a: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37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anose="02070309020205020404" pitchFamily="49" charset="0"/>
                <a:ea typeface="等线" pitchFamily="2" charset="-122"/>
                <a:cs typeface="Courier New" panose="02070309020205020404" pitchFamily="49" charset="0"/>
              </a:rPr>
              <a:t>2024-2025 </a:t>
            </a: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37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anose="02070309020205020404" pitchFamily="49" charset="0"/>
                <a:ea typeface="等线" pitchFamily="2" charset="-122"/>
                <a:cs typeface="Courier New" panose="02070309020205020404" pitchFamily="49" charset="0"/>
              </a:rPr>
              <a:t>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13103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35376F"/>
      </a:dk1>
      <a:lt1>
        <a:srgbClr val="D5D7E3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627</Words>
  <Application>Microsoft Office PowerPoint</Application>
  <PresentationFormat>Широкоэкранный</PresentationFormat>
  <Paragraphs>288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Bicubik</vt:lpstr>
      <vt:lpstr>Courier New</vt:lpstr>
      <vt:lpstr>等线</vt:lpstr>
      <vt:lpstr>Montserrat Medium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BUCH15</cp:lastModifiedBy>
  <cp:revision>136</cp:revision>
  <dcterms:created xsi:type="dcterms:W3CDTF">2015-10-17T07:33:00Z</dcterms:created>
  <dcterms:modified xsi:type="dcterms:W3CDTF">2025-11-19T10:08:39Z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1033-11.2.0.11219</vt:lpwstr>
  </property>
  <property fmtid="{D5CDD505-2E9C-101B-9397-08002B2CF9AE}" pid="3" name="ICV">
    <vt:lpwstr>579390055B5343DD9C19B5D7B00A78FA</vt:lpwstr>
  </property>
</Properties>
</file>