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9" r:id="rId3"/>
    <p:sldId id="273" r:id="rId4"/>
    <p:sldId id="275" r:id="rId5"/>
    <p:sldId id="277" r:id="rId6"/>
    <p:sldId id="278" r:id="rId7"/>
    <p:sldId id="280" r:id="rId8"/>
    <p:sldId id="284" r:id="rId9"/>
    <p:sldId id="281" r:id="rId10"/>
    <p:sldId id="282" r:id="rId11"/>
    <p:sldId id="283" r:id="rId12"/>
    <p:sldId id="279" r:id="rId13"/>
    <p:sldId id="285" r:id="rId14"/>
    <p:sldId id="286" r:id="rId15"/>
    <p:sldId id="288" r:id="rId16"/>
    <p:sldId id="290" r:id="rId17"/>
    <p:sldId id="291" r:id="rId18"/>
    <p:sldId id="293" r:id="rId19"/>
    <p:sldId id="294" r:id="rId20"/>
    <p:sldId id="299" r:id="rId21"/>
    <p:sldId id="301" r:id="rId22"/>
    <p:sldId id="296" r:id="rId23"/>
    <p:sldId id="297" r:id="rId24"/>
    <p:sldId id="295" r:id="rId25"/>
    <p:sldId id="298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A6447-3121-4545-AA96-94BB35112641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BAF5-E475-4789-8BF6-12EEE6F91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2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2B83-4A8F-4C86-B781-7D38710C4A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9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2B83-4A8F-4C86-B781-7D38710C4A2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1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9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4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6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1C68-6ACE-498A-BE7B-13708F34D2C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5267-C403-4564-B08E-A798E3A3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4722" y="37089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n-US" b="1" dirty="0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Итоги зимней </a:t>
            </a:r>
            <a:r>
              <a:rPr lang="ru-RU" altLang="en-US" b="1" dirty="0" err="1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зачетно-экзаменационной</a:t>
            </a:r>
            <a:r>
              <a:rPr lang="ru-RU" altLang="en-US" b="1" dirty="0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 сессии 2023/2024 учебного года</a:t>
            </a:r>
            <a:endParaRPr lang="ru-RU" altLang="en-US" b="1" dirty="0">
              <a:solidFill>
                <a:srgbClr val="153F6F"/>
              </a:solidFill>
              <a:latin typeface="Montserrat Medium" panose="00000600000000000000" charset="0"/>
              <a:ea typeface="等线" pitchFamily="2" charset="-122"/>
              <a:cs typeface="Montserrat Medium" panose="0000060000000000000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9588" y="571480"/>
            <a:ext cx="800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53D6E"/>
                </a:solidFill>
                <a:latin typeface="Bicubik" panose="02000503020000020004" pitchFamily="2" charset="0"/>
              </a:rPr>
              <a:t>Нижнекамский химико-технологический институт</a:t>
            </a:r>
            <a:endParaRPr lang="ru-RU" sz="3600" b="1" dirty="0">
              <a:solidFill>
                <a:srgbClr val="153D6E"/>
              </a:solidFill>
              <a:latin typeface="Bicubik" panose="02000503020000020004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587" y="2643182"/>
            <a:ext cx="6766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Факультет информационных технологий</a:t>
            </a:r>
            <a:endParaRPr lang="ru-RU" altLang="en-US" sz="2400" b="1" dirty="0">
              <a:solidFill>
                <a:srgbClr val="153F6F"/>
              </a:solidFill>
              <a:latin typeface="Montserrat Medium" panose="00000600000000000000" charset="0"/>
              <a:ea typeface="等线" pitchFamily="2" charset="-122"/>
              <a:cs typeface="Montserrat Medium" panose="00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«Информатика и вычислительная техника»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(программа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19961" y="1389956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1439" y="3457714"/>
            <a:ext cx="4529818" cy="30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(программа ИТЭНП),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4370" y="3446268"/>
            <a:ext cx="4190321" cy="307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«Наукоемкие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технолОгии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и экономика инноваций»  (программа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УИиОНП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654" y="3407235"/>
            <a:ext cx="4818296" cy="310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Дневное 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отделение (зимняя сессия)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/>
            </a:r>
            <a:b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</a:b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курсам </a:t>
            </a:r>
            <a:endParaRPr lang="ru-RU" sz="2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826" y="1313251"/>
            <a:ext cx="8039100" cy="525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зимней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очно-заочному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отделению (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642258" y="1418092"/>
          <a:ext cx="10003969" cy="2052639"/>
        </p:xfrm>
        <a:graphic>
          <a:graphicData uri="http://schemas.openxmlformats.org/drawingml/2006/table">
            <a:tbl>
              <a:tblPr/>
              <a:tblGrid>
                <a:gridCol w="397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84,21%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929" y="3537858"/>
            <a:ext cx="63036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«Информатика и вычислительная техника»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(профиль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8930366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46,43%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56,00%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41,67%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2596" y="3407229"/>
            <a:ext cx="5684243" cy="31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отделению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«Автоматизация технологических процессов и производств» (профиль АТПП),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96164" y="1368183"/>
          <a:ext cx="6882522" cy="1985964"/>
        </p:xfrm>
        <a:graphic>
          <a:graphicData uri="http://schemas.openxmlformats.org/drawingml/2006/table">
            <a:tbl>
              <a:tblPr/>
              <a:tblGrid>
                <a:gridCol w="368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9987" y="3475945"/>
            <a:ext cx="428134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«Управление в технических системах» (профиль ССАТП),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32,56%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37" y="3407228"/>
            <a:ext cx="4572547" cy="31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«Экономика»  (профиль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ЭПиО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09654" y="1214422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47,06%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1069" y="3276600"/>
            <a:ext cx="4618577" cy="3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отделению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 (профиль ЭС),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96164" y="1368183"/>
          <a:ext cx="6882522" cy="1985964"/>
        </p:xfrm>
        <a:graphic>
          <a:graphicData uri="http://schemas.openxmlformats.org/drawingml/2006/table">
            <a:tbl>
              <a:tblPr/>
              <a:tblGrid>
                <a:gridCol w="368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36,36%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45,16%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19,35%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5388" y="3418114"/>
            <a:ext cx="3877702" cy="31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зимней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очному отделению (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827314" y="1418092"/>
          <a:ext cx="9818912" cy="2052639"/>
        </p:xfrm>
        <a:graphic>
          <a:graphicData uri="http://schemas.openxmlformats.org/drawingml/2006/table">
            <a:tbl>
              <a:tblPr/>
              <a:tblGrid>
                <a:gridCol w="399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47,46%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40,43%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68,18%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53,57%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35,59%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23,40%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199" y="3517446"/>
            <a:ext cx="640202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</a:t>
            </a:r>
            <a:r>
              <a:rPr lang="en-US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-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«Теплоэнергетика и теплотехника» (профиль ЭОП),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162" y="3421553"/>
            <a:ext cx="3861036" cy="312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</a:t>
            </a:r>
            <a:r>
              <a:rPr lang="en-US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-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«Информационные системы и технологии» (профиль СИБ),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3646" y="3420224"/>
            <a:ext cx="3863068" cy="314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зимней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очно-заочному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отделению (магистратура)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827314" y="1418092"/>
          <a:ext cx="8654141" cy="2052639"/>
        </p:xfrm>
        <a:graphic>
          <a:graphicData uri="http://schemas.openxmlformats.org/drawingml/2006/table">
            <a:tbl>
              <a:tblPr/>
              <a:tblGrid>
                <a:gridCol w="399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71,43%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55,36%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386" y="3520849"/>
            <a:ext cx="595127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«Информатика и вычислительная техника»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(программа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19961" y="1389956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63,16%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63,16%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46,15%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0323" y="3429000"/>
            <a:ext cx="5196595" cy="31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</a:t>
            </a:r>
            <a:r>
              <a:rPr lang="en-US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-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(программа ИТЭНП),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7730" y="3407228"/>
            <a:ext cx="3858020" cy="318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«Наукоемкие технологии и экономика инноваций» (программа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УИиОНП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7795" y="3396343"/>
            <a:ext cx="4584259" cy="31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Вечернее 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отделение (зимняя сессия)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/>
            </a:r>
            <a:b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</a:b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курсам </a:t>
            </a:r>
            <a:endParaRPr lang="ru-RU" sz="2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686" y="1269688"/>
            <a:ext cx="7745866" cy="52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зимней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заочному отделению (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827314" y="1418092"/>
          <a:ext cx="10580914" cy="2052639"/>
        </p:xfrm>
        <a:graphic>
          <a:graphicData uri="http://schemas.openxmlformats.org/drawingml/2006/table">
            <a:tbl>
              <a:tblPr/>
              <a:tblGrid>
                <a:gridCol w="4060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64,41%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56,60%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70,24%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58,63%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24,49%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288" y="3501799"/>
            <a:ext cx="630289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«Информатика и вычислительная техника» (профиль АСОИУ),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4421" y="3418114"/>
            <a:ext cx="5557812" cy="31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«Теплоэнергетика и теплотехника» (профиль ЭОП),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8630" y="3475948"/>
            <a:ext cx="557076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«Информатика и вычислительная техника» (профиль 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8930366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68,18%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68,66%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59,09%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43,28%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5119" y="3389167"/>
            <a:ext cx="5435372" cy="317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(профиль ЭС),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740229" y="1357298"/>
          <a:ext cx="9526330" cy="1985964"/>
        </p:xfrm>
        <a:graphic>
          <a:graphicData uri="http://schemas.openxmlformats.org/drawingml/2006/table">
            <a:tbl>
              <a:tblPr/>
              <a:tblGrid>
                <a:gridCol w="364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69,57%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73,68%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70,37%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63,41%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8066" y="3374571"/>
            <a:ext cx="5923792" cy="318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«Автоматизация технологических процессов и производств» (профиль АТПП),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740229" y="1357298"/>
          <a:ext cx="9526330" cy="1985964"/>
        </p:xfrm>
        <a:graphic>
          <a:graphicData uri="http://schemas.openxmlformats.org/drawingml/2006/table">
            <a:tbl>
              <a:tblPr/>
              <a:tblGrid>
                <a:gridCol w="364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74,07%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019" y="3386078"/>
            <a:ext cx="5441495" cy="31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«Экономика» (профиль ЭПО и ИКТ),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239707" y="1106926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322" y="3189514"/>
            <a:ext cx="5853909" cy="33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заочное 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отделение (зимняя сессия)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/>
            </a:r>
            <a:b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</a:b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курсам </a:t>
            </a:r>
            <a:endParaRPr lang="ru-RU" sz="2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1" y="1371307"/>
            <a:ext cx="7754710" cy="52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Успеваемость по факультету информационных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технологий (зимняя сессия)</a:t>
            </a:r>
            <a:endParaRPr lang="ru-RU" sz="24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463" y="1317172"/>
            <a:ext cx="8759221" cy="525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4722" y="37089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n-US" b="1" dirty="0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Итоги летней </a:t>
            </a:r>
            <a:r>
              <a:rPr lang="ru-RU" altLang="en-US" b="1" dirty="0" err="1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зачетно-экзаменационной</a:t>
            </a:r>
            <a:r>
              <a:rPr lang="ru-RU" altLang="en-US" b="1" dirty="0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 сессии 2023/2024 учебного года</a:t>
            </a:r>
            <a:endParaRPr lang="ru-RU" altLang="en-US" b="1" dirty="0">
              <a:solidFill>
                <a:srgbClr val="153F6F"/>
              </a:solidFill>
              <a:latin typeface="Montserrat Medium" panose="00000600000000000000" charset="0"/>
              <a:ea typeface="等线" pitchFamily="2" charset="-122"/>
              <a:cs typeface="Montserrat Medium" panose="0000060000000000000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9588" y="571480"/>
            <a:ext cx="800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53D6E"/>
                </a:solidFill>
                <a:latin typeface="Bicubik" panose="02000503020000020004" pitchFamily="2" charset="0"/>
              </a:rPr>
              <a:t>Нижнекамский химико-технологический институт</a:t>
            </a:r>
            <a:endParaRPr lang="ru-RU" sz="3600" b="1" dirty="0">
              <a:solidFill>
                <a:srgbClr val="153D6E"/>
              </a:solidFill>
              <a:latin typeface="Bicubik" panose="02000503020000020004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587" y="2643182"/>
            <a:ext cx="6766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>
                <a:solidFill>
                  <a:srgbClr val="153F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Факультет информационных технологий</a:t>
            </a:r>
            <a:endParaRPr lang="ru-RU" altLang="en-US" sz="2400" b="1" dirty="0">
              <a:solidFill>
                <a:srgbClr val="153F6F"/>
              </a:solidFill>
              <a:latin typeface="Montserrat Medium" panose="00000600000000000000" charset="0"/>
              <a:ea typeface="等线" pitchFamily="2" charset="-122"/>
              <a:cs typeface="Montserrat Medium" panose="00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летней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очному отделению (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827314" y="1418092"/>
          <a:ext cx="9818912" cy="2052639"/>
        </p:xfrm>
        <a:graphic>
          <a:graphicData uri="http://schemas.openxmlformats.org/drawingml/2006/table">
            <a:tbl>
              <a:tblPr/>
              <a:tblGrid>
                <a:gridCol w="399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53,85%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50,88%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46,67%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60,49%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34,62%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40,35%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22,22%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61,79%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38,89%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1961" y="3550104"/>
            <a:ext cx="6406782" cy="2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55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«Информатика и вычислительная техника» (профиль 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8930366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94,44%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88,89%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53,85%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685" y="3466421"/>
            <a:ext cx="5393002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39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(профиль ЭС),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8873" y="3502479"/>
            <a:ext cx="5217162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76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«Управление в технических системах» (профиль ССАТП),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44,44%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73,68%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9076" y="3466324"/>
            <a:ext cx="4358377" cy="305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20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(профиль ЭС),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48,15%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37,04%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565" y="3374571"/>
            <a:ext cx="5300948" cy="31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«Автоматизация технологических процессов и производств» (профиль АТПП),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62,50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5818" y="3458936"/>
            <a:ext cx="427069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42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«Информационные системы и технологии»  (профиль СИБ),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3505881"/>
            <a:ext cx="4707692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89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«Теплоэнергетика и теплотехника»  (профиль ЭОП),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7513896" cy="1985964"/>
        </p:xfrm>
        <a:graphic>
          <a:graphicData uri="http://schemas.openxmlformats.org/drawingml/2006/table">
            <a:tbl>
              <a:tblPr/>
              <a:tblGrid>
                <a:gridCol w="362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23,81%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012" y="3464378"/>
            <a:ext cx="515783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35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летней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очному отделению (Магистратура)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10" name="Group 61"/>
          <p:cNvGraphicFramePr>
            <a:graphicFrameLocks noGrp="1"/>
          </p:cNvGraphicFramePr>
          <p:nvPr>
            <p:ph sz="quarter" idx="1"/>
          </p:nvPr>
        </p:nvGraphicFramePr>
        <p:xfrm>
          <a:off x="1688212" y="1421249"/>
          <a:ext cx="7923872" cy="2052639"/>
        </p:xfrm>
        <a:graphic>
          <a:graphicData uri="http://schemas.openxmlformats.org/drawingml/2006/table">
            <a:tbl>
              <a:tblPr/>
              <a:tblGrid>
                <a:gridCol w="399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89,19%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81,08%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9376" y="3529014"/>
            <a:ext cx="510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68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«Информатика и вычислительная техника»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(программа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19961" y="1389956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68,18%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1" y="3509963"/>
            <a:ext cx="448258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(программа ИТЭНП),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4431" y="3491593"/>
            <a:ext cx="416085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41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«Наукоемкие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технолОгии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и экономика инноваций»  (программа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УИиОНП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7333" y="3509282"/>
            <a:ext cx="470876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8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Дневное 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отделение (летняя сессия)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/>
            </a:r>
            <a:b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</a:b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курсам </a:t>
            </a:r>
            <a:endParaRPr lang="ru-RU" sz="2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970" y="1436914"/>
            <a:ext cx="7746283" cy="49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2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летней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очно-заочному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отделению (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1230087" y="1385435"/>
          <a:ext cx="9111342" cy="2052639"/>
        </p:xfrm>
        <a:graphic>
          <a:graphicData uri="http://schemas.openxmlformats.org/drawingml/2006/table">
            <a:tbl>
              <a:tblPr/>
              <a:tblGrid>
                <a:gridCol w="397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47,17%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29,33%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46,15%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57,14%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40,96%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30,19%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18,67%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19,68%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1969" y="3499078"/>
            <a:ext cx="630406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0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«Информатика и вычислительная техника»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(профиль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608333" y="1368184"/>
          <a:ext cx="7960210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17,86%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36,84%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64,29%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34,43%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769" y="3467100"/>
            <a:ext cx="553652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11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«Управление в технических системах» (профиль ССАТП),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34,78%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21,74%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624" y="3339193"/>
            <a:ext cx="450137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отделению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«Автоматизация технологических процессов и производств» (профиль АТПП),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96164" y="1368183"/>
          <a:ext cx="5946350" cy="1985964"/>
        </p:xfrm>
        <a:graphic>
          <a:graphicData uri="http://schemas.openxmlformats.org/drawingml/2006/table">
            <a:tbl>
              <a:tblPr/>
              <a:tblGrid>
                <a:gridCol w="368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37,50%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37,50%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4342" y="3471182"/>
            <a:ext cx="425883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«Управление в технических системах» (профиль ССАТП),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31,58%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62,50%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45,24%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15,79%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7,14%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6178" y="3480707"/>
            <a:ext cx="442207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86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«Экономика»  (профиль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ЭПиО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09654" y="1214422"/>
          <a:ext cx="7904932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7997" y="3352800"/>
            <a:ext cx="4437099" cy="319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отделению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 (профиль ЭС),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96164" y="1368183"/>
          <a:ext cx="6882522" cy="1985964"/>
        </p:xfrm>
        <a:graphic>
          <a:graphicData uri="http://schemas.openxmlformats.org/drawingml/2006/table">
            <a:tbl>
              <a:tblPr/>
              <a:tblGrid>
                <a:gridCol w="368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0617" y="3486831"/>
            <a:ext cx="375942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</a:t>
            </a:r>
            <a:r>
              <a:rPr lang="en-US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-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«Теплоэнергетика и теплотехника» (профиль ЭОП),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1939" y="3509963"/>
            <a:ext cx="375096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80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</a:t>
            </a:r>
            <a:r>
              <a:rPr lang="en-US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-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«Информационные системы и технологии» (профиль СИБ),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666" y="3444649"/>
            <a:ext cx="373935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2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летней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очно-заочному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отделению (магистратура)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1809720" y="1357298"/>
          <a:ext cx="7467600" cy="2052639"/>
        </p:xfrm>
        <a:graphic>
          <a:graphicData uri="http://schemas.openxmlformats.org/drawingml/2006/table">
            <a:tbl>
              <a:tblPr/>
              <a:tblGrid>
                <a:gridCol w="399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61,11%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56,86%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38,89%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30,30%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522209"/>
            <a:ext cx="591396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45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годА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«Информатика и вычислительная техника»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(программа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АСОИУ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19961" y="1389956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57,14%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47,37%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14,29%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10,53%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11,54%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459" y="3472542"/>
            <a:ext cx="508087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3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</a:t>
            </a:r>
            <a:r>
              <a:rPr lang="en-US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-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(программа ИТЭНП),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0784" y="3497717"/>
            <a:ext cx="370114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8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летней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2023/2024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года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очно-заочному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«Наукоемкие технологии и экономика инноваций» (программа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УИиОНП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), магистратура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130848" y="1346412"/>
          <a:ext cx="6980496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75,00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66,67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75,00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60,00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815" y="3429000"/>
            <a:ext cx="4561678" cy="31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4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«Автоматизация технологических процессов и производств» (профиль АТПП),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6255" y="3381334"/>
            <a:ext cx="4346801" cy="31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Вечернее 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отделение (летняя сессия)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/>
            </a:r>
            <a:b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</a:b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курсам </a:t>
            </a:r>
            <a:endParaRPr lang="ru-RU" sz="2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5436" y="1349828"/>
            <a:ext cx="7353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67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зимней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заочному отделению (</a:t>
            </a:r>
            <a:r>
              <a:rPr lang="ru-RU" sz="2500" b="1" dirty="0" err="1" smtClean="0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8" name="Group 61"/>
          <p:cNvGraphicFramePr>
            <a:graphicFrameLocks/>
          </p:cNvGraphicFramePr>
          <p:nvPr/>
        </p:nvGraphicFramePr>
        <p:xfrm>
          <a:off x="827314" y="1418092"/>
          <a:ext cx="10580914" cy="2052639"/>
        </p:xfrm>
        <a:graphic>
          <a:graphicData uri="http://schemas.openxmlformats.org/drawingml/2006/table">
            <a:tbl>
              <a:tblPr/>
              <a:tblGrid>
                <a:gridCol w="4060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64,41%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81,55%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69,73%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26,23%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11,28%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5487" y="3528333"/>
            <a:ext cx="631741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8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«Информатика и вычислительная техника» (профиль АСОИУ),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8591" y="3530374"/>
            <a:ext cx="524265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08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«Теплоэнергетика и теплотехника» (профиль ЭОП),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490078" y="1368183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824" y="3474584"/>
            <a:ext cx="539471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32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«Электроэнергетика и электротехника» (профиль ЭС),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740229" y="1357298"/>
          <a:ext cx="9526330" cy="1985964"/>
        </p:xfrm>
        <a:graphic>
          <a:graphicData uri="http://schemas.openxmlformats.org/drawingml/2006/table">
            <a:tbl>
              <a:tblPr/>
              <a:tblGrid>
                <a:gridCol w="364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46,43%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77,27%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48,15%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84,21%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68,64%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42,11%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4420" y="3461658"/>
            <a:ext cx="548437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18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«Автоматизация технологических процессов и производств» (профиль АТПП),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740229" y="1357298"/>
          <a:ext cx="9526330" cy="1985964"/>
        </p:xfrm>
        <a:graphic>
          <a:graphicData uri="http://schemas.openxmlformats.org/drawingml/2006/table">
            <a:tbl>
              <a:tblPr/>
              <a:tblGrid>
                <a:gridCol w="364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29,73%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56,76%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68,18%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684" y="3406924"/>
            <a:ext cx="5245569" cy="318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76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0820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заочному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«Экономика» (профили ЭПО и ИКТ),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2239707" y="1106926"/>
          <a:ext cx="5854064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86,96%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86,96%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958" y="3192914"/>
            <a:ext cx="5768283" cy="33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38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заочное 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отделение (летняя сессия)</a:t>
            </a: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/>
            </a:r>
            <a:b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</a:br>
            <a:r>
              <a:rPr lang="ru-RU" sz="28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курсам </a:t>
            </a:r>
            <a:endParaRPr lang="ru-RU" sz="2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10" y="1357298"/>
            <a:ext cx="7804894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03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Успеваемость по факультету информационных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технологий (летняя сессия)</a:t>
            </a:r>
            <a:endParaRPr lang="ru-RU" sz="24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1714" y="1587376"/>
            <a:ext cx="8187418" cy="493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93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«Информационные системы и технологии»  (профиль СИБ),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44,44%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46,43%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1" y="3414348"/>
            <a:ext cx="4675413" cy="31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9487" y="187778"/>
            <a:ext cx="1103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Итоги зимней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зачетно-экзаменационной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сессии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2023-2024 </a:t>
            </a:r>
            <a:r>
              <a:rPr lang="ru-RU" sz="2000" b="1" dirty="0" err="1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уч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. год </a:t>
            </a:r>
            <a:r>
              <a:rPr lang="ru-RU" sz="2000" b="1" dirty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по очному отделению по направлению 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«Теплоэнергетика и теплотехника»  (профиль ЭОП), </a:t>
            </a:r>
            <a:r>
              <a:rPr lang="ru-RU" sz="2000" b="1" dirty="0" err="1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бакалавриат</a:t>
            </a:r>
            <a:r>
              <a:rPr lang="ru-RU" sz="2000" b="1" dirty="0" smtClean="0">
                <a:solidFill>
                  <a:srgbClr val="323C73"/>
                </a:solidFill>
                <a:latin typeface="Bicubik" panose="02000503020000020004" pitchFamily="2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323C73"/>
              </a:solidFill>
              <a:latin typeface="Bicubik" panose="02000503020000020004" pitchFamily="2" charset="0"/>
              <a:ea typeface="+mj-ea"/>
              <a:cs typeface="+mj-cs"/>
            </a:endParaRPr>
          </a:p>
        </p:txBody>
      </p:sp>
      <p:graphicFrame>
        <p:nvGraphicFramePr>
          <p:cNvPr id="13" name="Group 72"/>
          <p:cNvGraphicFramePr>
            <a:graphicFrameLocks/>
          </p:cNvGraphicFramePr>
          <p:nvPr/>
        </p:nvGraphicFramePr>
        <p:xfrm>
          <a:off x="1336190" y="1357298"/>
          <a:ext cx="6879498" cy="1985964"/>
        </p:xfrm>
        <a:graphic>
          <a:graphicData uri="http://schemas.openxmlformats.org/drawingml/2006/table">
            <a:tbl>
              <a:tblPr/>
              <a:tblGrid>
                <a:gridCol w="38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ontserrat" pitchFamily="2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6846" y="3414782"/>
            <a:ext cx="5387068" cy="317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зимней экзаменационной сессии 2023/2024 учебного года</a:t>
            </a:r>
            <a:r>
              <a:rPr lang="en-US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 </a:t>
            </a:r>
            <a:r>
              <a:rPr lang="ru-RU" sz="25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по очному отделению (Магистратура)</a:t>
            </a:r>
            <a:endParaRPr lang="ru-RU" sz="25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6"/>
          <a:stretch/>
        </p:blipFill>
        <p:spPr>
          <a:xfrm>
            <a:off x="0" y="6583679"/>
            <a:ext cx="12192000" cy="2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84" y="60960"/>
            <a:ext cx="2089033" cy="1489166"/>
          </a:xfrm>
          <a:prstGeom prst="rect">
            <a:avLst/>
          </a:prstGeom>
        </p:spPr>
      </p:pic>
      <p:graphicFrame>
        <p:nvGraphicFramePr>
          <p:cNvPr id="10" name="Group 61"/>
          <p:cNvGraphicFramePr>
            <a:graphicFrameLocks noGrp="1"/>
          </p:cNvGraphicFramePr>
          <p:nvPr>
            <p:ph sz="quarter" idx="1"/>
          </p:nvPr>
        </p:nvGraphicFramePr>
        <p:xfrm>
          <a:off x="1688212" y="1464793"/>
          <a:ext cx="7923872" cy="2052639"/>
        </p:xfrm>
        <a:graphic>
          <a:graphicData uri="http://schemas.openxmlformats.org/drawingml/2006/table">
            <a:tbl>
              <a:tblPr/>
              <a:tblGrid>
                <a:gridCol w="399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62,50%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50,94%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52,46%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37,50%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47,17%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Montserrat" pitchFamily="2" charset="-52"/>
                        </a:rPr>
                        <a:t>45,90%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1711" y="3679371"/>
            <a:ext cx="4812755" cy="28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4710</Words>
  <Application>Microsoft Office PowerPoint</Application>
  <PresentationFormat>Широкоэкранный</PresentationFormat>
  <Paragraphs>1668</Paragraphs>
  <Slides>68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Arial</vt:lpstr>
      <vt:lpstr>Bicubik</vt:lpstr>
      <vt:lpstr>Calibri</vt:lpstr>
      <vt:lpstr>Calibri Light</vt:lpstr>
      <vt:lpstr>等线</vt:lpstr>
      <vt:lpstr>Montserrat</vt:lpstr>
      <vt:lpstr>Montserrat Medium</vt:lpstr>
      <vt:lpstr>Тема Office</vt:lpstr>
      <vt:lpstr>Презентация PowerPoint</vt:lpstr>
      <vt:lpstr>Итоги зимней экзаменационной сессии 2023/2024 учебного года по очному отделению (бакалавриат)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зимней экзаменационной сессии 2023/2024 учебного года по очному отделению (Магистратура)</vt:lpstr>
      <vt:lpstr>Презентация PowerPoint</vt:lpstr>
      <vt:lpstr>Презентация PowerPoint</vt:lpstr>
      <vt:lpstr>Презентация PowerPoint</vt:lpstr>
      <vt:lpstr>Дневное отделение (зимняя сессия) по курсам </vt:lpstr>
      <vt:lpstr>Итоги зимней экзаменационной сессии 2023/2024 учебного года по очно-заочному отделению (бакалавриат)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зимней экзаменационной сессии 2023/2024 учебного года по очно-заочному отделению (магистратура)</vt:lpstr>
      <vt:lpstr>Презентация PowerPoint</vt:lpstr>
      <vt:lpstr>Презентация PowerPoint</vt:lpstr>
      <vt:lpstr>Презентация PowerPoint</vt:lpstr>
      <vt:lpstr>Вечернее отделение (зимняя сессия) по курсам </vt:lpstr>
      <vt:lpstr>Итоги зимней экзаменационной сессии 2023/2024 учебного года по заочному отделению (бакалавриат)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заочное отделение (зимняя сессия) по курсам </vt:lpstr>
      <vt:lpstr>Успеваемость по факультету информационных технологий (зимняя сессия)</vt:lpstr>
      <vt:lpstr>Презентация PowerPoint</vt:lpstr>
      <vt:lpstr>Итоги летней экзаменационной сессии 2023/2024 учебного года по очному отделению (бакалавриат)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летней экзаменационной сессии 2023/2024 учебного года по очному отделению (Магистратура)</vt:lpstr>
      <vt:lpstr>Презентация PowerPoint</vt:lpstr>
      <vt:lpstr>Презентация PowerPoint</vt:lpstr>
      <vt:lpstr>Презентация PowerPoint</vt:lpstr>
      <vt:lpstr>Дневное отделение (летняя сессия) по курсам </vt:lpstr>
      <vt:lpstr>Итоги летней экзаменационной сессии 2023/2024 учебного года по очно-заочному отделению (бакалавриат)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летней экзаменационной сессии 2023/2024 учебного года по очно-заочному отделению (магистратура)</vt:lpstr>
      <vt:lpstr>Презентация PowerPoint</vt:lpstr>
      <vt:lpstr>Презентация PowerPoint</vt:lpstr>
      <vt:lpstr>Презентация PowerPoint</vt:lpstr>
      <vt:lpstr>Вечернее отделение (летняя сессия) по курсам </vt:lpstr>
      <vt:lpstr>Итоги зимней экзаменационной сессии 2023/2024 учебного года по заочному отделению (бакалавриат)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заочное отделение (летняя сессия) по курсам </vt:lpstr>
      <vt:lpstr>Успеваемость по факультету информационных технологий (летняя сессия)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ea.proekt@mail.ru</dc:creator>
  <cp:lastModifiedBy>BUCH128</cp:lastModifiedBy>
  <cp:revision>107</cp:revision>
  <dcterms:created xsi:type="dcterms:W3CDTF">2023-11-23T16:43:23Z</dcterms:created>
  <dcterms:modified xsi:type="dcterms:W3CDTF">2025-11-14T12:15:41Z</dcterms:modified>
</cp:coreProperties>
</file>