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299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30" r:id="rId23"/>
    <p:sldId id="331" r:id="rId24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38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E0E8"/>
    <a:srgbClr val="992928"/>
    <a:srgbClr val="35376F"/>
    <a:srgbClr val="D5D7E3"/>
    <a:srgbClr val="9ECEF0"/>
    <a:srgbClr val="99CA3B"/>
    <a:srgbClr val="353F48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3" autoAdjust="0"/>
    <p:restoredTop sz="94884" autoAdjust="0"/>
  </p:normalViewPr>
  <p:slideViewPr>
    <p:cSldViewPr snapToGrid="0" showGuides="1">
      <p:cViewPr varScale="1">
        <p:scale>
          <a:sx n="107" d="100"/>
          <a:sy n="107" d="100"/>
        </p:scale>
        <p:origin x="78" y="114"/>
      </p:cViewPr>
      <p:guideLst>
        <p:guide orient="horz" pos="2267"/>
        <p:guide pos="38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36825885978425E-2"/>
          <c:y val="0.15544041450777227"/>
          <c:w val="0.7838596373536374"/>
          <c:h val="0.50259067357512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курс</c:v>
                </c:pt>
              </c:strCache>
            </c:strRef>
          </c:tx>
          <c:invertIfNegative val="0"/>
          <c:dLbls>
            <c:spPr>
              <a:noFill/>
              <a:ln w="33081">
                <a:noFill/>
              </a:ln>
            </c:spPr>
            <c:txPr>
              <a:bodyPr/>
              <a:lstStyle/>
              <a:p>
                <a:pPr>
                  <a:defRPr sz="1562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2"/>
                <c:pt idx="0">
                  <c:v>71</c:v>
                </c:pt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00-4184-B53B-884149C0581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spPr>
              <a:noFill/>
              <a:ln w="33081">
                <a:noFill/>
              </a:ln>
            </c:spPr>
            <c:txPr>
              <a:bodyPr/>
              <a:lstStyle/>
              <a:p>
                <a:pPr>
                  <a:defRPr sz="1562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2"/>
                <c:pt idx="0">
                  <c:v>35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00-4184-B53B-884149C0581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курс</c:v>
                </c:pt>
              </c:strCache>
            </c:strRef>
          </c:tx>
          <c:invertIfNegative val="0"/>
          <c:dLbls>
            <c:spPr>
              <a:noFill/>
              <a:ln w="33081">
                <a:noFill/>
              </a:ln>
            </c:spPr>
            <c:txPr>
              <a:bodyPr/>
              <a:lstStyle/>
              <a:p>
                <a:pPr>
                  <a:defRPr sz="1562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2"/>
                <c:pt idx="0">
                  <c:v>28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00-4184-B53B-884149C0581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курс</c:v>
                </c:pt>
              </c:strCache>
            </c:strRef>
          </c:tx>
          <c:invertIfNegative val="0"/>
          <c:dLbls>
            <c:spPr>
              <a:noFill/>
              <a:ln w="33081">
                <a:noFill/>
              </a:ln>
            </c:spPr>
            <c:txPr>
              <a:bodyPr/>
              <a:lstStyle/>
              <a:p>
                <a:pPr>
                  <a:defRPr sz="1562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2"/>
                <c:pt idx="0">
                  <c:v>81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00-4184-B53B-884149C0581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pPr>
              <a:noFill/>
              <a:ln w="33081">
                <a:noFill/>
              </a:ln>
            </c:spPr>
            <c:txPr>
              <a:bodyPr/>
              <a:lstStyle/>
              <a:p>
                <a:pPr>
                  <a:defRPr sz="1562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2"/>
                <c:pt idx="0">
                  <c:v>55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00-4184-B53B-884149C05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228336"/>
        <c:axId val="1"/>
      </c:barChart>
      <c:catAx>
        <c:axId val="7922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228336"/>
        <c:crosses val="autoZero"/>
        <c:crossBetween val="between"/>
      </c:valAx>
      <c:spPr>
        <a:noFill/>
        <a:ln w="25374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25" baseline="0"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3410138248848E-2"/>
          <c:y val="0.17857142857142874"/>
          <c:w val="0.77623484150573885"/>
          <c:h val="0.5476190476190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3102">
                <a:noFill/>
              </a:ln>
            </c:spPr>
            <c:txPr>
              <a:bodyPr/>
              <a:lstStyle/>
              <a:p>
                <a:pPr>
                  <a:defRPr sz="1549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80-4CFF-9E29-4CE8E5A758D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3102">
                <a:noFill/>
              </a:ln>
            </c:spPr>
            <c:txPr>
              <a:bodyPr/>
              <a:lstStyle/>
              <a:p>
                <a:pPr>
                  <a:defRPr sz="1549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80-4CFF-9E29-4CE8E5A758D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3102">
                <a:noFill/>
              </a:ln>
            </c:spPr>
            <c:txPr>
              <a:bodyPr/>
              <a:lstStyle/>
              <a:p>
                <a:pPr>
                  <a:defRPr sz="1549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80-4CFF-9E29-4CE8E5A758D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3102">
                <a:noFill/>
              </a:ln>
            </c:spPr>
            <c:txPr>
              <a:bodyPr/>
              <a:lstStyle/>
              <a:p>
                <a:pPr>
                  <a:defRPr sz="1549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80-4CFF-9E29-4CE8E5A758D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layout>
                <c:manualLayout>
                  <c:x val="-6.4850259131212359E-3"/>
                  <c:y val="-5.59554806336966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80-4CFF-9E29-4CE8E5A758DF}"/>
                </c:ext>
              </c:extLst>
            </c:dLbl>
            <c:spPr>
              <a:noFill/>
              <a:ln w="23102">
                <a:noFill/>
              </a:ln>
            </c:spPr>
            <c:txPr>
              <a:bodyPr/>
              <a:lstStyle/>
              <a:p>
                <a:pPr>
                  <a:defRPr sz="1549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9580-4CFF-9E29-4CE8E5A758D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FF8080"/>
            </a:solidFill>
            <a:ln w="16391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310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54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580-4CFF-9E29-4CE8E5A75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3690511"/>
        <c:axId val="1"/>
      </c:barChart>
      <c:catAx>
        <c:axId val="18636905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63690511"/>
        <c:crosses val="autoZero"/>
        <c:crossBetween val="between"/>
      </c:valAx>
      <c:spPr>
        <a:noFill/>
        <a:ln w="25308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8" baseline="0"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165898617511524E-2"/>
          <c:y val="0.2"/>
          <c:w val="0.77536710989803581"/>
          <c:h val="0.493333333333333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5168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1B-40C1-83E1-D6FEBDDD73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33525">
                <a:noFill/>
              </a:ln>
            </c:spPr>
            <c:txPr>
              <a:bodyPr/>
              <a:lstStyle/>
              <a:p>
                <a:pPr>
                  <a:defRPr sz="1585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1B-40C1-83E1-D6FEBDDD730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33525">
                <a:noFill/>
              </a:ln>
            </c:spPr>
            <c:txPr>
              <a:bodyPr/>
              <a:lstStyle/>
              <a:p>
                <a:pPr>
                  <a:defRPr sz="1585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FD1B-40C1-83E1-D6FEBDDD730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Всего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531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Лист1!$E$2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1B-40C1-83E1-D6FEBDDD7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0983696"/>
        <c:axId val="1"/>
      </c:barChart>
      <c:catAx>
        <c:axId val="1410983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0983696"/>
        <c:crosses val="autoZero"/>
        <c:crossBetween val="between"/>
      </c:valAx>
      <c:spPr>
        <a:noFill/>
        <a:ln w="25338">
          <a:noFill/>
        </a:ln>
      </c:spPr>
    </c:plotArea>
    <c:legend>
      <c:legendPos val="r"/>
      <c:layout>
        <c:manualLayout>
          <c:xMode val="edge"/>
          <c:yMode val="edge"/>
          <c:x val="0.88303587051618537"/>
          <c:y val="1.1764941596040953E-3"/>
          <c:w val="0.11224487350040147"/>
          <c:h val="0.6877113261605657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45" baseline="0"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3410138248848E-2"/>
          <c:y val="0.17857142857142874"/>
          <c:w val="0.75268817204301131"/>
          <c:h val="0.5476190476190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4125">
                <a:noFill/>
              </a:ln>
            </c:spPr>
            <c:txPr>
              <a:bodyPr/>
              <a:lstStyle/>
              <a:p>
                <a:pPr>
                  <a:defRPr sz="1618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8D-4AEE-89CF-44BEC291FBF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4125">
                <a:noFill/>
              </a:ln>
            </c:spPr>
            <c:txPr>
              <a:bodyPr/>
              <a:lstStyle/>
              <a:p>
                <a:pPr>
                  <a:defRPr sz="1618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8D-4AEE-89CF-44BEC291FBF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4125">
                <a:noFill/>
              </a:ln>
            </c:spPr>
            <c:txPr>
              <a:bodyPr/>
              <a:lstStyle/>
              <a:p>
                <a:pPr>
                  <a:defRPr sz="1618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8D-4AEE-89CF-44BEC291FBF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4125">
                <a:noFill/>
              </a:ln>
            </c:spPr>
            <c:txPr>
              <a:bodyPr/>
              <a:lstStyle/>
              <a:p>
                <a:pPr>
                  <a:defRPr sz="1618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8D-4AEE-89CF-44BEC291FBF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layout>
                <c:manualLayout>
                  <c:x val="-6.4850259131212359E-3"/>
                  <c:y val="-5.59554806336966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58D-4AEE-89CF-44BEC291FBFB}"/>
                </c:ext>
              </c:extLst>
            </c:dLbl>
            <c:spPr>
              <a:noFill/>
              <a:ln w="24125">
                <a:noFill/>
              </a:ln>
            </c:spPr>
            <c:txPr>
              <a:bodyPr/>
              <a:lstStyle/>
              <a:p>
                <a:pPr>
                  <a:defRPr sz="1618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8D-4AEE-89CF-44BEC291FBF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FF8080"/>
            </a:solidFill>
            <a:ln w="17117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412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23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1"/>
                <c:pt idx="0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58D-4AEE-89CF-44BEC291F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9989439"/>
        <c:axId val="1"/>
      </c:barChart>
      <c:catAx>
        <c:axId val="2999894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9989439"/>
        <c:crosses val="autoZero"/>
        <c:crossBetween val="between"/>
      </c:valAx>
      <c:spPr>
        <a:noFill/>
        <a:ln w="25289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9" baseline="0"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297866264126314E-2"/>
          <c:y val="4.4045733599539373E-2"/>
          <c:w val="0.9317038608515904"/>
          <c:h val="0.436736732694737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5B9BD5"/>
            </a:solidFill>
            <a:ln w="12660"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266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0E83-4D92-975C-89DD96716159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1266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83-4D92-975C-89DD96716159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 w="1266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E83-4D92-975C-89DD9671615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2660"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E83-4D92-975C-89DD96716159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 w="1266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E83-4D92-975C-89DD96716159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w="1266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E83-4D92-975C-89DD9671615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266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0E83-4D92-975C-89DD96716159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ln w="12660"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0E83-4D92-975C-89DD9671615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2660"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0E83-4D92-975C-89DD96716159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 w="12660"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0E83-4D92-975C-89DD96716159}"/>
              </c:ext>
            </c:extLst>
          </c:dPt>
          <c:dLbls>
            <c:spPr>
              <a:noFill/>
              <a:ln w="2521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8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Очная зима 2024</c:v>
                </c:pt>
                <c:pt idx="1">
                  <c:v>Очная весна 2024</c:v>
                </c:pt>
                <c:pt idx="3">
                  <c:v>Очно-заочная зима 2024</c:v>
                </c:pt>
                <c:pt idx="4">
                  <c:v>Очно-заочная весна 2024</c:v>
                </c:pt>
                <c:pt idx="6">
                  <c:v>Заочная зима 2024</c:v>
                </c:pt>
                <c:pt idx="7">
                  <c:v>Заочная весна 2024</c:v>
                </c:pt>
                <c:pt idx="9">
                  <c:v>Итого по факультету зима 2024</c:v>
                </c:pt>
                <c:pt idx="10">
                  <c:v>Итого по факультету весна 2024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58</c:v>
                </c:pt>
                <c:pt idx="1">
                  <c:v>74</c:v>
                </c:pt>
                <c:pt idx="3">
                  <c:v>51</c:v>
                </c:pt>
                <c:pt idx="4">
                  <c:v>33</c:v>
                </c:pt>
                <c:pt idx="6">
                  <c:v>43</c:v>
                </c:pt>
                <c:pt idx="7">
                  <c:v>58</c:v>
                </c:pt>
                <c:pt idx="9">
                  <c:v>48</c:v>
                </c:pt>
                <c:pt idx="10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E83-4D92-975C-89DD96716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43133968"/>
        <c:axId val="1"/>
      </c:barChart>
      <c:catAx>
        <c:axId val="114313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36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8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436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01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8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43133968"/>
        <c:crosses val="autoZero"/>
        <c:crossBetween val="between"/>
      </c:valAx>
      <c:spPr>
        <a:noFill/>
        <a:ln w="2536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36825885978425E-2"/>
          <c:y val="0.15544041450777227"/>
          <c:w val="0.79095938886233463"/>
          <c:h val="0.50259067357512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курс</c:v>
                </c:pt>
              </c:strCache>
            </c:strRef>
          </c:tx>
          <c:invertIfNegative val="0"/>
          <c:dLbls>
            <c:spPr>
              <a:noFill/>
              <a:ln w="33233">
                <a:noFill/>
              </a:ln>
            </c:spPr>
            <c:txPr>
              <a:bodyPr/>
              <a:lstStyle/>
              <a:p>
                <a:pPr>
                  <a:defRPr sz="157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96E3-488D-A22D-CE135A62DBE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spPr>
              <a:noFill/>
              <a:ln w="33233">
                <a:noFill/>
              </a:ln>
            </c:spPr>
            <c:txPr>
              <a:bodyPr/>
              <a:lstStyle/>
              <a:p>
                <a:pPr>
                  <a:defRPr sz="157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17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E3-488D-A22D-CE135A62DBE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курс</c:v>
                </c:pt>
              </c:strCache>
            </c:strRef>
          </c:tx>
          <c:invertIfNegative val="0"/>
          <c:dLbls>
            <c:spPr>
              <a:noFill/>
              <a:ln w="33233">
                <a:noFill/>
              </a:ln>
            </c:spPr>
            <c:txPr>
              <a:bodyPr/>
              <a:lstStyle/>
              <a:p>
                <a:pPr>
                  <a:defRPr sz="157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96E3-488D-A22D-CE135A62DBE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курс</c:v>
                </c:pt>
              </c:strCache>
            </c:strRef>
          </c:tx>
          <c:invertIfNegative val="0"/>
          <c:dLbls>
            <c:spPr>
              <a:noFill/>
              <a:ln w="33233">
                <a:noFill/>
              </a:ln>
            </c:spPr>
            <c:txPr>
              <a:bodyPr/>
              <a:lstStyle/>
              <a:p>
                <a:pPr>
                  <a:defRPr sz="157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67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E3-488D-A22D-CE135A62DBE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pPr>
              <a:noFill/>
              <a:ln w="33233">
                <a:noFill/>
              </a:ln>
            </c:spPr>
            <c:txPr>
              <a:bodyPr/>
              <a:lstStyle/>
              <a:p>
                <a:pPr>
                  <a:defRPr sz="157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42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E3-488D-A22D-CE135A62DB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823872"/>
        <c:axId val="1"/>
      </c:barChart>
      <c:catAx>
        <c:axId val="75823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823872"/>
        <c:crosses val="autoZero"/>
        <c:crossBetween val="between"/>
      </c:valAx>
      <c:spPr>
        <a:noFill/>
        <a:ln w="25352">
          <a:noFill/>
        </a:ln>
      </c:spPr>
    </c:plotArea>
    <c:legend>
      <c:legendPos val="r"/>
      <c:layout>
        <c:manualLayout>
          <c:xMode val="edge"/>
          <c:yMode val="edge"/>
          <c:x val="0.88752422188525737"/>
          <c:y val="9.2355122276382116E-3"/>
          <c:w val="0.11247577811474263"/>
          <c:h val="0.660015498062742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34" baseline="0"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36825885978425E-2"/>
          <c:y val="0.15544041450777227"/>
          <c:w val="0.79237933916407399"/>
          <c:h val="0.50259067357512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курс</c:v>
                </c:pt>
              </c:strCache>
            </c:strRef>
          </c:tx>
          <c:invertIfNegative val="0"/>
          <c:dLbls>
            <c:spPr>
              <a:noFill/>
              <a:ln w="33220">
                <a:noFill/>
              </a:ln>
            </c:spPr>
            <c:txPr>
              <a:bodyPr/>
              <a:lstStyle/>
              <a:p>
                <a:pPr>
                  <a:defRPr sz="157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71</c:v>
                </c:pt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32-44C6-86F9-95F159DCC8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spPr>
              <a:noFill/>
              <a:ln w="33220">
                <a:noFill/>
              </a:ln>
            </c:spPr>
            <c:txPr>
              <a:bodyPr/>
              <a:lstStyle/>
              <a:p>
                <a:pPr>
                  <a:defRPr sz="157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32-44C6-86F9-95F159DCC81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курс</c:v>
                </c:pt>
              </c:strCache>
            </c:strRef>
          </c:tx>
          <c:invertIfNegative val="0"/>
          <c:dLbls>
            <c:spPr>
              <a:noFill/>
              <a:ln w="33220">
                <a:noFill/>
              </a:ln>
            </c:spPr>
            <c:txPr>
              <a:bodyPr/>
              <a:lstStyle/>
              <a:p>
                <a:pPr>
                  <a:defRPr sz="157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28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32-44C6-86F9-95F159DCC81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курс</c:v>
                </c:pt>
              </c:strCache>
            </c:strRef>
          </c:tx>
          <c:invertIfNegative val="0"/>
          <c:dLbls>
            <c:spPr>
              <a:noFill/>
              <a:ln w="33220">
                <a:noFill/>
              </a:ln>
            </c:spPr>
            <c:txPr>
              <a:bodyPr/>
              <a:lstStyle/>
              <a:p>
                <a:pPr>
                  <a:defRPr sz="157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77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32-44C6-86F9-95F159DCC81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pPr>
              <a:noFill/>
              <a:ln w="33220">
                <a:noFill/>
              </a:ln>
            </c:spPr>
            <c:txPr>
              <a:bodyPr/>
              <a:lstStyle/>
              <a:p>
                <a:pPr>
                  <a:defRPr sz="157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53</c:v>
                </c:pt>
                <c:pt idx="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32-44C6-86F9-95F159DCC8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222448"/>
        <c:axId val="1"/>
      </c:barChart>
      <c:catAx>
        <c:axId val="7522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222448"/>
        <c:crosses val="autoZero"/>
        <c:crossBetween val="between"/>
      </c:valAx>
      <c:spPr>
        <a:noFill/>
        <a:ln w="25313">
          <a:noFill/>
        </a:ln>
      </c:spPr>
    </c:plotArea>
    <c:legend>
      <c:legendPos val="r"/>
      <c:layout>
        <c:manualLayout>
          <c:xMode val="edge"/>
          <c:yMode val="edge"/>
          <c:x val="0.88326432544715228"/>
          <c:y val="1.3963628211953932E-2"/>
          <c:w val="0.11247585940517568"/>
          <c:h val="0.660015505179290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34" baseline="0"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743286788399569E-2"/>
          <c:y val="6.4406779661016988E-2"/>
          <c:w val="0.80451127819548873"/>
          <c:h val="0.76271186440677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курс</c:v>
                </c:pt>
              </c:strCache>
            </c:strRef>
          </c:tx>
          <c:invertIfNegative val="0"/>
          <c:dLbls>
            <c:spPr>
              <a:noFill/>
              <a:ln w="26696">
                <a:noFill/>
              </a:ln>
            </c:spPr>
            <c:txPr>
              <a:bodyPr/>
              <a:lstStyle/>
              <a:p>
                <a:pPr>
                  <a:defRPr sz="1261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ED-4656-A40F-3885D7A5C22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spPr>
              <a:noFill/>
              <a:ln w="26696">
                <a:noFill/>
              </a:ln>
            </c:spPr>
            <c:txPr>
              <a:bodyPr/>
              <a:lstStyle/>
              <a:p>
                <a:pPr>
                  <a:defRPr sz="126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79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ED-4656-A40F-3885D7A5C22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pPr>
              <a:noFill/>
              <a:ln w="26696">
                <a:noFill/>
              </a:ln>
            </c:spPr>
            <c:txPr>
              <a:bodyPr/>
              <a:lstStyle/>
              <a:p>
                <a:pPr>
                  <a:defRPr sz="126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68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ED-4656-A40F-3885D7A5C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241480"/>
        <c:axId val="1"/>
      </c:barChart>
      <c:catAx>
        <c:axId val="75241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241480"/>
        <c:crosses val="autoZero"/>
        <c:crossBetween val="between"/>
      </c:valAx>
      <c:spPr>
        <a:noFill/>
        <a:ln w="22454">
          <a:noFill/>
        </a:ln>
      </c:spPr>
    </c:plotArea>
    <c:legend>
      <c:legendPos val="r"/>
      <c:layout>
        <c:manualLayout>
          <c:xMode val="edge"/>
          <c:yMode val="edge"/>
          <c:x val="0.8928399550056243"/>
          <c:y val="0.10626743085685718"/>
          <c:w val="0.10143136107986506"/>
          <c:h val="0.584075561983323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71" baseline="0"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36825885978425E-2"/>
          <c:y val="0.15544041450777227"/>
          <c:w val="0.7838596373536374"/>
          <c:h val="0.50259067357512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курс</c:v>
                </c:pt>
              </c:strCache>
            </c:strRef>
          </c:tx>
          <c:invertIfNegative val="0"/>
          <c:dLbls>
            <c:spPr>
              <a:noFill/>
              <a:ln w="33081">
                <a:noFill/>
              </a:ln>
            </c:spPr>
            <c:txPr>
              <a:bodyPr/>
              <a:lstStyle/>
              <a:p>
                <a:pPr>
                  <a:defRPr sz="1562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2"/>
                <c:pt idx="0">
                  <c:v>64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00-4184-B53B-884149C0581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spPr>
              <a:noFill/>
              <a:ln w="33081">
                <a:noFill/>
              </a:ln>
            </c:spPr>
            <c:txPr>
              <a:bodyPr/>
              <a:lstStyle/>
              <a:p>
                <a:pPr>
                  <a:defRPr sz="1562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2"/>
                <c:pt idx="0">
                  <c:v>80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00-4184-B53B-884149C0581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курс</c:v>
                </c:pt>
              </c:strCache>
            </c:strRef>
          </c:tx>
          <c:invertIfNegative val="0"/>
          <c:dLbls>
            <c:spPr>
              <a:noFill/>
              <a:ln w="33081">
                <a:noFill/>
              </a:ln>
            </c:spPr>
            <c:txPr>
              <a:bodyPr/>
              <a:lstStyle/>
              <a:p>
                <a:pPr>
                  <a:defRPr sz="1562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2"/>
                <c:pt idx="0">
                  <c:v>41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00-4184-B53B-884149C0581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курс</c:v>
                </c:pt>
              </c:strCache>
            </c:strRef>
          </c:tx>
          <c:invertIfNegative val="0"/>
          <c:dLbls>
            <c:spPr>
              <a:noFill/>
              <a:ln w="33081">
                <a:noFill/>
              </a:ln>
            </c:spPr>
            <c:txPr>
              <a:bodyPr/>
              <a:lstStyle/>
              <a:p>
                <a:pPr>
                  <a:defRPr sz="1562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2"/>
                <c:pt idx="0">
                  <c:v>100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00-4184-B53B-884149C0581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pPr>
              <a:noFill/>
              <a:ln w="33081">
                <a:noFill/>
              </a:ln>
            </c:spPr>
            <c:txPr>
              <a:bodyPr/>
              <a:lstStyle/>
              <a:p>
                <a:pPr>
                  <a:defRPr sz="1562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2"/>
                <c:pt idx="0">
                  <c:v>70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00-4184-B53B-884149C05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228336"/>
        <c:axId val="1"/>
      </c:barChart>
      <c:catAx>
        <c:axId val="7922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228336"/>
        <c:crosses val="autoZero"/>
        <c:crossBetween val="between"/>
      </c:valAx>
      <c:spPr>
        <a:noFill/>
        <a:ln w="25374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25" baseline="0"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36825885978425E-2"/>
          <c:y val="0.15544041450777227"/>
          <c:w val="0.79095938886233463"/>
          <c:h val="0.50259067357512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курс</c:v>
                </c:pt>
              </c:strCache>
            </c:strRef>
          </c:tx>
          <c:invertIfNegative val="0"/>
          <c:dLbls>
            <c:spPr>
              <a:noFill/>
              <a:ln w="33233">
                <a:noFill/>
              </a:ln>
            </c:spPr>
            <c:txPr>
              <a:bodyPr/>
              <a:lstStyle/>
              <a:p>
                <a:pPr>
                  <a:defRPr sz="157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96E3-488D-A22D-CE135A62DBE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spPr>
              <a:noFill/>
              <a:ln w="33233">
                <a:noFill/>
              </a:ln>
            </c:spPr>
            <c:txPr>
              <a:bodyPr/>
              <a:lstStyle/>
              <a:p>
                <a:pPr>
                  <a:defRPr sz="157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33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E3-488D-A22D-CE135A62DBE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курс</c:v>
                </c:pt>
              </c:strCache>
            </c:strRef>
          </c:tx>
          <c:invertIfNegative val="0"/>
          <c:dLbls>
            <c:spPr>
              <a:noFill/>
              <a:ln w="33233">
                <a:noFill/>
              </a:ln>
            </c:spPr>
            <c:txPr>
              <a:bodyPr/>
              <a:lstStyle/>
              <a:p>
                <a:pPr>
                  <a:defRPr sz="157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96E3-488D-A22D-CE135A62DBE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курс</c:v>
                </c:pt>
              </c:strCache>
            </c:strRef>
          </c:tx>
          <c:invertIfNegative val="0"/>
          <c:dLbls>
            <c:spPr>
              <a:noFill/>
              <a:ln w="33233">
                <a:noFill/>
              </a:ln>
            </c:spPr>
            <c:txPr>
              <a:bodyPr/>
              <a:lstStyle/>
              <a:p>
                <a:pPr>
                  <a:defRPr sz="157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E3-488D-A22D-CE135A62DBE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pPr>
              <a:noFill/>
              <a:ln w="33233">
                <a:noFill/>
              </a:ln>
            </c:spPr>
            <c:txPr>
              <a:bodyPr/>
              <a:lstStyle/>
              <a:p>
                <a:pPr>
                  <a:defRPr sz="157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67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E3-488D-A22D-CE135A62DB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823872"/>
        <c:axId val="1"/>
      </c:barChart>
      <c:catAx>
        <c:axId val="75823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823872"/>
        <c:crosses val="autoZero"/>
        <c:crossBetween val="between"/>
      </c:valAx>
      <c:spPr>
        <a:noFill/>
        <a:ln w="25352">
          <a:noFill/>
        </a:ln>
      </c:spPr>
    </c:plotArea>
    <c:legend>
      <c:legendPos val="r"/>
      <c:layout>
        <c:manualLayout>
          <c:xMode val="edge"/>
          <c:yMode val="edge"/>
          <c:x val="0.88752422188525737"/>
          <c:y val="9.2355122276382116E-3"/>
          <c:w val="0.11247577811474263"/>
          <c:h val="0.660015498062742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34" baseline="0"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36825885978425E-2"/>
          <c:y val="0.15544041450777227"/>
          <c:w val="0.79237933916407399"/>
          <c:h val="0.50259067357512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курс</c:v>
                </c:pt>
              </c:strCache>
            </c:strRef>
          </c:tx>
          <c:invertIfNegative val="0"/>
          <c:dLbls>
            <c:spPr>
              <a:noFill/>
              <a:ln w="33220">
                <a:noFill/>
              </a:ln>
            </c:spPr>
            <c:txPr>
              <a:bodyPr/>
              <a:lstStyle/>
              <a:p>
                <a:pPr>
                  <a:defRPr sz="157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64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32-44C6-86F9-95F159DCC8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spPr>
              <a:noFill/>
              <a:ln w="33220">
                <a:noFill/>
              </a:ln>
            </c:spPr>
            <c:txPr>
              <a:bodyPr/>
              <a:lstStyle/>
              <a:p>
                <a:pPr>
                  <a:defRPr sz="157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67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32-44C6-86F9-95F159DCC81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курс</c:v>
                </c:pt>
              </c:strCache>
            </c:strRef>
          </c:tx>
          <c:invertIfNegative val="0"/>
          <c:dLbls>
            <c:spPr>
              <a:noFill/>
              <a:ln w="33220">
                <a:noFill/>
              </a:ln>
            </c:spPr>
            <c:txPr>
              <a:bodyPr/>
              <a:lstStyle/>
              <a:p>
                <a:pPr>
                  <a:defRPr sz="157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41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32-44C6-86F9-95F159DCC81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курс</c:v>
                </c:pt>
              </c:strCache>
            </c:strRef>
          </c:tx>
          <c:invertIfNegative val="0"/>
          <c:dLbls>
            <c:spPr>
              <a:noFill/>
              <a:ln w="33220">
                <a:noFill/>
              </a:ln>
            </c:spPr>
            <c:txPr>
              <a:bodyPr/>
              <a:lstStyle/>
              <a:p>
                <a:pPr>
                  <a:defRPr sz="157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100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32-44C6-86F9-95F159DCC81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pPr>
              <a:noFill/>
              <a:ln w="33220">
                <a:noFill/>
              </a:ln>
            </c:spPr>
            <c:txPr>
              <a:bodyPr/>
              <a:lstStyle/>
              <a:p>
                <a:pPr>
                  <a:defRPr sz="157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69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32-44C6-86F9-95F159DCC8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222448"/>
        <c:axId val="1"/>
      </c:barChart>
      <c:catAx>
        <c:axId val="7522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222448"/>
        <c:crosses val="autoZero"/>
        <c:crossBetween val="between"/>
      </c:valAx>
      <c:spPr>
        <a:noFill/>
        <a:ln w="25313">
          <a:noFill/>
        </a:ln>
      </c:spPr>
    </c:plotArea>
    <c:legend>
      <c:legendPos val="r"/>
      <c:layout>
        <c:manualLayout>
          <c:xMode val="edge"/>
          <c:yMode val="edge"/>
          <c:x val="0.88326432544715228"/>
          <c:y val="1.3963628211953932E-2"/>
          <c:w val="0.11247585940517568"/>
          <c:h val="0.660015505179290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34" baseline="0"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743286788399569E-2"/>
          <c:y val="6.4406779661016988E-2"/>
          <c:w val="0.80451127819548873"/>
          <c:h val="0.76271186440677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курс</c:v>
                </c:pt>
              </c:strCache>
            </c:strRef>
          </c:tx>
          <c:invertIfNegative val="0"/>
          <c:dLbls>
            <c:spPr>
              <a:noFill/>
              <a:ln w="26696">
                <a:noFill/>
              </a:ln>
            </c:spPr>
            <c:txPr>
              <a:bodyPr/>
              <a:lstStyle/>
              <a:p>
                <a:pPr>
                  <a:defRPr sz="1261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ED-4656-A40F-3885D7A5C22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spPr>
              <a:noFill/>
              <a:ln w="26696">
                <a:noFill/>
              </a:ln>
            </c:spPr>
            <c:txPr>
              <a:bodyPr/>
              <a:lstStyle/>
              <a:p>
                <a:pPr>
                  <a:defRPr sz="126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ED-4656-A40F-3885D7A5C22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pPr>
              <a:noFill/>
              <a:ln w="26696">
                <a:noFill/>
              </a:ln>
            </c:spPr>
            <c:txPr>
              <a:bodyPr/>
              <a:lstStyle/>
              <a:p>
                <a:pPr>
                  <a:defRPr sz="126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ED-4656-A40F-3885D7A5C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241480"/>
        <c:axId val="1"/>
      </c:barChart>
      <c:catAx>
        <c:axId val="75241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241480"/>
        <c:crosses val="autoZero"/>
        <c:crossBetween val="between"/>
      </c:valAx>
      <c:spPr>
        <a:noFill/>
        <a:ln w="22454">
          <a:noFill/>
        </a:ln>
      </c:spPr>
    </c:plotArea>
    <c:legend>
      <c:legendPos val="r"/>
      <c:layout>
        <c:manualLayout>
          <c:xMode val="edge"/>
          <c:yMode val="edge"/>
          <c:x val="0.8928399550056243"/>
          <c:y val="0.10626743085685718"/>
          <c:w val="0.10143136107986506"/>
          <c:h val="0.584075561983323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71" baseline="0"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3410138248848E-2"/>
          <c:y val="0.17857142857142874"/>
          <c:w val="0.7909515449641642"/>
          <c:h val="0.5476190476190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3128">
                <a:noFill/>
              </a:ln>
            </c:spPr>
            <c:txPr>
              <a:bodyPr/>
              <a:lstStyle/>
              <a:p>
                <a:pPr>
                  <a:defRPr sz="1551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75-4FF9-9D81-497AD082AF1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3128">
                <a:noFill/>
              </a:ln>
            </c:spPr>
            <c:txPr>
              <a:bodyPr/>
              <a:lstStyle/>
              <a:p>
                <a:pPr>
                  <a:defRPr sz="155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75-4FF9-9D81-497AD082AF1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3128">
                <a:noFill/>
              </a:ln>
            </c:spPr>
            <c:txPr>
              <a:bodyPr/>
              <a:lstStyle/>
              <a:p>
                <a:pPr>
                  <a:defRPr sz="155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75-4FF9-9D81-497AD082AF1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3128">
                <a:noFill/>
              </a:ln>
            </c:spPr>
            <c:txPr>
              <a:bodyPr/>
              <a:lstStyle/>
              <a:p>
                <a:pPr>
                  <a:defRPr sz="155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75-4FF9-9D81-497AD082AF1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layout>
                <c:manualLayout>
                  <c:x val="-6.4850259131212359E-3"/>
                  <c:y val="-5.59554806336966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A75-4FF9-9D81-497AD082AF15}"/>
                </c:ext>
              </c:extLst>
            </c:dLbl>
            <c:spPr>
              <a:noFill/>
              <a:ln w="23128">
                <a:noFill/>
              </a:ln>
            </c:spPr>
            <c:txPr>
              <a:bodyPr/>
              <a:lstStyle/>
              <a:p>
                <a:pPr>
                  <a:defRPr sz="155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1A75-4FF9-9D81-497AD082AF1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FF8080"/>
            </a:solidFill>
            <a:ln w="16411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312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55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A75-4FF9-9D81-497AD082AF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9116128"/>
        <c:axId val="1"/>
      </c:barChart>
      <c:catAx>
        <c:axId val="1989116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89116128"/>
        <c:crosses val="autoZero"/>
        <c:crossBetween val="between"/>
      </c:valAx>
      <c:spPr>
        <a:noFill/>
        <a:ln w="25323">
          <a:noFill/>
        </a:ln>
      </c:spPr>
    </c:plotArea>
    <c:legend>
      <c:legendPos val="r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0" baseline="0"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等线" pitchFamily="2" charset="-122"/>
                <a:ea typeface="等线" pitchFamily="2" charset="-122"/>
                <a:cs typeface="+mn-cs"/>
              </a:rPr>
              <a:t>2025/11/21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等线" pitchFamily="2" charset="-122"/>
                <a:ea typeface="等线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Click to edit Master text style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Second level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Third level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Fourth level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Fifth level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C9B17E-EBA4-4BA6-BFBF-CFC4EA0BE6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  <a:sym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  <a:sym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  <a:sym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  <a:sym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146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353F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Click to edit Master title style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Click to edit Master text style</a:t>
            </a:r>
          </a:p>
          <a:p>
            <a:pPr lvl="1" fontAlgn="auto"/>
            <a:r>
              <a:rPr lang="zh-CN" altLang="en-US" strike="noStrike" noProof="1" smtClean="0"/>
              <a:t>Second level</a:t>
            </a:r>
          </a:p>
          <a:p>
            <a:pPr lvl="2" fontAlgn="auto"/>
            <a:r>
              <a:rPr lang="zh-CN" altLang="en-US" strike="noStrike" noProof="1" smtClean="0"/>
              <a:t>Third level</a:t>
            </a:r>
          </a:p>
          <a:p>
            <a:pPr lvl="3" fontAlgn="auto"/>
            <a:r>
              <a:rPr lang="zh-CN" altLang="en-US" strike="noStrike" noProof="1" smtClean="0"/>
              <a:t>Fourth level</a:t>
            </a:r>
          </a:p>
          <a:p>
            <a:pPr lvl="4" fontAlgn="auto"/>
            <a:r>
              <a:rPr lang="zh-CN" altLang="en-US" strike="noStrike" noProof="1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CD2E4A-79A0-459F-8578-CC9ECAA638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3F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Click to edit Master title style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Click to edit Master text style</a:t>
            </a:r>
          </a:p>
          <a:p>
            <a:pPr lvl="1"/>
            <a:r>
              <a:rPr lang="zh-CN" altLang="en-US" dirty="0"/>
              <a:t>Second level</a:t>
            </a:r>
          </a:p>
          <a:p>
            <a:pPr lvl="2"/>
            <a:r>
              <a:rPr lang="zh-CN" altLang="en-US" dirty="0"/>
              <a:t>Third level</a:t>
            </a:r>
          </a:p>
          <a:p>
            <a:pPr lvl="3"/>
            <a:r>
              <a:rPr lang="zh-CN" altLang="en-US" dirty="0"/>
              <a:t>Fourth level</a:t>
            </a:r>
          </a:p>
          <a:p>
            <a:pPr lvl="4"/>
            <a:r>
              <a:rPr lang="zh-CN" altLang="en-US" dirty="0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CD2E4A-79A0-459F-8578-CC9ECAA638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chart" Target="../charts/chart5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chart" Target="../charts/chart6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chart" Target="../charts/char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chart" Target="../charts/chart8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chart" Target="../charts/chart9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2.bin"/><Relationship Id="rId2" Type="http://schemas.openxmlformats.org/officeDocument/2006/relationships/vmlDrawing" Target="../drawings/vmlDrawing7.v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chart" Target="../charts/chart10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6" Type="http://schemas.openxmlformats.org/officeDocument/2006/relationships/chart" Target="../charts/chart1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6" Type="http://schemas.openxmlformats.org/officeDocument/2006/relationships/chart" Target="../charts/chart1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6" Type="http://schemas.openxmlformats.org/officeDocument/2006/relationships/chart" Target="../charts/chart13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ap best-23"/>
          <p:cNvPicPr>
            <a:picLocks noChangeAspect="1"/>
          </p:cNvPicPr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>
            <a:off x="16306800" y="266700"/>
            <a:ext cx="1794510" cy="1743710"/>
          </a:xfrm>
          <a:prstGeom prst="rect">
            <a:avLst/>
          </a:prstGeom>
        </p:spPr>
      </p:pic>
      <p:pic>
        <p:nvPicPr>
          <p:cNvPr id="2" name="Picture 1" descr="cap best-23"/>
          <p:cNvPicPr>
            <a:picLocks noChangeAspect="1"/>
          </p:cNvPicPr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>
            <a:off x="16433800" y="393700"/>
            <a:ext cx="1794510" cy="17437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7" t="6364" r="9147" b="17273"/>
          <a:stretch/>
        </p:blipFill>
        <p:spPr>
          <a:xfrm>
            <a:off x="200" y="8508"/>
            <a:ext cx="12177946" cy="6849492"/>
          </a:xfrm>
          <a:prstGeom prst="rect">
            <a:avLst/>
          </a:prstGeom>
        </p:spPr>
      </p:pic>
      <p:pic>
        <p:nvPicPr>
          <p:cNvPr id="3" name="Picture 2" descr="cap best-23"/>
          <p:cNvPicPr>
            <a:picLocks noChangeAspect="1"/>
          </p:cNvPicPr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>
            <a:off x="16560800" y="520700"/>
            <a:ext cx="1794510" cy="1743710"/>
          </a:xfrm>
          <a:prstGeom prst="rect">
            <a:avLst/>
          </a:prstGeom>
        </p:spPr>
      </p:pic>
      <p:pic>
        <p:nvPicPr>
          <p:cNvPr id="4" name="Picture 3" descr="cap best-23"/>
          <p:cNvPicPr>
            <a:picLocks noChangeAspect="1"/>
          </p:cNvPicPr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>
            <a:off x="16687800" y="647700"/>
            <a:ext cx="1794510" cy="1743710"/>
          </a:xfrm>
          <a:prstGeom prst="rect">
            <a:avLst/>
          </a:prstGeom>
        </p:spPr>
      </p:pic>
      <p:pic>
        <p:nvPicPr>
          <p:cNvPr id="14" name="Picture 13" descr="cap best-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44975" flipV="1">
            <a:off x="8940740" y="-244222"/>
            <a:ext cx="1859809" cy="1948712"/>
          </a:xfrm>
          <a:prstGeom prst="rect">
            <a:avLst/>
          </a:prstGeom>
        </p:spPr>
      </p:pic>
      <p:pic>
        <p:nvPicPr>
          <p:cNvPr id="15" name="Picture 14" descr="cap best-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520000">
            <a:off x="10077134" y="297688"/>
            <a:ext cx="2836718" cy="2972282"/>
          </a:xfrm>
          <a:prstGeom prst="rect">
            <a:avLst/>
          </a:prstGeom>
        </p:spPr>
      </p:pic>
      <p:pic>
        <p:nvPicPr>
          <p:cNvPr id="16" name="Content Placeholder 5" descr="cap best-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280000">
            <a:off x="9599747" y="-143974"/>
            <a:ext cx="2607945" cy="27317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Content Placeholder 5" descr="cap best-31"/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 rot="19680000">
            <a:off x="754669" y="4249731"/>
            <a:ext cx="2948940" cy="3088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627584">
            <a:off x="2479216" y="5447604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8" descr="cap best-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020000">
            <a:off x="33020" y="4352290"/>
            <a:ext cx="1847850" cy="1819275"/>
          </a:xfrm>
          <a:prstGeom prst="rect">
            <a:avLst/>
          </a:prstGeom>
        </p:spPr>
      </p:pic>
      <p:sp>
        <p:nvSpPr>
          <p:cNvPr id="21" name="文本框 6"/>
          <p:cNvSpPr txBox="1"/>
          <p:nvPr/>
        </p:nvSpPr>
        <p:spPr>
          <a:xfrm>
            <a:off x="1170582" y="2046423"/>
            <a:ext cx="10174605" cy="258532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ru-RU" altLang="en-US" sz="54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Итоги </a:t>
            </a:r>
            <a:r>
              <a:rPr lang="ru-RU" altLang="en-US" sz="5400" b="1" dirty="0" smtClean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зимней </a:t>
            </a:r>
            <a:r>
              <a:rPr lang="ru-RU" altLang="en-US" sz="5400" b="1" smtClean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и весенней </a:t>
            </a:r>
            <a:r>
              <a:rPr lang="ru-RU" altLang="en-US" sz="5400" b="1" dirty="0" smtClean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сессии </a:t>
            </a:r>
            <a:br>
              <a:rPr lang="ru-RU" altLang="en-US" sz="5400" b="1" dirty="0" smtClean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</a:br>
            <a:r>
              <a:rPr lang="ru-RU" altLang="en-US" sz="5400" b="1" dirty="0" smtClean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2023-2024 </a:t>
            </a:r>
            <a:r>
              <a:rPr lang="ru-RU" altLang="en-US" sz="54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учебного </a:t>
            </a:r>
            <a:r>
              <a:rPr lang="ru-RU" altLang="en-US" sz="5400" b="1" dirty="0" smtClean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года</a:t>
            </a:r>
            <a:r>
              <a:rPr lang="ru-RU" altLang="en-US" sz="54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/>
            </a:r>
            <a:br>
              <a:rPr lang="ru-RU" altLang="en-US" sz="54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</a:br>
            <a:r>
              <a:rPr lang="ru-RU" altLang="en-US" sz="54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по технологическому факультету</a:t>
            </a:r>
            <a:endParaRPr lang="ru-RU" altLang="en-US" sz="5400" b="1" dirty="0">
              <a:solidFill>
                <a:srgbClr val="35376F"/>
              </a:solidFill>
              <a:latin typeface="Bicubik" panose="02000503020000020004" charset="0"/>
              <a:ea typeface="等线" pitchFamily="2" charset="-122"/>
              <a:cs typeface="Bicubik" panose="0200050302000002000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0" y="176020"/>
            <a:ext cx="3904496" cy="1606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28344">
            <a:off x="-130634" y="532377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712"/>
            <a:ext cx="2409626" cy="99020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60386" y="412158"/>
            <a:ext cx="10506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зимней экзаменационной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сессии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2023/2024 уч. г.</a:t>
            </a:r>
          </a:p>
          <a:p>
            <a:pPr algn="ctr" fontAlgn="auto">
              <a:spcAft>
                <a:spcPts val="0"/>
              </a:spcAft>
            </a:pP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 по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заочной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форме обучения </a:t>
            </a:r>
          </a:p>
          <a:p>
            <a:pPr algn="ctr" fontAlgn="auto">
              <a:spcAft>
                <a:spcPts val="0"/>
              </a:spcAft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 (</a:t>
            </a:r>
            <a:r>
              <a:rPr lang="ru-RU" sz="2400" dirty="0" err="1">
                <a:solidFill>
                  <a:srgbClr val="323C73"/>
                </a:solidFill>
                <a:latin typeface="Bicubik" panose="02000503020000020004" pitchFamily="2" charset="0"/>
              </a:rPr>
              <a:t>бакалавриат</a:t>
            </a: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)</a:t>
            </a:r>
          </a:p>
        </p:txBody>
      </p:sp>
      <p:pic>
        <p:nvPicPr>
          <p:cNvPr id="16" name="Picture 13" descr="cap best-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44975" flipV="1">
            <a:off x="10598090" y="-291847"/>
            <a:ext cx="1859809" cy="1948712"/>
          </a:xfrm>
          <a:prstGeom prst="rect">
            <a:avLst/>
          </a:prstGeom>
        </p:spPr>
      </p:pic>
      <p:graphicFrame>
        <p:nvGraphicFramePr>
          <p:cNvPr id="8" name="Group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2241584"/>
              </p:ext>
            </p:extLst>
          </p:nvPr>
        </p:nvGraphicFramePr>
        <p:xfrm>
          <a:off x="1630362" y="1831027"/>
          <a:ext cx="8366124" cy="1889216"/>
        </p:xfrm>
        <a:graphic>
          <a:graphicData uri="http://schemas.openxmlformats.org/drawingml/2006/table">
            <a:tbl>
              <a:tblPr/>
              <a:tblGrid>
                <a:gridCol w="403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62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0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94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0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Обязаны сдавать экзамены, чел.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экзамены, чел.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Абсолютная успеваемость, %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5127462"/>
              </p:ext>
            </p:extLst>
          </p:nvPr>
        </p:nvGraphicFramePr>
        <p:xfrm>
          <a:off x="1566068" y="4000014"/>
          <a:ext cx="8494712" cy="257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Диаграмма" r:id="rId6" imgW="8498561" imgH="2591025" progId="Excel.Chart.8">
                  <p:embed/>
                </p:oleObj>
              </mc:Choice>
              <mc:Fallback>
                <p:oleObj name="Диаграмма" r:id="rId6" imgW="8498561" imgH="2591025" progId="Excel.Chart.8">
                  <p:embed/>
                  <p:pic>
                    <p:nvPicPr>
                      <p:cNvPr id="23596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6068" y="4000014"/>
                        <a:ext cx="8494712" cy="257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26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28344">
            <a:off x="-130634" y="532377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712"/>
            <a:ext cx="2409626" cy="990206"/>
          </a:xfrm>
          <a:prstGeom prst="rect">
            <a:avLst/>
          </a:prstGeom>
        </p:spPr>
      </p:pic>
      <p:pic>
        <p:nvPicPr>
          <p:cNvPr id="16" name="Picture 13" descr="cap best-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44975" flipV="1">
            <a:off x="10598090" y="-291847"/>
            <a:ext cx="1859809" cy="1948712"/>
          </a:xfrm>
          <a:prstGeom prst="rect">
            <a:avLst/>
          </a:prstGeom>
        </p:spPr>
      </p:pic>
      <p:graphicFrame>
        <p:nvGraphicFramePr>
          <p:cNvPr id="9" name="Group 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8204577"/>
              </p:ext>
            </p:extLst>
          </p:nvPr>
        </p:nvGraphicFramePr>
        <p:xfrm>
          <a:off x="1997250" y="1218034"/>
          <a:ext cx="8208963" cy="1846264"/>
        </p:xfrm>
        <a:graphic>
          <a:graphicData uri="http://schemas.openxmlformats.org/drawingml/2006/table">
            <a:tbl>
              <a:tblPr/>
              <a:tblGrid>
                <a:gridCol w="3768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4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5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272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обучения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Лето 2023 г.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Зима 2024 г.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Очная форма обучения, %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Очно-заочная форма обучения, %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Заочная форма обучения, %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факультету, %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70821"/>
              </p:ext>
            </p:extLst>
          </p:nvPr>
        </p:nvGraphicFramePr>
        <p:xfrm>
          <a:off x="1703161" y="3834564"/>
          <a:ext cx="8569325" cy="343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Диаграмма" r:id="rId6" imgW="8571719" imgH="3438442" progId="Excel.Chart.8">
                  <p:embed/>
                </p:oleObj>
              </mc:Choice>
              <mc:Fallback>
                <p:oleObj name="Диаграмма" r:id="rId6" imgW="8571719" imgH="3438442" progId="Excel.Chart.8">
                  <p:embed/>
                  <p:pic>
                    <p:nvPicPr>
                      <p:cNvPr id="24604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161" y="3834564"/>
                        <a:ext cx="8569325" cy="343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811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28344">
            <a:off x="-130634" y="532377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712"/>
            <a:ext cx="2409626" cy="99020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60386" y="412158"/>
            <a:ext cx="10506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весенней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экзаменационной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сессии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2023/2024 уч. г.</a:t>
            </a:r>
          </a:p>
          <a:p>
            <a:pPr algn="ctr" fontAlgn="auto">
              <a:spcAft>
                <a:spcPts val="0"/>
              </a:spcAft>
            </a:pP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 по очной форме обучения </a:t>
            </a:r>
          </a:p>
          <a:p>
            <a:pPr algn="ctr" fontAlgn="auto">
              <a:spcAft>
                <a:spcPts val="0"/>
              </a:spcAft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18.03.01 Химическая технология (</a:t>
            </a:r>
            <a:r>
              <a:rPr lang="ru-RU" sz="2400" dirty="0" err="1">
                <a:solidFill>
                  <a:srgbClr val="323C73"/>
                </a:solidFill>
                <a:latin typeface="Bicubik" panose="02000503020000020004" pitchFamily="2" charset="0"/>
              </a:rPr>
              <a:t>бакалавриат</a:t>
            </a: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)</a:t>
            </a:r>
          </a:p>
        </p:txBody>
      </p:sp>
      <p:graphicFrame>
        <p:nvGraphicFramePr>
          <p:cNvPr id="13" name="Group 5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090393"/>
              </p:ext>
            </p:extLst>
          </p:nvPr>
        </p:nvGraphicFramePr>
        <p:xfrm>
          <a:off x="1693863" y="1801597"/>
          <a:ext cx="8280399" cy="2378076"/>
        </p:xfrm>
        <a:graphic>
          <a:graphicData uri="http://schemas.openxmlformats.org/drawingml/2006/table">
            <a:tbl>
              <a:tblPr/>
              <a:tblGrid>
                <a:gridCol w="3945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9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9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18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Обязаны сдавать экзамены, чел.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экзамены, чел.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Абсолютная успеваемость, %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 на «4» и «5»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Качественная успеваемость, %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6" name="Picture 13" descr="cap best-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44975" flipV="1">
            <a:off x="10598090" y="-291847"/>
            <a:ext cx="1859809" cy="1948712"/>
          </a:xfrm>
          <a:prstGeom prst="rect">
            <a:avLst/>
          </a:prstGeom>
        </p:spPr>
      </p:pic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858630"/>
              </p:ext>
            </p:extLst>
          </p:nvPr>
        </p:nvGraphicFramePr>
        <p:xfrm>
          <a:off x="1724024" y="4292977"/>
          <a:ext cx="8199438" cy="2733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29627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28344">
            <a:off x="-130634" y="532377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712"/>
            <a:ext cx="2409626" cy="99020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60386" y="412158"/>
            <a:ext cx="10506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весенней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экзаменационной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сессии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2023/2024 уч. г.</a:t>
            </a:r>
          </a:p>
          <a:p>
            <a:pPr algn="ctr" fontAlgn="auto">
              <a:spcAft>
                <a:spcPts val="0"/>
              </a:spcAft>
            </a:pP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 по очной форме обучения </a:t>
            </a:r>
          </a:p>
          <a:p>
            <a:pPr algn="ctr" fontAlgn="auto">
              <a:spcAft>
                <a:spcPts val="0"/>
              </a:spcAft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19.03.02 Продукты питания из растительного сырья (</a:t>
            </a:r>
            <a:r>
              <a:rPr lang="ru-RU" sz="2400" dirty="0" err="1">
                <a:solidFill>
                  <a:srgbClr val="323C73"/>
                </a:solidFill>
                <a:latin typeface="Bicubik" panose="02000503020000020004" pitchFamily="2" charset="0"/>
              </a:rPr>
              <a:t>бакалавриат</a:t>
            </a: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)</a:t>
            </a:r>
          </a:p>
        </p:txBody>
      </p:sp>
      <p:pic>
        <p:nvPicPr>
          <p:cNvPr id="16" name="Picture 13" descr="cap best-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44975" flipV="1">
            <a:off x="10598090" y="-291847"/>
            <a:ext cx="1859809" cy="1948712"/>
          </a:xfrm>
          <a:prstGeom prst="rect">
            <a:avLst/>
          </a:prstGeom>
        </p:spPr>
      </p:pic>
      <p:graphicFrame>
        <p:nvGraphicFramePr>
          <p:cNvPr id="9" name="Group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496137"/>
              </p:ext>
            </p:extLst>
          </p:nvPr>
        </p:nvGraphicFramePr>
        <p:xfrm>
          <a:off x="1658143" y="1800911"/>
          <a:ext cx="8310562" cy="2378076"/>
        </p:xfrm>
        <a:graphic>
          <a:graphicData uri="http://schemas.openxmlformats.org/drawingml/2006/table">
            <a:tbl>
              <a:tblPr/>
              <a:tblGrid>
                <a:gridCol w="3935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4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3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03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Обязаны сдавать экзамены, чел.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экзамены, чел.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Абсолютная успеваемость, %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 на «4» и «5»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Качественная успеваемость, %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240848"/>
              </p:ext>
            </p:extLst>
          </p:nvPr>
        </p:nvGraphicFramePr>
        <p:xfrm>
          <a:off x="1708943" y="4292977"/>
          <a:ext cx="8208962" cy="2995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22861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28344">
            <a:off x="-130634" y="532377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712"/>
            <a:ext cx="2409626" cy="99020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60386" y="412158"/>
            <a:ext cx="10506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весенней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экзаменационной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сессии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2023/2024 уч. г.</a:t>
            </a:r>
          </a:p>
          <a:p>
            <a:pPr algn="ctr" fontAlgn="auto">
              <a:spcAft>
                <a:spcPts val="0"/>
              </a:spcAft>
            </a:pP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 по очной форме обучения </a:t>
            </a:r>
          </a:p>
          <a:p>
            <a:pPr algn="ctr" fontAlgn="auto">
              <a:spcAft>
                <a:spcPts val="0"/>
              </a:spcAft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 (</a:t>
            </a:r>
            <a:r>
              <a:rPr lang="ru-RU" sz="2400" dirty="0" err="1">
                <a:solidFill>
                  <a:srgbClr val="323C73"/>
                </a:solidFill>
                <a:latin typeface="Bicubik" panose="02000503020000020004" pitchFamily="2" charset="0"/>
              </a:rPr>
              <a:t>бакалавриат</a:t>
            </a: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)</a:t>
            </a:r>
          </a:p>
        </p:txBody>
      </p:sp>
      <p:pic>
        <p:nvPicPr>
          <p:cNvPr id="16" name="Picture 13" descr="cap best-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44975" flipV="1">
            <a:off x="10598090" y="-291847"/>
            <a:ext cx="1859809" cy="1948712"/>
          </a:xfrm>
          <a:prstGeom prst="rect">
            <a:avLst/>
          </a:prstGeom>
        </p:spPr>
      </p:pic>
      <p:graphicFrame>
        <p:nvGraphicFramePr>
          <p:cNvPr id="8" name="Group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5708305"/>
              </p:ext>
            </p:extLst>
          </p:nvPr>
        </p:nvGraphicFramePr>
        <p:xfrm>
          <a:off x="1886126" y="1755915"/>
          <a:ext cx="8320087" cy="2468067"/>
        </p:xfrm>
        <a:graphic>
          <a:graphicData uri="http://schemas.openxmlformats.org/drawingml/2006/table">
            <a:tbl>
              <a:tblPr/>
              <a:tblGrid>
                <a:gridCol w="4503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39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57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Обязаны сдавать экзамены, чел.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3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экзамены, чел.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Абсолютная успеваемость, %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 на «4» и «5»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Качественная успеваемость, %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532562"/>
              </p:ext>
            </p:extLst>
          </p:nvPr>
        </p:nvGraphicFramePr>
        <p:xfrm>
          <a:off x="1936926" y="4388227"/>
          <a:ext cx="8218487" cy="267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23352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28344">
            <a:off x="-130634" y="532377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712"/>
            <a:ext cx="2409626" cy="99020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60386" y="412158"/>
            <a:ext cx="10506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весенней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экзаменационной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сессии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2023/2024 уч. г.</a:t>
            </a:r>
          </a:p>
          <a:p>
            <a:pPr algn="ctr" fontAlgn="auto">
              <a:spcAft>
                <a:spcPts val="0"/>
              </a:spcAft>
            </a:pP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 по очной форме обучения </a:t>
            </a:r>
          </a:p>
          <a:p>
            <a:pPr algn="ctr" fontAlgn="auto">
              <a:spcAft>
                <a:spcPts val="0"/>
              </a:spcAft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18.04.01 Химическая технология, программа </a:t>
            </a:r>
            <a:r>
              <a:rPr lang="ru-RU" sz="2400" dirty="0" err="1">
                <a:solidFill>
                  <a:srgbClr val="323C73"/>
                </a:solidFill>
                <a:latin typeface="Bicubik" panose="02000503020000020004" pitchFamily="2" charset="0"/>
              </a:rPr>
              <a:t>РиСВХП</a:t>
            </a: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 (магистратура)</a:t>
            </a:r>
          </a:p>
        </p:txBody>
      </p:sp>
      <p:pic>
        <p:nvPicPr>
          <p:cNvPr id="16" name="Picture 13" descr="cap best-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44975" flipV="1">
            <a:off x="10598090" y="-291847"/>
            <a:ext cx="1859809" cy="1948712"/>
          </a:xfrm>
          <a:prstGeom prst="rect">
            <a:avLst/>
          </a:prstGeom>
        </p:spPr>
      </p:pic>
      <p:graphicFrame>
        <p:nvGraphicFramePr>
          <p:cNvPr id="9" name="Group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0349553"/>
              </p:ext>
            </p:extLst>
          </p:nvPr>
        </p:nvGraphicFramePr>
        <p:xfrm>
          <a:off x="1600993" y="1667561"/>
          <a:ext cx="8424862" cy="2378076"/>
        </p:xfrm>
        <a:graphic>
          <a:graphicData uri="http://schemas.openxmlformats.org/drawingml/2006/table">
            <a:tbl>
              <a:tblPr/>
              <a:tblGrid>
                <a:gridCol w="5100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3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7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Обязаны сдавать экзамены, чел.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экзамены, чел.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Абсолютная успеваемость, %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 на «4» и «5»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Качественная успеваемость, %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5610873"/>
              </p:ext>
            </p:extLst>
          </p:nvPr>
        </p:nvGraphicFramePr>
        <p:xfrm>
          <a:off x="1866077" y="4344087"/>
          <a:ext cx="7873476" cy="246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75114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28344">
            <a:off x="-130634" y="532377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712"/>
            <a:ext cx="2409626" cy="99020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60386" y="412158"/>
            <a:ext cx="10506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весенней экзаменационной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сессии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2023/2024 уч. г.</a:t>
            </a:r>
          </a:p>
          <a:p>
            <a:pPr algn="ctr" fontAlgn="auto">
              <a:spcAft>
                <a:spcPts val="0"/>
              </a:spcAft>
            </a:pP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 по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очно-заочной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форме обучения </a:t>
            </a:r>
          </a:p>
          <a:p>
            <a:pPr algn="ctr" fontAlgn="auto">
              <a:spcAft>
                <a:spcPts val="0"/>
              </a:spcAft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18.03.01 Химическая технология (</a:t>
            </a:r>
            <a:r>
              <a:rPr lang="ru-RU" sz="2400" dirty="0" err="1">
                <a:solidFill>
                  <a:srgbClr val="323C73"/>
                </a:solidFill>
                <a:latin typeface="Bicubik" panose="02000503020000020004" pitchFamily="2" charset="0"/>
              </a:rPr>
              <a:t>бакалавриат</a:t>
            </a: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)</a:t>
            </a:r>
          </a:p>
        </p:txBody>
      </p:sp>
      <p:pic>
        <p:nvPicPr>
          <p:cNvPr id="16" name="Picture 13" descr="cap best-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44975" flipV="1">
            <a:off x="10598090" y="-291847"/>
            <a:ext cx="1859809" cy="1948712"/>
          </a:xfrm>
          <a:prstGeom prst="rect">
            <a:avLst/>
          </a:prstGeom>
        </p:spPr>
      </p:pic>
      <p:graphicFrame>
        <p:nvGraphicFramePr>
          <p:cNvPr id="9" name="Group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221840"/>
              </p:ext>
            </p:extLst>
          </p:nvPr>
        </p:nvGraphicFramePr>
        <p:xfrm>
          <a:off x="1719261" y="1802133"/>
          <a:ext cx="8208964" cy="1890714"/>
        </p:xfrm>
        <a:graphic>
          <a:graphicData uri="http://schemas.openxmlformats.org/drawingml/2006/table">
            <a:tbl>
              <a:tblPr/>
              <a:tblGrid>
                <a:gridCol w="3757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9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4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3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Обязаны сдавать экзамены, чел. 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экзамены, чел.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Абсолютная успеваемость, %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5035027"/>
              </p:ext>
            </p:extLst>
          </p:nvPr>
        </p:nvGraphicFramePr>
        <p:xfrm>
          <a:off x="1878011" y="4075892"/>
          <a:ext cx="7891463" cy="2700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13419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328344">
            <a:off x="-130634" y="532377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712"/>
            <a:ext cx="2409626" cy="99020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60386" y="412158"/>
            <a:ext cx="10506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весенней экзаменационной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сессии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2023/2024 уч. г.</a:t>
            </a:r>
          </a:p>
          <a:p>
            <a:pPr algn="ctr" fontAlgn="auto">
              <a:spcAft>
                <a:spcPts val="0"/>
              </a:spcAft>
            </a:pP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 по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очно-заочной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форме обучения </a:t>
            </a:r>
          </a:p>
          <a:p>
            <a:pPr algn="ctr" fontAlgn="auto">
              <a:spcAft>
                <a:spcPts val="0"/>
              </a:spcAft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19.03.02 Продукты питания из растительного сырья (</a:t>
            </a:r>
            <a:r>
              <a:rPr lang="ru-RU" sz="2400" dirty="0" err="1">
                <a:solidFill>
                  <a:srgbClr val="323C73"/>
                </a:solidFill>
                <a:latin typeface="Bicubik" panose="02000503020000020004" pitchFamily="2" charset="0"/>
              </a:rPr>
              <a:t>бакалавриат</a:t>
            </a: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)</a:t>
            </a:r>
          </a:p>
        </p:txBody>
      </p:sp>
      <p:pic>
        <p:nvPicPr>
          <p:cNvPr id="16" name="Picture 13" descr="cap best-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444975" flipV="1">
            <a:off x="10598090" y="-291847"/>
            <a:ext cx="1859809" cy="1948712"/>
          </a:xfrm>
          <a:prstGeom prst="rect">
            <a:avLst/>
          </a:prstGeom>
        </p:spPr>
      </p:pic>
      <p:graphicFrame>
        <p:nvGraphicFramePr>
          <p:cNvPr id="8" name="Group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0357189"/>
              </p:ext>
            </p:extLst>
          </p:nvPr>
        </p:nvGraphicFramePr>
        <p:xfrm>
          <a:off x="2047080" y="2008342"/>
          <a:ext cx="7921625" cy="1585912"/>
        </p:xfrm>
        <a:graphic>
          <a:graphicData uri="http://schemas.openxmlformats.org/drawingml/2006/table">
            <a:tbl>
              <a:tblPr/>
              <a:tblGrid>
                <a:gridCol w="4320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4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4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4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Обязаны сдавать экзамены, чел.</a:t>
                      </a: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4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экзамены, чел.</a:t>
                      </a: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4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Абсолютная успеваемость, %</a:t>
                      </a: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Диаграмма 5"/>
          <p:cNvGraphicFramePr>
            <a:graphicFrameLocks/>
          </p:cNvGraphicFramePr>
          <p:nvPr>
            <p:extLst/>
          </p:nvPr>
        </p:nvGraphicFramePr>
        <p:xfrm>
          <a:off x="1853405" y="4047157"/>
          <a:ext cx="7920038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Диаграмма" r:id="rId7" imgW="7925487" imgH="2225233" progId="Excel.Chart.8">
                  <p:embed/>
                </p:oleObj>
              </mc:Choice>
              <mc:Fallback>
                <p:oleObj name="Диаграмма" r:id="rId7" imgW="7925487" imgH="2225233" progId="Excel.Chart.8">
                  <p:embed/>
                  <p:pic>
                    <p:nvPicPr>
                      <p:cNvPr id="11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3405" y="4047157"/>
                        <a:ext cx="7920038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4579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28344">
            <a:off x="-130634" y="532377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712"/>
            <a:ext cx="2409626" cy="99020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60386" y="412158"/>
            <a:ext cx="10506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весенней экзаменационной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сессии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2023/2024 уч. г.</a:t>
            </a:r>
          </a:p>
          <a:p>
            <a:pPr algn="ctr" fontAlgn="auto">
              <a:spcAft>
                <a:spcPts val="0"/>
              </a:spcAft>
            </a:pP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 по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очно-заочной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форме обучения </a:t>
            </a:r>
          </a:p>
          <a:p>
            <a:pPr algn="ctr" fontAlgn="auto">
              <a:spcAft>
                <a:spcPts val="0"/>
              </a:spcAft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 (</a:t>
            </a:r>
            <a:r>
              <a:rPr lang="ru-RU" sz="2400" dirty="0" err="1">
                <a:solidFill>
                  <a:srgbClr val="323C73"/>
                </a:solidFill>
                <a:latin typeface="Bicubik" panose="02000503020000020004" pitchFamily="2" charset="0"/>
              </a:rPr>
              <a:t>бакалавриат</a:t>
            </a: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)</a:t>
            </a:r>
          </a:p>
        </p:txBody>
      </p:sp>
      <p:pic>
        <p:nvPicPr>
          <p:cNvPr id="16" name="Picture 13" descr="cap best-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44975" flipV="1">
            <a:off x="10598090" y="-291847"/>
            <a:ext cx="1859809" cy="1948712"/>
          </a:xfrm>
          <a:prstGeom prst="rect">
            <a:avLst/>
          </a:prstGeom>
        </p:spPr>
      </p:pic>
      <p:graphicFrame>
        <p:nvGraphicFramePr>
          <p:cNvPr id="9" name="Group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082721"/>
              </p:ext>
            </p:extLst>
          </p:nvPr>
        </p:nvGraphicFramePr>
        <p:xfrm>
          <a:off x="2049637" y="1919936"/>
          <a:ext cx="8156577" cy="1889216"/>
        </p:xfrm>
        <a:graphic>
          <a:graphicData uri="http://schemas.openxmlformats.org/drawingml/2006/table">
            <a:tbl>
              <a:tblPr/>
              <a:tblGrid>
                <a:gridCol w="4041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1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7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0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84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25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0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Обязаны сдавать экзамены, чел.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134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экзамены, чел.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Абсолютная успеваемость, %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632481"/>
              </p:ext>
            </p:extLst>
          </p:nvPr>
        </p:nvGraphicFramePr>
        <p:xfrm>
          <a:off x="1870074" y="4213387"/>
          <a:ext cx="7886700" cy="238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66560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28344">
            <a:off x="-130634" y="532377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712"/>
            <a:ext cx="2409626" cy="99020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60385" y="793171"/>
            <a:ext cx="10506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весенней экзаменационной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сессии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2023/2024 уч. г.</a:t>
            </a:r>
          </a:p>
          <a:p>
            <a:pPr algn="ctr" fontAlgn="auto">
              <a:spcAft>
                <a:spcPts val="0"/>
              </a:spcAft>
            </a:pP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 по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очно-заочной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форме обучения </a:t>
            </a:r>
          </a:p>
          <a:p>
            <a:pPr algn="ctr" fontAlgn="auto">
              <a:spcAft>
                <a:spcPts val="0"/>
              </a:spcAft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18.04.01 Химическая технология, программа </a:t>
            </a:r>
            <a:r>
              <a:rPr lang="ru-RU" sz="2400" dirty="0" err="1">
                <a:solidFill>
                  <a:srgbClr val="323C73"/>
                </a:solidFill>
                <a:latin typeface="Bicubik" panose="02000503020000020004" pitchFamily="2" charset="0"/>
              </a:rPr>
              <a:t>ПиТГПН</a:t>
            </a: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 (магистратура)</a:t>
            </a:r>
          </a:p>
          <a:p>
            <a:pPr algn="ctr" fontAlgn="auto">
              <a:spcAft>
                <a:spcPts val="0"/>
              </a:spcAft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18.04.01 Химическая технология, программа </a:t>
            </a:r>
            <a:r>
              <a:rPr lang="ru-RU" sz="2400" dirty="0" err="1">
                <a:solidFill>
                  <a:srgbClr val="323C73"/>
                </a:solidFill>
                <a:latin typeface="Bicubik" panose="02000503020000020004" pitchFamily="2" charset="0"/>
              </a:rPr>
              <a:t>РиСВХП</a:t>
            </a: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 (магистратура)</a:t>
            </a:r>
          </a:p>
          <a:p>
            <a:pPr algn="ctr" fontAlgn="auto">
              <a:spcAft>
                <a:spcPts val="0"/>
              </a:spcAft>
            </a:pPr>
            <a:endParaRPr lang="ru-RU" sz="2400" dirty="0">
              <a:solidFill>
                <a:srgbClr val="323C73"/>
              </a:solidFill>
              <a:latin typeface="Bicubik" panose="02000503020000020004" pitchFamily="2" charset="0"/>
            </a:endParaRPr>
          </a:p>
        </p:txBody>
      </p:sp>
      <p:pic>
        <p:nvPicPr>
          <p:cNvPr id="16" name="Picture 13" descr="cap best-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44975" flipV="1">
            <a:off x="10598090" y="-291847"/>
            <a:ext cx="1859809" cy="1948712"/>
          </a:xfrm>
          <a:prstGeom prst="rect">
            <a:avLst/>
          </a:prstGeom>
        </p:spPr>
      </p:pic>
      <p:graphicFrame>
        <p:nvGraphicFramePr>
          <p:cNvPr id="8" name="Group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067807"/>
              </p:ext>
            </p:extLst>
          </p:nvPr>
        </p:nvGraphicFramePr>
        <p:xfrm>
          <a:off x="1636711" y="2171465"/>
          <a:ext cx="8353425" cy="1584368"/>
        </p:xfrm>
        <a:graphic>
          <a:graphicData uri="http://schemas.openxmlformats.org/drawingml/2006/table">
            <a:tbl>
              <a:tblPr/>
              <a:tblGrid>
                <a:gridCol w="4827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63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6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Обязаны сдавать экзамены, чел.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экзамены, чел.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Абсолютная успеваемость, %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6502769"/>
              </p:ext>
            </p:extLst>
          </p:nvPr>
        </p:nvGraphicFramePr>
        <p:xfrm>
          <a:off x="1643854" y="4131329"/>
          <a:ext cx="8339137" cy="248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14643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28344">
            <a:off x="-130634" y="532377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12"/>
            <a:ext cx="2409626" cy="99020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60386" y="412158"/>
            <a:ext cx="10506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зимней экзаменационной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сессии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2023/2024 уч. г.</a:t>
            </a:r>
          </a:p>
          <a:p>
            <a:pPr algn="ctr" fontAlgn="auto">
              <a:spcAft>
                <a:spcPts val="0"/>
              </a:spcAft>
            </a:pP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 по очной форме обучения </a:t>
            </a:r>
          </a:p>
          <a:p>
            <a:pPr algn="ctr" fontAlgn="auto">
              <a:spcAft>
                <a:spcPts val="0"/>
              </a:spcAft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18.03.01 Химическая технология (</a:t>
            </a:r>
            <a:r>
              <a:rPr lang="ru-RU" sz="2400" dirty="0" err="1">
                <a:solidFill>
                  <a:srgbClr val="323C73"/>
                </a:solidFill>
                <a:latin typeface="Bicubik" panose="02000503020000020004" pitchFamily="2" charset="0"/>
              </a:rPr>
              <a:t>бакалавриат</a:t>
            </a: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)</a:t>
            </a:r>
          </a:p>
        </p:txBody>
      </p:sp>
      <p:graphicFrame>
        <p:nvGraphicFramePr>
          <p:cNvPr id="13" name="Group 5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905301"/>
              </p:ext>
            </p:extLst>
          </p:nvPr>
        </p:nvGraphicFramePr>
        <p:xfrm>
          <a:off x="1693863" y="1801597"/>
          <a:ext cx="8280399" cy="2378076"/>
        </p:xfrm>
        <a:graphic>
          <a:graphicData uri="http://schemas.openxmlformats.org/drawingml/2006/table">
            <a:tbl>
              <a:tblPr/>
              <a:tblGrid>
                <a:gridCol w="3945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9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9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18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Обязаны сдавать экзамены, чел.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экзамены, чел.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Абсолютная успеваемость, %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 на «4» и «5»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Качественная успеваемость, %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6" name="Picture 13" descr="cap best-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4975" flipV="1">
            <a:off x="10598090" y="-291847"/>
            <a:ext cx="1859809" cy="1948712"/>
          </a:xfrm>
          <a:prstGeom prst="rect">
            <a:avLst/>
          </a:prstGeom>
        </p:spPr>
      </p:pic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658446"/>
              </p:ext>
            </p:extLst>
          </p:nvPr>
        </p:nvGraphicFramePr>
        <p:xfrm>
          <a:off x="1724024" y="4292977"/>
          <a:ext cx="8199438" cy="2733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734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28344">
            <a:off x="-130634" y="532377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712"/>
            <a:ext cx="2409626" cy="99020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60386" y="412158"/>
            <a:ext cx="10506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весенней экзаменационной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сессии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2023/2024 уч. г.</a:t>
            </a:r>
          </a:p>
          <a:p>
            <a:pPr algn="ctr" fontAlgn="auto">
              <a:spcAft>
                <a:spcPts val="0"/>
              </a:spcAft>
            </a:pP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 по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заочной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форме обучения </a:t>
            </a:r>
          </a:p>
          <a:p>
            <a:pPr algn="ctr" fontAlgn="auto">
              <a:spcAft>
                <a:spcPts val="0"/>
              </a:spcAft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 (</a:t>
            </a:r>
            <a:r>
              <a:rPr lang="ru-RU" sz="2400" dirty="0" err="1">
                <a:solidFill>
                  <a:srgbClr val="323C73"/>
                </a:solidFill>
                <a:latin typeface="Bicubik" panose="02000503020000020004" pitchFamily="2" charset="0"/>
              </a:rPr>
              <a:t>бакалавриат</a:t>
            </a: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)</a:t>
            </a:r>
          </a:p>
        </p:txBody>
      </p:sp>
      <p:pic>
        <p:nvPicPr>
          <p:cNvPr id="16" name="Picture 13" descr="cap best-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44975" flipV="1">
            <a:off x="10598090" y="-291847"/>
            <a:ext cx="1859809" cy="1948712"/>
          </a:xfrm>
          <a:prstGeom prst="rect">
            <a:avLst/>
          </a:prstGeom>
        </p:spPr>
      </p:pic>
      <p:graphicFrame>
        <p:nvGraphicFramePr>
          <p:cNvPr id="8" name="Group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8874465"/>
              </p:ext>
            </p:extLst>
          </p:nvPr>
        </p:nvGraphicFramePr>
        <p:xfrm>
          <a:off x="1630362" y="1831027"/>
          <a:ext cx="8366124" cy="1889216"/>
        </p:xfrm>
        <a:graphic>
          <a:graphicData uri="http://schemas.openxmlformats.org/drawingml/2006/table">
            <a:tbl>
              <a:tblPr/>
              <a:tblGrid>
                <a:gridCol w="403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62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6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26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0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Обязаны сдавать экзамены, чел.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453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экзамены, чел.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263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Абсолютная успеваемость, %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059679"/>
              </p:ext>
            </p:extLst>
          </p:nvPr>
        </p:nvGraphicFramePr>
        <p:xfrm>
          <a:off x="1616868" y="4050814"/>
          <a:ext cx="8393112" cy="2478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15580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28344">
            <a:off x="-130634" y="532377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712"/>
            <a:ext cx="2409626" cy="990206"/>
          </a:xfrm>
          <a:prstGeom prst="rect">
            <a:avLst/>
          </a:prstGeom>
        </p:spPr>
      </p:pic>
      <p:pic>
        <p:nvPicPr>
          <p:cNvPr id="16" name="Picture 13" descr="cap best-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44975" flipV="1">
            <a:off x="10598090" y="-291847"/>
            <a:ext cx="1859809" cy="1948712"/>
          </a:xfrm>
          <a:prstGeom prst="rect">
            <a:avLst/>
          </a:prstGeom>
        </p:spPr>
      </p:pic>
      <p:graphicFrame>
        <p:nvGraphicFramePr>
          <p:cNvPr id="9" name="Group 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395773"/>
              </p:ext>
            </p:extLst>
          </p:nvPr>
        </p:nvGraphicFramePr>
        <p:xfrm>
          <a:off x="1997250" y="1218034"/>
          <a:ext cx="8208963" cy="1846264"/>
        </p:xfrm>
        <a:graphic>
          <a:graphicData uri="http://schemas.openxmlformats.org/drawingml/2006/table">
            <a:tbl>
              <a:tblPr/>
              <a:tblGrid>
                <a:gridCol w="3768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4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5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272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обучения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Зима 2024 г.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Весна 2024 г.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Очная форма обучения, %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Очно-заочная форма обучения, %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Заочная форма обучения, %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факультету, %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974285"/>
              </p:ext>
            </p:extLst>
          </p:nvPr>
        </p:nvGraphicFramePr>
        <p:xfrm>
          <a:off x="1204813" y="3437574"/>
          <a:ext cx="9483534" cy="4067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64971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28344">
            <a:off x="-130634" y="532377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12"/>
            <a:ext cx="2409626" cy="99020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60386" y="682509"/>
            <a:ext cx="10506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3600" b="1" dirty="0">
                <a:solidFill>
                  <a:srgbClr val="323C73"/>
                </a:solidFill>
                <a:latin typeface="Bicubik" panose="02000503020000020004" pitchFamily="2" charset="0"/>
              </a:rPr>
              <a:t>Основные причины неуспеваемости, </a:t>
            </a:r>
          </a:p>
          <a:p>
            <a:pPr algn="ctr" fontAlgn="auto">
              <a:spcAft>
                <a:spcPts val="0"/>
              </a:spcAft>
            </a:pPr>
            <a:r>
              <a:rPr lang="ru-RU" sz="3600" b="1" dirty="0">
                <a:solidFill>
                  <a:srgbClr val="323C73"/>
                </a:solidFill>
                <a:latin typeface="Bicubik" panose="02000503020000020004" pitchFamily="2" charset="0"/>
              </a:rPr>
              <a:t>выявленные по итогам бесед со студентами</a:t>
            </a:r>
            <a:r>
              <a:rPr lang="ru-RU" sz="36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:</a:t>
            </a:r>
            <a:endParaRPr lang="ru-RU" sz="3600" b="1" dirty="0">
              <a:solidFill>
                <a:srgbClr val="323C73"/>
              </a:solidFill>
              <a:latin typeface="Bicubik" panose="02000503020000020004" pitchFamily="2" charset="0"/>
            </a:endParaRPr>
          </a:p>
        </p:txBody>
      </p:sp>
      <p:pic>
        <p:nvPicPr>
          <p:cNvPr id="16" name="Picture 13" descr="cap best-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4975" flipV="1">
            <a:off x="10598090" y="-291847"/>
            <a:ext cx="1859809" cy="194871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60385" y="2305267"/>
            <a:ext cx="10701663" cy="35236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 fontAlgn="auto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пропуски занятий студентами; </a:t>
            </a:r>
          </a:p>
          <a:p>
            <a:pPr marL="342900" indent="-342900" algn="just" fontAlgn="auto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невыполнение студентами учебных требований по дисциплинам текущего семестра; </a:t>
            </a:r>
          </a:p>
          <a:p>
            <a:pPr marL="342900" indent="-342900" algn="just" fontAlgn="auto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частая смена студентами формата обучения от очного к смешанному; </a:t>
            </a:r>
          </a:p>
          <a:p>
            <a:pPr marL="342900" indent="-342900" algn="just" fontAlgn="auto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переносы, замены и отмены занятий преподавателями в силу их «занятости»; </a:t>
            </a:r>
          </a:p>
          <a:p>
            <a:pPr marL="342900" indent="-342900" algn="just" fontAlgn="auto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зачастую для студентов удобнее ликвидировать академическую задолженность после сессии, чем сдать контрольную точку по дисциплине в установленный учебным планом срок.</a:t>
            </a:r>
          </a:p>
        </p:txBody>
      </p:sp>
    </p:spTree>
    <p:extLst>
      <p:ext uri="{BB962C8B-B14F-4D97-AF65-F5344CB8AC3E}">
        <p14:creationId xmlns:p14="http://schemas.microsoft.com/office/powerpoint/2010/main" val="20954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28344">
            <a:off x="-342710" y="5575704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12"/>
            <a:ext cx="2409626" cy="99020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625700" y="459030"/>
            <a:ext cx="10506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3600" b="1" dirty="0">
                <a:solidFill>
                  <a:srgbClr val="323C73"/>
                </a:solidFill>
                <a:latin typeface="Bicubik" panose="02000503020000020004" pitchFamily="2" charset="0"/>
              </a:rPr>
              <a:t>Предлагаемые меры </a:t>
            </a:r>
          </a:p>
          <a:p>
            <a:pPr algn="ctr" fontAlgn="auto">
              <a:spcAft>
                <a:spcPts val="0"/>
              </a:spcAft>
            </a:pPr>
            <a:r>
              <a:rPr lang="ru-RU" sz="3600" b="1" dirty="0">
                <a:solidFill>
                  <a:srgbClr val="323C73"/>
                </a:solidFill>
                <a:latin typeface="Bicubik" panose="02000503020000020004" pitchFamily="2" charset="0"/>
              </a:rPr>
              <a:t>для повышения успеваемости студентов:</a:t>
            </a:r>
          </a:p>
        </p:txBody>
      </p:sp>
      <p:pic>
        <p:nvPicPr>
          <p:cNvPr id="16" name="Picture 13" descr="cap best-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4975" flipV="1">
            <a:off x="10598090" y="-291847"/>
            <a:ext cx="1859809" cy="194871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01682" y="1782237"/>
            <a:ext cx="11130872" cy="4487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rgbClr val="323C73"/>
                </a:solidFill>
                <a:latin typeface="Bicubik" panose="02000503020000020004" pitchFamily="2" charset="0"/>
              </a:rPr>
              <a:t>Проведение </a:t>
            </a:r>
            <a:r>
              <a:rPr lang="ru-RU" sz="1800" dirty="0">
                <a:solidFill>
                  <a:srgbClr val="323C73"/>
                </a:solidFill>
                <a:latin typeface="Bicubik" panose="02000503020000020004" pitchFamily="2" charset="0"/>
              </a:rPr>
              <a:t>преподавателями бесед со студентами младших курсов, направленные на снятие у них состояний тревожности, неуверенности перед первой экзаменационной сессией.</a:t>
            </a:r>
          </a:p>
          <a:p>
            <a:pPr marL="342900" indent="-342900" algn="just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rgbClr val="323C73"/>
                </a:solidFill>
                <a:latin typeface="Bicubik" panose="02000503020000020004" pitchFamily="2" charset="0"/>
              </a:rPr>
              <a:t>Внимательный </a:t>
            </a:r>
            <a:r>
              <a:rPr lang="ru-RU" sz="1800" dirty="0">
                <a:solidFill>
                  <a:srgbClr val="323C73"/>
                </a:solidFill>
                <a:latin typeface="Bicubik" panose="02000503020000020004" pitchFamily="2" charset="0"/>
              </a:rPr>
              <a:t>систематический анализ результатов сессии как на выпускающих, так и на </a:t>
            </a:r>
            <a:r>
              <a:rPr lang="ru-RU" sz="1800" dirty="0" err="1">
                <a:solidFill>
                  <a:srgbClr val="323C73"/>
                </a:solidFill>
                <a:latin typeface="Bicubik" panose="02000503020000020004" pitchFamily="2" charset="0"/>
              </a:rPr>
              <a:t>невыпускающих</a:t>
            </a:r>
            <a:r>
              <a:rPr lang="ru-RU" sz="1800" dirty="0">
                <a:solidFill>
                  <a:srgbClr val="323C73"/>
                </a:solidFill>
                <a:latin typeface="Bicubik" panose="02000503020000020004" pitchFamily="2" charset="0"/>
              </a:rPr>
              <a:t> кафедрах с совместной проработкой мотивационных решений для студентов.</a:t>
            </a:r>
          </a:p>
          <a:p>
            <a:pPr marL="342900" indent="-342900" algn="just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rgbClr val="323C73"/>
                </a:solidFill>
                <a:latin typeface="Bicubik" panose="02000503020000020004" pitchFamily="2" charset="0"/>
              </a:rPr>
              <a:t>Информирование </a:t>
            </a:r>
            <a:r>
              <a:rPr lang="ru-RU" sz="1800" dirty="0">
                <a:solidFill>
                  <a:srgbClr val="323C73"/>
                </a:solidFill>
                <a:latin typeface="Bicubik" panose="02000503020000020004" pitchFamily="2" charset="0"/>
              </a:rPr>
              <a:t>родителей/родственников неуспевающих студентов младших курсов о результатах сессии</a:t>
            </a:r>
            <a:r>
              <a:rPr lang="ru-RU" sz="1800" dirty="0" smtClean="0">
                <a:solidFill>
                  <a:srgbClr val="323C73"/>
                </a:solidFill>
                <a:latin typeface="Bicubik" panose="02000503020000020004" pitchFamily="2" charset="0"/>
              </a:rPr>
              <a:t>.</a:t>
            </a:r>
          </a:p>
          <a:p>
            <a:pPr marL="342900" indent="-342900" algn="just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rgbClr val="323C73"/>
                </a:solidFill>
                <a:latin typeface="Bicubik" panose="02000503020000020004" pitchFamily="2" charset="0"/>
              </a:rPr>
              <a:t>Систематическое </a:t>
            </a:r>
            <a:r>
              <a:rPr lang="ru-RU" sz="1800" dirty="0">
                <a:solidFill>
                  <a:srgbClr val="323C73"/>
                </a:solidFill>
                <a:latin typeface="Bicubik" panose="02000503020000020004" pitchFamily="2" charset="0"/>
              </a:rPr>
              <a:t>проведение деканом, заведующими и преподавателями выпускающих кафедр бесед со студентами старших курсов, направленные на преодоление у части студентов излишней уверенности в себе. Уведомление студентов о возможных последствиях систематического пропуска занятий и «накопления» академической задолженности по дисциплинам.</a:t>
            </a:r>
          </a:p>
          <a:p>
            <a:pPr marL="342900" indent="-342900" algn="just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rgbClr val="323C73"/>
                </a:solidFill>
                <a:latin typeface="Bicubik" panose="02000503020000020004" pitchFamily="2" charset="0"/>
              </a:rPr>
              <a:t>Более </a:t>
            </a:r>
            <a:r>
              <a:rPr lang="ru-RU" sz="1800" dirty="0">
                <a:solidFill>
                  <a:srgbClr val="323C73"/>
                </a:solidFill>
                <a:latin typeface="Bicubik" panose="02000503020000020004" pitchFamily="2" charset="0"/>
              </a:rPr>
              <a:t>строгое соблюдение деканатом Положения КНИТУ и договора о платном обучении при работе со студентами-должниками (как по успеваемости, так и по оплате обучения</a:t>
            </a:r>
            <a:r>
              <a:rPr lang="ru-RU" sz="1800" dirty="0" smtClean="0">
                <a:solidFill>
                  <a:srgbClr val="323C73"/>
                </a:solidFill>
                <a:latin typeface="Bicubik" panose="02000503020000020004" pitchFamily="2" charset="0"/>
              </a:rPr>
              <a:t>).</a:t>
            </a:r>
            <a:endParaRPr lang="ru-RU" sz="1800" dirty="0">
              <a:solidFill>
                <a:srgbClr val="323C73"/>
              </a:solidFill>
              <a:latin typeface="Bicubik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1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28344">
            <a:off x="-130634" y="532377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12"/>
            <a:ext cx="2409626" cy="99020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60386" y="412158"/>
            <a:ext cx="10506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зимней экзаменационной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сессии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2023/2024 уч. г.</a:t>
            </a:r>
          </a:p>
          <a:p>
            <a:pPr algn="ctr" fontAlgn="auto">
              <a:spcAft>
                <a:spcPts val="0"/>
              </a:spcAft>
            </a:pP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 по очной форме обучения </a:t>
            </a:r>
          </a:p>
          <a:p>
            <a:pPr algn="ctr" fontAlgn="auto">
              <a:spcAft>
                <a:spcPts val="0"/>
              </a:spcAft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19.03.02 Продукты питания из растительного сырья (</a:t>
            </a:r>
            <a:r>
              <a:rPr lang="ru-RU" sz="2400" dirty="0" err="1">
                <a:solidFill>
                  <a:srgbClr val="323C73"/>
                </a:solidFill>
                <a:latin typeface="Bicubik" panose="02000503020000020004" pitchFamily="2" charset="0"/>
              </a:rPr>
              <a:t>бакалавриат</a:t>
            </a: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)</a:t>
            </a:r>
          </a:p>
        </p:txBody>
      </p:sp>
      <p:pic>
        <p:nvPicPr>
          <p:cNvPr id="16" name="Picture 13" descr="cap best-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4975" flipV="1">
            <a:off x="10598090" y="-291847"/>
            <a:ext cx="1859809" cy="1948712"/>
          </a:xfrm>
          <a:prstGeom prst="rect">
            <a:avLst/>
          </a:prstGeom>
        </p:spPr>
      </p:pic>
      <p:graphicFrame>
        <p:nvGraphicFramePr>
          <p:cNvPr id="9" name="Group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537194"/>
              </p:ext>
            </p:extLst>
          </p:nvPr>
        </p:nvGraphicFramePr>
        <p:xfrm>
          <a:off x="1658143" y="1800911"/>
          <a:ext cx="8310562" cy="2378076"/>
        </p:xfrm>
        <a:graphic>
          <a:graphicData uri="http://schemas.openxmlformats.org/drawingml/2006/table">
            <a:tbl>
              <a:tblPr/>
              <a:tblGrid>
                <a:gridCol w="3935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4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3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03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Обязаны сдавать экзамены, чел.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экзамены, чел.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Абсолютная успеваемость, %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 на «4» и «5»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Качественная успеваемость, %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340901"/>
              </p:ext>
            </p:extLst>
          </p:nvPr>
        </p:nvGraphicFramePr>
        <p:xfrm>
          <a:off x="1708943" y="4292977"/>
          <a:ext cx="8208962" cy="2995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1015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28344">
            <a:off x="-130634" y="532377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12"/>
            <a:ext cx="2409626" cy="99020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60386" y="412158"/>
            <a:ext cx="10506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зимней экзаменационной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сессии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2023/2024 уч. г.</a:t>
            </a:r>
          </a:p>
          <a:p>
            <a:pPr algn="ctr" fontAlgn="auto">
              <a:spcAft>
                <a:spcPts val="0"/>
              </a:spcAft>
            </a:pP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 по очной форме обучения </a:t>
            </a:r>
          </a:p>
          <a:p>
            <a:pPr algn="ctr" fontAlgn="auto">
              <a:spcAft>
                <a:spcPts val="0"/>
              </a:spcAft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 (</a:t>
            </a:r>
            <a:r>
              <a:rPr lang="ru-RU" sz="2400" dirty="0" err="1">
                <a:solidFill>
                  <a:srgbClr val="323C73"/>
                </a:solidFill>
                <a:latin typeface="Bicubik" panose="02000503020000020004" pitchFamily="2" charset="0"/>
              </a:rPr>
              <a:t>бакалавриат</a:t>
            </a: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)</a:t>
            </a:r>
          </a:p>
        </p:txBody>
      </p:sp>
      <p:pic>
        <p:nvPicPr>
          <p:cNvPr id="16" name="Picture 13" descr="cap best-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4975" flipV="1">
            <a:off x="10598090" y="-291847"/>
            <a:ext cx="1859809" cy="1948712"/>
          </a:xfrm>
          <a:prstGeom prst="rect">
            <a:avLst/>
          </a:prstGeom>
        </p:spPr>
      </p:pic>
      <p:graphicFrame>
        <p:nvGraphicFramePr>
          <p:cNvPr id="8" name="Group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67005"/>
              </p:ext>
            </p:extLst>
          </p:nvPr>
        </p:nvGraphicFramePr>
        <p:xfrm>
          <a:off x="1886126" y="1755915"/>
          <a:ext cx="8320087" cy="2468067"/>
        </p:xfrm>
        <a:graphic>
          <a:graphicData uri="http://schemas.openxmlformats.org/drawingml/2006/table">
            <a:tbl>
              <a:tblPr/>
              <a:tblGrid>
                <a:gridCol w="4503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39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57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Обязаны сдавать экзамены, чел.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3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экзамены, чел.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Абсолютная успеваемость, %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 на «4» и «5»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Качественная успеваемость, %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002870"/>
              </p:ext>
            </p:extLst>
          </p:nvPr>
        </p:nvGraphicFramePr>
        <p:xfrm>
          <a:off x="1936926" y="4388227"/>
          <a:ext cx="8218487" cy="267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4126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28344">
            <a:off x="-130634" y="532377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12"/>
            <a:ext cx="2409626" cy="99020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60386" y="412158"/>
            <a:ext cx="10506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зимней экзаменационной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сессии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2023/2024 уч. г.</a:t>
            </a:r>
          </a:p>
          <a:p>
            <a:pPr algn="ctr" fontAlgn="auto">
              <a:spcAft>
                <a:spcPts val="0"/>
              </a:spcAft>
            </a:pP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 по очной форме обучения </a:t>
            </a:r>
          </a:p>
          <a:p>
            <a:pPr algn="ctr" fontAlgn="auto">
              <a:spcAft>
                <a:spcPts val="0"/>
              </a:spcAft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18.04.01 Химическая технология, программа </a:t>
            </a:r>
            <a:r>
              <a:rPr lang="ru-RU" sz="2400" dirty="0" err="1">
                <a:solidFill>
                  <a:srgbClr val="323C73"/>
                </a:solidFill>
                <a:latin typeface="Bicubik" panose="02000503020000020004" pitchFamily="2" charset="0"/>
              </a:rPr>
              <a:t>РиСВХП</a:t>
            </a: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 (магистратура)</a:t>
            </a:r>
          </a:p>
        </p:txBody>
      </p:sp>
      <p:pic>
        <p:nvPicPr>
          <p:cNvPr id="16" name="Picture 13" descr="cap best-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4975" flipV="1">
            <a:off x="10598090" y="-291847"/>
            <a:ext cx="1859809" cy="1948712"/>
          </a:xfrm>
          <a:prstGeom prst="rect">
            <a:avLst/>
          </a:prstGeom>
        </p:spPr>
      </p:pic>
      <p:graphicFrame>
        <p:nvGraphicFramePr>
          <p:cNvPr id="9" name="Group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9548553"/>
              </p:ext>
            </p:extLst>
          </p:nvPr>
        </p:nvGraphicFramePr>
        <p:xfrm>
          <a:off x="1600993" y="1667561"/>
          <a:ext cx="8424862" cy="2378076"/>
        </p:xfrm>
        <a:graphic>
          <a:graphicData uri="http://schemas.openxmlformats.org/drawingml/2006/table">
            <a:tbl>
              <a:tblPr/>
              <a:tblGrid>
                <a:gridCol w="5100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3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7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Обязаны сдавать экзамены, чел.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экзамены, чел.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Абсолютная успеваемость, %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 на «4» и «5»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Качественная успеваемость, %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4901416"/>
              </p:ext>
            </p:extLst>
          </p:nvPr>
        </p:nvGraphicFramePr>
        <p:xfrm>
          <a:off x="1866077" y="4344087"/>
          <a:ext cx="7873476" cy="246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8880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28344">
            <a:off x="-130634" y="532377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712"/>
            <a:ext cx="2409626" cy="99020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60386" y="412158"/>
            <a:ext cx="10506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зимней экзаменационной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сессии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2023/2024 уч. г.</a:t>
            </a:r>
          </a:p>
          <a:p>
            <a:pPr algn="ctr" fontAlgn="auto">
              <a:spcAft>
                <a:spcPts val="0"/>
              </a:spcAft>
            </a:pP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 по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очно-заочной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форме обучения </a:t>
            </a:r>
          </a:p>
          <a:p>
            <a:pPr algn="ctr" fontAlgn="auto">
              <a:spcAft>
                <a:spcPts val="0"/>
              </a:spcAft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18.03.01 Химическая технология (</a:t>
            </a:r>
            <a:r>
              <a:rPr lang="ru-RU" sz="2400" dirty="0" err="1">
                <a:solidFill>
                  <a:srgbClr val="323C73"/>
                </a:solidFill>
                <a:latin typeface="Bicubik" panose="02000503020000020004" pitchFamily="2" charset="0"/>
              </a:rPr>
              <a:t>бакалавриат</a:t>
            </a: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)</a:t>
            </a:r>
          </a:p>
        </p:txBody>
      </p:sp>
      <p:pic>
        <p:nvPicPr>
          <p:cNvPr id="16" name="Picture 13" descr="cap best-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44975" flipV="1">
            <a:off x="10598090" y="-291847"/>
            <a:ext cx="1859809" cy="1948712"/>
          </a:xfrm>
          <a:prstGeom prst="rect">
            <a:avLst/>
          </a:prstGeom>
        </p:spPr>
      </p:pic>
      <p:graphicFrame>
        <p:nvGraphicFramePr>
          <p:cNvPr id="9" name="Group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1211868"/>
              </p:ext>
            </p:extLst>
          </p:nvPr>
        </p:nvGraphicFramePr>
        <p:xfrm>
          <a:off x="1719261" y="1802133"/>
          <a:ext cx="8208964" cy="1890714"/>
        </p:xfrm>
        <a:graphic>
          <a:graphicData uri="http://schemas.openxmlformats.org/drawingml/2006/table">
            <a:tbl>
              <a:tblPr/>
              <a:tblGrid>
                <a:gridCol w="3757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9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4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3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Обязаны сдавать экзамены, чел. 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экзамены, чел.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Абсолютная успеваемость, %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4699853"/>
              </p:ext>
            </p:extLst>
          </p:nvPr>
        </p:nvGraphicFramePr>
        <p:xfrm>
          <a:off x="1827211" y="4025092"/>
          <a:ext cx="7993063" cy="280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Диаграмма" r:id="rId6" imgW="7998645" imgH="2810500" progId="Excel.Chart.8">
                  <p:embed/>
                </p:oleObj>
              </mc:Choice>
              <mc:Fallback>
                <p:oleObj name="Диаграмма" r:id="rId6" imgW="7998645" imgH="2810500" progId="Excel.Chart.8">
                  <p:embed/>
                  <p:pic>
                    <p:nvPicPr>
                      <p:cNvPr id="1950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11" y="4025092"/>
                        <a:ext cx="7993063" cy="280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967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28344">
            <a:off x="-130634" y="532377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712"/>
            <a:ext cx="2409626" cy="99020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60386" y="412158"/>
            <a:ext cx="10506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зимней экзаменационной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сессии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2023/2024 уч. г.</a:t>
            </a:r>
          </a:p>
          <a:p>
            <a:pPr algn="ctr" fontAlgn="auto">
              <a:spcAft>
                <a:spcPts val="0"/>
              </a:spcAft>
            </a:pP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 по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очно-заочной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форме обучения </a:t>
            </a:r>
          </a:p>
          <a:p>
            <a:pPr algn="ctr" fontAlgn="auto">
              <a:spcAft>
                <a:spcPts val="0"/>
              </a:spcAft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19.03.02 Продукты питания из растительного сырья (</a:t>
            </a:r>
            <a:r>
              <a:rPr lang="ru-RU" sz="2400" dirty="0" err="1">
                <a:solidFill>
                  <a:srgbClr val="323C73"/>
                </a:solidFill>
                <a:latin typeface="Bicubik" panose="02000503020000020004" pitchFamily="2" charset="0"/>
              </a:rPr>
              <a:t>бакалавриат</a:t>
            </a: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)</a:t>
            </a:r>
          </a:p>
        </p:txBody>
      </p:sp>
      <p:pic>
        <p:nvPicPr>
          <p:cNvPr id="16" name="Picture 13" descr="cap best-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44975" flipV="1">
            <a:off x="10598090" y="-291847"/>
            <a:ext cx="1859809" cy="1948712"/>
          </a:xfrm>
          <a:prstGeom prst="rect">
            <a:avLst/>
          </a:prstGeom>
        </p:spPr>
      </p:pic>
      <p:graphicFrame>
        <p:nvGraphicFramePr>
          <p:cNvPr id="8" name="Group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5321782"/>
              </p:ext>
            </p:extLst>
          </p:nvPr>
        </p:nvGraphicFramePr>
        <p:xfrm>
          <a:off x="2047080" y="2008342"/>
          <a:ext cx="7921625" cy="1585912"/>
        </p:xfrm>
        <a:graphic>
          <a:graphicData uri="http://schemas.openxmlformats.org/drawingml/2006/table">
            <a:tbl>
              <a:tblPr/>
              <a:tblGrid>
                <a:gridCol w="4320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4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4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4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Обязаны сдавать экзамены, чел.</a:t>
                      </a: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4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экзамены, чел.</a:t>
                      </a: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4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Абсолютная успеваемость, %</a:t>
                      </a: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3973306"/>
              </p:ext>
            </p:extLst>
          </p:nvPr>
        </p:nvGraphicFramePr>
        <p:xfrm>
          <a:off x="1853405" y="4047157"/>
          <a:ext cx="7920038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Диаграмма" r:id="rId6" imgW="7925487" imgH="2225233" progId="Excel.Chart.8">
                  <p:embed/>
                </p:oleObj>
              </mc:Choice>
              <mc:Fallback>
                <p:oleObj name="Диаграмма" r:id="rId6" imgW="7925487" imgH="2225233" progId="Excel.Chart.8">
                  <p:embed/>
                  <p:pic>
                    <p:nvPicPr>
                      <p:cNvPr id="20521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3405" y="4047157"/>
                        <a:ext cx="7920038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354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28344">
            <a:off x="-130634" y="532377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712"/>
            <a:ext cx="2409626" cy="99020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60386" y="412158"/>
            <a:ext cx="10506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зимней экзаменационной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сессии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2023/2024 уч. г.</a:t>
            </a:r>
          </a:p>
          <a:p>
            <a:pPr algn="ctr" fontAlgn="auto">
              <a:spcAft>
                <a:spcPts val="0"/>
              </a:spcAft>
            </a:pP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 по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очно-заочной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форме обучения </a:t>
            </a:r>
          </a:p>
          <a:p>
            <a:pPr algn="ctr" fontAlgn="auto">
              <a:spcAft>
                <a:spcPts val="0"/>
              </a:spcAft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 (</a:t>
            </a:r>
            <a:r>
              <a:rPr lang="ru-RU" sz="2400" dirty="0" err="1">
                <a:solidFill>
                  <a:srgbClr val="323C73"/>
                </a:solidFill>
                <a:latin typeface="Bicubik" panose="02000503020000020004" pitchFamily="2" charset="0"/>
              </a:rPr>
              <a:t>бакалавриат</a:t>
            </a: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)</a:t>
            </a:r>
          </a:p>
        </p:txBody>
      </p:sp>
      <p:pic>
        <p:nvPicPr>
          <p:cNvPr id="16" name="Picture 13" descr="cap best-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44975" flipV="1">
            <a:off x="10598090" y="-291847"/>
            <a:ext cx="1859809" cy="1948712"/>
          </a:xfrm>
          <a:prstGeom prst="rect">
            <a:avLst/>
          </a:prstGeom>
        </p:spPr>
      </p:pic>
      <p:graphicFrame>
        <p:nvGraphicFramePr>
          <p:cNvPr id="9" name="Group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4480758"/>
              </p:ext>
            </p:extLst>
          </p:nvPr>
        </p:nvGraphicFramePr>
        <p:xfrm>
          <a:off x="2049637" y="1919936"/>
          <a:ext cx="7993063" cy="1889216"/>
        </p:xfrm>
        <a:graphic>
          <a:graphicData uri="http://schemas.openxmlformats.org/drawingml/2006/table">
            <a:tbl>
              <a:tblPr/>
              <a:tblGrid>
                <a:gridCol w="3960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9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4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4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0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Обязаны сдавать экзамены, чел.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экзамены, чел.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Абсолютная успеваемость, %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446914"/>
              </p:ext>
            </p:extLst>
          </p:nvPr>
        </p:nvGraphicFramePr>
        <p:xfrm>
          <a:off x="1819274" y="4162587"/>
          <a:ext cx="7988300" cy="248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Диаграмма" r:id="rId6" imgW="7998645" imgH="2493480" progId="Excel.Chart.8">
                  <p:embed/>
                </p:oleObj>
              </mc:Choice>
              <mc:Fallback>
                <p:oleObj name="Диаграмма" r:id="rId6" imgW="7998645" imgH="2493480" progId="Excel.Chart.8">
                  <p:embed/>
                  <p:pic>
                    <p:nvPicPr>
                      <p:cNvPr id="21548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4" y="4162587"/>
                        <a:ext cx="7988300" cy="2484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59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28344">
            <a:off x="-130634" y="532377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712"/>
            <a:ext cx="2409626" cy="99020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60385" y="793171"/>
            <a:ext cx="10506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зимней экзаменационной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сессии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2023/2024 уч. г.</a:t>
            </a:r>
          </a:p>
          <a:p>
            <a:pPr algn="ctr" fontAlgn="auto">
              <a:spcAft>
                <a:spcPts val="0"/>
              </a:spcAft>
            </a:pP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 по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очно-заочной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форме обучения </a:t>
            </a:r>
          </a:p>
          <a:p>
            <a:pPr algn="ctr" fontAlgn="auto">
              <a:spcAft>
                <a:spcPts val="0"/>
              </a:spcAft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18.04.01 Химическая технология, программа </a:t>
            </a:r>
            <a:r>
              <a:rPr lang="ru-RU" sz="2400" dirty="0" err="1">
                <a:solidFill>
                  <a:srgbClr val="323C73"/>
                </a:solidFill>
                <a:latin typeface="Bicubik" panose="02000503020000020004" pitchFamily="2" charset="0"/>
              </a:rPr>
              <a:t>ПиТГПН</a:t>
            </a: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 (магистратура)</a:t>
            </a:r>
          </a:p>
          <a:p>
            <a:pPr algn="ctr" fontAlgn="auto">
              <a:spcAft>
                <a:spcPts val="0"/>
              </a:spcAft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18.04.01 Химическая технология, программа </a:t>
            </a:r>
            <a:r>
              <a:rPr lang="ru-RU" sz="2400" dirty="0" err="1">
                <a:solidFill>
                  <a:srgbClr val="323C73"/>
                </a:solidFill>
                <a:latin typeface="Bicubik" panose="02000503020000020004" pitchFamily="2" charset="0"/>
              </a:rPr>
              <a:t>РиСВХП</a:t>
            </a: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 (магистратура)</a:t>
            </a:r>
          </a:p>
          <a:p>
            <a:pPr algn="ctr" fontAlgn="auto">
              <a:spcAft>
                <a:spcPts val="0"/>
              </a:spcAft>
            </a:pPr>
            <a:endParaRPr lang="ru-RU" sz="2400" dirty="0">
              <a:solidFill>
                <a:srgbClr val="323C73"/>
              </a:solidFill>
              <a:latin typeface="Bicubik" panose="02000503020000020004" pitchFamily="2" charset="0"/>
            </a:endParaRPr>
          </a:p>
        </p:txBody>
      </p:sp>
      <p:pic>
        <p:nvPicPr>
          <p:cNvPr id="16" name="Picture 13" descr="cap best-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44975" flipV="1">
            <a:off x="10598090" y="-291847"/>
            <a:ext cx="1859809" cy="1948712"/>
          </a:xfrm>
          <a:prstGeom prst="rect">
            <a:avLst/>
          </a:prstGeom>
        </p:spPr>
      </p:pic>
      <p:graphicFrame>
        <p:nvGraphicFramePr>
          <p:cNvPr id="8" name="Group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059833"/>
              </p:ext>
            </p:extLst>
          </p:nvPr>
        </p:nvGraphicFramePr>
        <p:xfrm>
          <a:off x="1636711" y="2171465"/>
          <a:ext cx="8353425" cy="1584368"/>
        </p:xfrm>
        <a:graphic>
          <a:graphicData uri="http://schemas.openxmlformats.org/drawingml/2006/table">
            <a:tbl>
              <a:tblPr/>
              <a:tblGrid>
                <a:gridCol w="4827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63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6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Обязаны сдавать экзамены, чел.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экзамены, чел.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Абсолютная успеваемость, %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9689036"/>
              </p:ext>
            </p:extLst>
          </p:nvPr>
        </p:nvGraphicFramePr>
        <p:xfrm>
          <a:off x="1593054" y="4080529"/>
          <a:ext cx="8440737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Диаграмма" r:id="rId6" imgW="8449788" imgH="2597121" progId="Excel.Chart.8">
                  <p:embed/>
                </p:oleObj>
              </mc:Choice>
              <mc:Fallback>
                <p:oleObj name="Диаграмма" r:id="rId6" imgW="8449788" imgH="2597121" progId="Excel.Chart.8">
                  <p:embed/>
                  <p:pic>
                    <p:nvPicPr>
                      <p:cNvPr id="22562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054" y="4080529"/>
                        <a:ext cx="8440737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367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35376F"/>
      </a:dk1>
      <a:lt1>
        <a:srgbClr val="D5D7E3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3">
    <a:dk1>
      <a:srgbClr val="35376F"/>
    </a:dk1>
    <a:lt1>
      <a:srgbClr val="D5D7E3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Custom 3">
    <a:dk1>
      <a:srgbClr val="35376F"/>
    </a:dk1>
    <a:lt1>
      <a:srgbClr val="D5D7E3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Custom 3">
    <a:dk1>
      <a:srgbClr val="35376F"/>
    </a:dk1>
    <a:lt1>
      <a:srgbClr val="D5D7E3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Custom 3">
    <a:dk1>
      <a:srgbClr val="35376F"/>
    </a:dk1>
    <a:lt1>
      <a:srgbClr val="D5D7E3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Custom 3">
    <a:dk1>
      <a:srgbClr val="35376F"/>
    </a:dk1>
    <a:lt1>
      <a:srgbClr val="D5D7E3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Custom 3">
    <a:dk1>
      <a:srgbClr val="35376F"/>
    </a:dk1>
    <a:lt1>
      <a:srgbClr val="D5D7E3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Custom 3">
    <a:dk1>
      <a:srgbClr val="35376F"/>
    </a:dk1>
    <a:lt1>
      <a:srgbClr val="D5D7E3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Custom 3">
    <a:dk1>
      <a:srgbClr val="35376F"/>
    </a:dk1>
    <a:lt1>
      <a:srgbClr val="D5D7E3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Custom 3">
    <a:dk1>
      <a:srgbClr val="35376F"/>
    </a:dk1>
    <a:lt1>
      <a:srgbClr val="D5D7E3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Custom 3">
    <a:dk1>
      <a:srgbClr val="35376F"/>
    </a:dk1>
    <a:lt1>
      <a:srgbClr val="D5D7E3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Words>1529</Words>
  <Application>Microsoft Office PowerPoint</Application>
  <PresentationFormat>Широкоэкранный</PresentationFormat>
  <Paragraphs>622</Paragraphs>
  <Slides>23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Bicubik</vt:lpstr>
      <vt:lpstr>等线</vt:lpstr>
      <vt:lpstr>Times New Roman</vt:lpstr>
      <vt:lpstr>Wingdings</vt:lpstr>
      <vt:lpstr>Office Theme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BUCH157</cp:lastModifiedBy>
  <cp:revision>139</cp:revision>
  <dcterms:created xsi:type="dcterms:W3CDTF">2015-10-17T07:33:00Z</dcterms:created>
  <dcterms:modified xsi:type="dcterms:W3CDTF">2025-11-21T10:56:10Z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1033-11.2.0.11219</vt:lpwstr>
  </property>
  <property fmtid="{D5CDD505-2E9C-101B-9397-08002B2CF9AE}" pid="3" name="ICV">
    <vt:lpwstr>579390055B5343DD9C19B5D7B00A78FA</vt:lpwstr>
  </property>
</Properties>
</file>