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33" r:id="rId20"/>
    <p:sldId id="341" r:id="rId21"/>
    <p:sldId id="342" r:id="rId22"/>
    <p:sldId id="330" r:id="rId23"/>
    <p:sldId id="331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F48"/>
    <a:srgbClr val="992928"/>
    <a:srgbClr val="35376F"/>
    <a:srgbClr val="FFFFFF"/>
    <a:srgbClr val="D5D7E3"/>
    <a:srgbClr val="9ECEF0"/>
    <a:srgbClr val="99CA3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19"/>
  </p:normalViewPr>
  <p:slideViewPr>
    <p:cSldViewPr snapToGrid="0" showGuides="1">
      <p:cViewPr varScale="1">
        <p:scale>
          <a:sx n="109" d="100"/>
          <a:sy n="109" d="100"/>
        </p:scale>
        <p:origin x="636" y="222"/>
      </p:cViewPr>
      <p:guideLst>
        <p:guide orient="horz" pos="2267"/>
        <p:guide pos="3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095938886233463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85E1-4602-89D4-D89DE5A792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E1-4602-89D4-D89DE5A792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E1-4602-89D4-D89DE5A792B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E1-4602-89D4-D89DE5A792B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44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E1-4602-89D4-D89DE5A79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959487"/>
        <c:axId val="1"/>
      </c:barChart>
      <c:catAx>
        <c:axId val="1361959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1959487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88752422188525737"/>
          <c:y val="9.2355122276382116E-3"/>
          <c:w val="0.11247577811474263"/>
          <c:h val="0.66001549806274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97866264126314E-2"/>
          <c:y val="4.4045733599539373E-2"/>
          <c:w val="0.9317038608515904"/>
          <c:h val="0.43673673269473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5B9BD5"/>
            </a:solidFill>
            <a:ln w="12654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654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CD-4AE1-B1CF-44F215E2A33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2654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D-4AE1-B1CF-44F215E2A33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 w="12654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DCD-4AE1-B1CF-44F215E2A33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654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DCD-4AE1-B1CF-44F215E2A33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12654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DCD-4AE1-B1CF-44F215E2A33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12654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D-4AE1-B1CF-44F215E2A33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654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DCD-4AE1-B1CF-44F215E2A332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 w="12654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DCD-4AE1-B1CF-44F215E2A33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12654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7DCD-4AE1-B1CF-44F215E2A332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 w="12654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DCD-4AE1-B1CF-44F215E2A332}"/>
              </c:ext>
            </c:extLst>
          </c:dPt>
          <c:dLbls>
            <c:spPr>
              <a:noFill/>
              <a:ln w="2519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8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Очная зима 2024</c:v>
                </c:pt>
                <c:pt idx="1">
                  <c:v>Очная зима 2025</c:v>
                </c:pt>
                <c:pt idx="3">
                  <c:v>Очно-заочная зима 2024</c:v>
                </c:pt>
                <c:pt idx="4">
                  <c:v>Очно-заочная зима 2025</c:v>
                </c:pt>
                <c:pt idx="6">
                  <c:v>Заочная зима 2024</c:v>
                </c:pt>
                <c:pt idx="7">
                  <c:v>Заочная зима 2025</c:v>
                </c:pt>
                <c:pt idx="9">
                  <c:v>Итого по факультету зима 2024</c:v>
                </c:pt>
                <c:pt idx="10">
                  <c:v>Итого по факультету зима 2025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53</c:v>
                </c:pt>
                <c:pt idx="1">
                  <c:v>33</c:v>
                </c:pt>
                <c:pt idx="3">
                  <c:v>51</c:v>
                </c:pt>
                <c:pt idx="4">
                  <c:v>55</c:v>
                </c:pt>
                <c:pt idx="6">
                  <c:v>43</c:v>
                </c:pt>
                <c:pt idx="7">
                  <c:v>62</c:v>
                </c:pt>
                <c:pt idx="9">
                  <c:v>48</c:v>
                </c:pt>
                <c:pt idx="1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CD-4AE1-B1CF-44F215E2A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63035520"/>
        <c:axId val="1"/>
      </c:barChart>
      <c:catAx>
        <c:axId val="14630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43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29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3035520"/>
        <c:crosses val="autoZero"/>
        <c:crossBetween val="between"/>
      </c:valAx>
      <c:spPr>
        <a:noFill/>
        <a:ln w="253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838596373536374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30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0-4184-B53B-884149C058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0-4184-B53B-884149C058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>
                  <c:v>38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0-4184-B53B-884149C058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2"/>
                <c:pt idx="0">
                  <c:v>100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00-4184-B53B-884149C058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081">
                <a:noFill/>
              </a:ln>
            </c:spPr>
            <c:txPr>
              <a:bodyPr/>
              <a:lstStyle/>
              <a:p>
                <a:pPr>
                  <a:defRPr sz="156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2"/>
                <c:pt idx="0">
                  <c:v>48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0-4184-B53B-884149C05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28336"/>
        <c:axId val="1"/>
      </c:barChart>
      <c:catAx>
        <c:axId val="792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28336"/>
        <c:crosses val="autoZero"/>
        <c:crossBetween val="between"/>
      </c:valAx>
      <c:spPr>
        <a:noFill/>
        <a:ln w="25374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25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095938886233463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96E3-488D-A22D-CE135A62DB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96E3-488D-A22D-CE135A62DB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3-488D-A22D-CE135A62DB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6E3-488D-A22D-CE135A62DBE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67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E3-488D-A22D-CE135A62D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23872"/>
        <c:axId val="1"/>
      </c:barChart>
      <c:catAx>
        <c:axId val="7582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23872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88752422188525737"/>
          <c:y val="9.2355122276382116E-3"/>
          <c:w val="0.11247577811474263"/>
          <c:h val="0.66001549806274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237933916407399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2-44C6-86F9-95F159DCC8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2-44C6-86F9-95F159DCC8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32-44C6-86F9-95F159DCC8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32-44C6-86F9-95F159DCC8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48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2-44C6-86F9-95F159DCC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22448"/>
        <c:axId val="1"/>
      </c:barChart>
      <c:catAx>
        <c:axId val="7522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22448"/>
        <c:crosses val="autoZero"/>
        <c:crossBetween val="between"/>
      </c:valAx>
      <c:spPr>
        <a:noFill/>
        <a:ln w="25313">
          <a:noFill/>
        </a:ln>
      </c:spPr>
    </c:plotArea>
    <c:legend>
      <c:legendPos val="r"/>
      <c:layout>
        <c:manualLayout>
          <c:xMode val="edge"/>
          <c:yMode val="edge"/>
          <c:x val="0.88326432544715228"/>
          <c:y val="1.3963628211953932E-2"/>
          <c:w val="0.11247585940517568"/>
          <c:h val="0.660015505179290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43286788399569E-2"/>
          <c:y val="6.4406779661016988E-2"/>
          <c:w val="0.80451127819548873"/>
          <c:h val="0.7627118644067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D-4656-A40F-3885D7A5C2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D-4656-A40F-3885D7A5C2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D-4656-A40F-3885D7A5C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241480"/>
        <c:axId val="1"/>
      </c:barChart>
      <c:catAx>
        <c:axId val="7524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241480"/>
        <c:crosses val="autoZero"/>
        <c:crossBetween val="between"/>
      </c:valAx>
      <c:spPr>
        <a:noFill/>
        <a:ln w="22454">
          <a:noFill/>
        </a:ln>
      </c:spPr>
    </c:plotArea>
    <c:legend>
      <c:legendPos val="r"/>
      <c:layout>
        <c:manualLayout>
          <c:xMode val="edge"/>
          <c:yMode val="edge"/>
          <c:x val="0.8928399550056243"/>
          <c:y val="0.10626743085685718"/>
          <c:w val="0.10143136107986506"/>
          <c:h val="0.58407556198332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71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909515449641642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5-4FF9-9D81-497AD082AF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5-4FF9-9D81-497AD082AF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5-4FF9-9D81-497AD082AF1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5-4FF9-9D81-497AD082AF1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75-4FF9-9D81-497AD082AF15}"/>
                </c:ext>
              </c:extLst>
            </c:dLbl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A75-4FF9-9D81-497AD082AF1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641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75-4FF9-9D81-497AD082A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9116128"/>
        <c:axId val="1"/>
      </c:barChart>
      <c:catAx>
        <c:axId val="19891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9116128"/>
        <c:crosses val="autoZero"/>
        <c:crossBetween val="between"/>
      </c:valAx>
      <c:spPr>
        <a:noFill/>
        <a:ln w="2532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909515449641642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A75-4FF9-9D81-497AD082AF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A75-4FF9-9D81-497AD082AF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A75-4FF9-9D81-497AD082AF1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75-4FF9-9D81-497AD082AF1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75-4FF9-9D81-497AD082AF15}"/>
                </c:ext>
              </c:extLst>
            </c:dLbl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A75-4FF9-9D81-497AD082AF1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641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75-4FF9-9D81-497AD082A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9116128"/>
        <c:axId val="1"/>
      </c:barChart>
      <c:catAx>
        <c:axId val="19891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9116128"/>
        <c:crosses val="autoZero"/>
        <c:crossBetween val="between"/>
      </c:valAx>
      <c:spPr>
        <a:noFill/>
        <a:ln w="2532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7623484150573885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0-4CFF-9E29-4CE8E5A758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0-4CFF-9E29-4CE8E5A758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80-4CFF-9E29-4CE8E5A758D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80-4CFF-9E29-4CE8E5A758D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80-4CFF-9E29-4CE8E5A758DF}"/>
                </c:ext>
              </c:extLst>
            </c:dLbl>
            <c:spPr>
              <a:noFill/>
              <a:ln w="23102">
                <a:noFill/>
              </a:ln>
            </c:spPr>
            <c:txPr>
              <a:bodyPr/>
              <a:lstStyle/>
              <a:p>
                <a:pPr>
                  <a:defRPr sz="1549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9580-4CFF-9E29-4CE8E5A758D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639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1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4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80-4CFF-9E29-4CE8E5A75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690511"/>
        <c:axId val="1"/>
      </c:barChart>
      <c:catAx>
        <c:axId val="1863690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3690511"/>
        <c:crosses val="autoZero"/>
        <c:crossBetween val="between"/>
      </c:valAx>
      <c:spPr>
        <a:noFill/>
        <a:ln w="25308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8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65898617511524E-2"/>
          <c:y val="0.2"/>
          <c:w val="0.77536710989803581"/>
          <c:h val="0.49333333333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1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B-40C1-83E1-D6FEBDDD73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33525">
                <a:noFill/>
              </a:ln>
            </c:spPr>
            <c:txPr>
              <a:bodyPr/>
              <a:lstStyle/>
              <a:p>
                <a:pPr>
                  <a:defRPr sz="158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B-40C1-83E1-D6FEBDDD73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33525">
                <a:noFill/>
              </a:ln>
            </c:spPr>
            <c:txPr>
              <a:bodyPr/>
              <a:lstStyle/>
              <a:p>
                <a:pPr>
                  <a:defRPr sz="158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D1B-40C1-83E1-D6FEBDDD73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31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1B-40C1-83E1-D6FEBDDD7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983696"/>
        <c:axId val="1"/>
      </c:barChart>
      <c:catAx>
        <c:axId val="141098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983696"/>
        <c:crosses val="autoZero"/>
        <c:crossBetween val="between"/>
      </c:valAx>
      <c:spPr>
        <a:noFill/>
        <a:ln w="25338">
          <a:noFill/>
        </a:ln>
      </c:spPr>
    </c:plotArea>
    <c:legend>
      <c:legendPos val="r"/>
      <c:layout>
        <c:manualLayout>
          <c:xMode val="edge"/>
          <c:yMode val="edge"/>
          <c:x val="0.88303587051618537"/>
          <c:y val="1.1764941596040953E-3"/>
          <c:w val="0.11224487350040147"/>
          <c:h val="0.68771132616056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45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5268817204301131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D-4AEE-89CF-44BEC291FB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D-4AEE-89CF-44BEC291FB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D-4AEE-89CF-44BEC291FB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8D-4AEE-89CF-44BEC291FBF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58D-4AEE-89CF-44BEC291FBFB}"/>
                </c:ext>
              </c:extLst>
            </c:dLbl>
            <c:spPr>
              <a:noFill/>
              <a:ln w="24125">
                <a:noFill/>
              </a:ln>
            </c:spPr>
            <c:txPr>
              <a:bodyPr/>
              <a:lstStyle/>
              <a:p>
                <a:pPr>
                  <a:defRPr sz="161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8D-4AEE-89CF-44BEC291FBF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711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412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2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8D-4AEE-89CF-44BEC291F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989439"/>
        <c:axId val="1"/>
      </c:barChart>
      <c:catAx>
        <c:axId val="299989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989439"/>
        <c:crosses val="autoZero"/>
        <c:crossBetween val="between"/>
      </c:valAx>
      <c:spPr>
        <a:noFill/>
        <a:ln w="2528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9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095938886233463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54A7-467C-AA8E-3F77AE0558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54A7-467C-AA8E-3F77AE0558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A7-467C-AA8E-3F77AE0558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54A7-467C-AA8E-3F77AE0558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33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A7-467C-AA8E-3F77AE055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1959487"/>
        <c:axId val="1"/>
      </c:barChart>
      <c:catAx>
        <c:axId val="13619594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1959487"/>
        <c:crosses val="autoZero"/>
        <c:crossBetween val="between"/>
      </c:valAx>
      <c:spPr>
        <a:noFill/>
        <a:ln w="25352">
          <a:noFill/>
        </a:ln>
      </c:spPr>
    </c:plotArea>
    <c:legend>
      <c:legendPos val="r"/>
      <c:layout>
        <c:manualLayout>
          <c:xMode val="edge"/>
          <c:yMode val="edge"/>
          <c:x val="0.88752422188525737"/>
          <c:y val="9.2355122276382116E-3"/>
          <c:w val="0.11247577811474263"/>
          <c:h val="0.660015498062742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97866264126314E-2"/>
          <c:y val="4.4045733599539373E-2"/>
          <c:w val="0.9317038608515904"/>
          <c:h val="0.4367367326947379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43133968"/>
        <c:axId val="1"/>
      </c:barChart>
      <c:catAx>
        <c:axId val="114313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313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Весна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Очная форма обучения</c:v>
                </c:pt>
                <c:pt idx="1">
                  <c:v>Очно-заочная форма обучения</c:v>
                </c:pt>
                <c:pt idx="2">
                  <c:v>Заочная форма обучения</c:v>
                </c:pt>
                <c:pt idx="3">
                  <c:v>Итого по факультету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  <c:pt idx="1">
                  <c:v>54</c:v>
                </c:pt>
                <c:pt idx="2">
                  <c:v>62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0-4330-B118-824E312D7A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Весна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Очная форма обучения</c:v>
                </c:pt>
                <c:pt idx="1">
                  <c:v>Очно-заочная форма обучения</c:v>
                </c:pt>
                <c:pt idx="2">
                  <c:v>Заочная форма обучения</c:v>
                </c:pt>
                <c:pt idx="3">
                  <c:v>Итого по факультету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46</c:v>
                </c:pt>
                <c:pt idx="2">
                  <c:v>57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0-4330-B118-824E312D7A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271695"/>
        <c:axId val="143290831"/>
      </c:barChart>
      <c:catAx>
        <c:axId val="14327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90831"/>
        <c:crosses val="autoZero"/>
        <c:auto val="1"/>
        <c:lblAlgn val="ctr"/>
        <c:lblOffset val="100"/>
        <c:noMultiLvlLbl val="0"/>
      </c:catAx>
      <c:valAx>
        <c:axId val="14329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7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25885978425E-2"/>
          <c:y val="0.15544041450777227"/>
          <c:w val="0.79237933916407399"/>
          <c:h val="0.50259067357512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5-4302-938A-72C9A68FCD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5-4302-938A-72C9A68FCD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95-4302-938A-72C9A68FCD1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95-4302-938A-72C9A68FCD1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33220">
                <a:noFill/>
              </a:ln>
            </c:spPr>
            <c:txPr>
              <a:bodyPr/>
              <a:lstStyle/>
              <a:p>
                <a:pPr>
                  <a:defRPr sz="157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33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5-4302-938A-72C9A68FC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84255"/>
        <c:axId val="1"/>
      </c:barChart>
      <c:catAx>
        <c:axId val="411684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1684255"/>
        <c:crosses val="autoZero"/>
        <c:crossBetween val="between"/>
      </c:valAx>
      <c:spPr>
        <a:noFill/>
        <a:ln w="25313">
          <a:noFill/>
        </a:ln>
      </c:spPr>
    </c:plotArea>
    <c:legend>
      <c:legendPos val="r"/>
      <c:layout>
        <c:manualLayout>
          <c:xMode val="edge"/>
          <c:yMode val="edge"/>
          <c:x val="0.88326432544715228"/>
          <c:y val="1.3963628211953932E-2"/>
          <c:w val="0.11247585940517568"/>
          <c:h val="0.660015505179290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3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43286788399569E-2"/>
          <c:y val="6.4406779661016988E-2"/>
          <c:w val="0.80451127819548873"/>
          <c:h val="0.76271186440677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6-4FF5-BD37-D018BD3A0C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6-4FF5-BD37-D018BD3A0C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 w="26696">
                <a:noFill/>
              </a:ln>
            </c:spPr>
            <c:txPr>
              <a:bodyPr/>
              <a:lstStyle/>
              <a:p>
                <a:pPr>
                  <a:defRPr sz="126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абсолютная успеваемость (%)</c:v>
                </c:pt>
                <c:pt idx="1">
                  <c:v>качественная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6-4FF5-BD37-D018BD3A0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718031"/>
        <c:axId val="1"/>
      </c:barChart>
      <c:catAx>
        <c:axId val="11607180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0718031"/>
        <c:crosses val="autoZero"/>
        <c:crossBetween val="between"/>
      </c:valAx>
      <c:spPr>
        <a:noFill/>
        <a:ln w="22454">
          <a:noFill/>
        </a:ln>
      </c:spPr>
    </c:plotArea>
    <c:legend>
      <c:legendPos val="r"/>
      <c:layout>
        <c:manualLayout>
          <c:xMode val="edge"/>
          <c:yMode val="edge"/>
          <c:x val="0.8928399550056243"/>
          <c:y val="0.10626743085685718"/>
          <c:w val="0.10143136107986506"/>
          <c:h val="0.58407556198332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71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909515449641642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9-4677-8424-B68585D461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9-4677-8424-B68585D461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9-4677-8424-B68585D461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9-4677-8424-B68585D4619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719-4677-8424-B68585D46191}"/>
                </c:ext>
              </c:extLst>
            </c:dLbl>
            <c:spPr>
              <a:noFill/>
              <a:ln w="23128">
                <a:noFill/>
              </a:ln>
            </c:spPr>
            <c:txPr>
              <a:bodyPr/>
              <a:lstStyle/>
              <a:p>
                <a:pPr>
                  <a:defRPr sz="155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19-4677-8424-B68585D4619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6411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12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5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19-4677-8424-B68585D46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467600"/>
        <c:axId val="1"/>
      </c:barChart>
      <c:catAx>
        <c:axId val="149846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8467600"/>
        <c:crosses val="autoZero"/>
        <c:crossBetween val="between"/>
      </c:valAx>
      <c:spPr>
        <a:noFill/>
        <a:ln w="2532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80125323738506193"/>
          <c:h val="0.5476190476190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4 курс</c:v>
                </c:pt>
              </c:strCache>
            </c:strRef>
          </c:tx>
          <c:invertIfNegative val="0"/>
          <c:dLbls>
            <c:spPr>
              <a:noFill/>
              <a:ln w="28229">
                <a:noFill/>
              </a:ln>
            </c:spPr>
            <c:txPr>
              <a:bodyPr/>
              <a:lstStyle/>
              <a:p>
                <a:pPr>
                  <a:defRPr sz="1893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0-49C7-8DA8-09DF16E853E7}"/>
            </c:ext>
          </c:extLst>
        </c:ser>
        <c:ser>
          <c:idx val="5"/>
          <c:order val="1"/>
          <c:tx>
            <c:v>6 курс</c:v>
          </c:tx>
          <c:spPr>
            <a:solidFill>
              <a:srgbClr val="FF8080"/>
            </a:solidFill>
            <a:ln w="2002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822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Лист1!$G$2:$G$3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39D0-49C7-8DA8-09DF16E85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663072"/>
        <c:axId val="1"/>
      </c:barChart>
      <c:catAx>
        <c:axId val="19146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4663072"/>
        <c:crosses val="autoZero"/>
        <c:crossBetween val="between"/>
      </c:valAx>
      <c:spPr>
        <a:noFill/>
        <a:ln w="25369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7895511842992824"/>
          <c:y val="0.13147417110977719"/>
          <c:w val="0.12104488157007176"/>
          <c:h val="0.8525899509198122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9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7623484150573885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19854">
                <a:noFill/>
              </a:ln>
            </c:spPr>
            <c:txPr>
              <a:bodyPr/>
              <a:lstStyle/>
              <a:p>
                <a:pPr>
                  <a:defRPr sz="1332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0-4152-9A36-588BC739BF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19854">
                <a:noFill/>
              </a:ln>
            </c:spPr>
            <c:txPr>
              <a:bodyPr/>
              <a:lstStyle/>
              <a:p>
                <a:pPr>
                  <a:defRPr sz="133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0-4152-9A36-588BC739BFC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19854">
                <a:noFill/>
              </a:ln>
            </c:spPr>
            <c:txPr>
              <a:bodyPr/>
              <a:lstStyle/>
              <a:p>
                <a:pPr>
                  <a:defRPr sz="133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0-4152-9A36-588BC739BFC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19854">
                <a:noFill/>
              </a:ln>
            </c:spPr>
            <c:txPr>
              <a:bodyPr/>
              <a:lstStyle/>
              <a:p>
                <a:pPr>
                  <a:defRPr sz="133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0-4152-9A36-588BC739BFC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0-4152-9A36-588BC739BFC8}"/>
                </c:ext>
              </c:extLst>
            </c:dLbl>
            <c:spPr>
              <a:noFill/>
              <a:ln w="19854">
                <a:noFill/>
              </a:ln>
            </c:spPr>
            <c:txPr>
              <a:bodyPr/>
              <a:lstStyle/>
              <a:p>
                <a:pPr>
                  <a:defRPr sz="1332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0-4152-9A36-588BC739BFC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408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98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6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80-4152-9A36-588BC739B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093248"/>
        <c:axId val="1"/>
      </c:barChart>
      <c:catAx>
        <c:axId val="200309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3093248"/>
        <c:crosses val="autoZero"/>
        <c:crossBetween val="between"/>
      </c:valAx>
      <c:spPr>
        <a:noFill/>
        <a:ln w="21750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54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165898617511524E-2"/>
          <c:y val="0.2"/>
          <c:w val="0.77536710989803581"/>
          <c:h val="0.49333333333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16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E-4008-B54E-126EEBB288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33525">
                <a:noFill/>
              </a:ln>
            </c:spPr>
            <c:txPr>
              <a:bodyPr/>
              <a:lstStyle/>
              <a:p>
                <a:pPr>
                  <a:defRPr sz="158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E-4008-B54E-126EEBB288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33525">
                <a:noFill/>
              </a:ln>
            </c:spPr>
            <c:txPr>
              <a:bodyPr/>
              <a:lstStyle/>
              <a:p>
                <a:pPr>
                  <a:defRPr sz="158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BE-4008-B54E-126EEBB288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531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Лист1!$E$2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E-4008-B54E-126EEBB28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953520"/>
        <c:axId val="1"/>
      </c:barChart>
      <c:catAx>
        <c:axId val="174895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8953520"/>
        <c:crosses val="autoZero"/>
        <c:crossBetween val="between"/>
      </c:valAx>
      <c:spPr>
        <a:noFill/>
        <a:ln w="25338">
          <a:noFill/>
        </a:ln>
      </c:spPr>
    </c:plotArea>
    <c:legend>
      <c:legendPos val="r"/>
      <c:layout>
        <c:manualLayout>
          <c:xMode val="edge"/>
          <c:yMode val="edge"/>
          <c:x val="0.88303587051618537"/>
          <c:y val="1.1764941596040953E-3"/>
          <c:w val="0.11224487350040147"/>
          <c:h val="0.68771132616056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45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410138248848E-2"/>
          <c:y val="0.17857142857142874"/>
          <c:w val="0.75268817204301131"/>
          <c:h val="0.547619047619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2447">
                <a:noFill/>
              </a:ln>
            </c:spPr>
            <c:txPr>
              <a:bodyPr/>
              <a:lstStyle/>
              <a:p>
                <a:pPr>
                  <a:defRPr sz="1505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4-42CF-A1E9-AC0D87FADE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2447">
                <a:noFill/>
              </a:ln>
            </c:spPr>
            <c:txPr>
              <a:bodyPr/>
              <a:lstStyle/>
              <a:p>
                <a:pPr>
                  <a:defRPr sz="150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4-42CF-A1E9-AC0D87FADE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2447">
                <a:noFill/>
              </a:ln>
            </c:spPr>
            <c:txPr>
              <a:bodyPr/>
              <a:lstStyle/>
              <a:p>
                <a:pPr>
                  <a:defRPr sz="150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4-42CF-A1E9-AC0D87FADE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 w="22447">
                <a:noFill/>
              </a:ln>
            </c:spPr>
            <c:txPr>
              <a:bodyPr/>
              <a:lstStyle/>
              <a:p>
                <a:pPr>
                  <a:defRPr sz="150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74-42CF-A1E9-AC0D87FADE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курс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4850259131212359E-3"/>
                  <c:y val="-5.5955480633696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74-42CF-A1E9-AC0D87FADE10}"/>
                </c:ext>
              </c:extLst>
            </c:dLbl>
            <c:spPr>
              <a:noFill/>
              <a:ln w="22447">
                <a:noFill/>
              </a:ln>
            </c:spPr>
            <c:txPr>
              <a:bodyPr/>
              <a:lstStyle/>
              <a:p>
                <a:pPr>
                  <a:defRPr sz="1505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74-42CF-A1E9-AC0D87FADE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8080"/>
            </a:solidFill>
            <a:ln w="15926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24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1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абсолютная успеваемость (%)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74-42CF-A1E9-AC0D87FAD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574911"/>
        <c:axId val="1"/>
      </c:barChart>
      <c:catAx>
        <c:axId val="319574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9574911"/>
        <c:crosses val="autoZero"/>
        <c:crossBetween val="between"/>
      </c:valAx>
      <c:spPr>
        <a:noFill/>
        <a:ln w="2353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7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2025/11/21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9B17E-EBA4-4BA6-BFBF-CFC4EA0BE6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9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5923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6835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975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488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643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595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435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233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965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798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796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5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306800" y="266700"/>
            <a:ext cx="1794510" cy="1743710"/>
          </a:xfrm>
          <a:prstGeom prst="rect">
            <a:avLst/>
          </a:prstGeom>
        </p:spPr>
      </p:pic>
      <p:pic>
        <p:nvPicPr>
          <p:cNvPr id="2" name="Picture 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433800" y="393700"/>
            <a:ext cx="1794510" cy="1743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6364" r="9147" b="17273"/>
          <a:stretch/>
        </p:blipFill>
        <p:spPr>
          <a:xfrm>
            <a:off x="200" y="8508"/>
            <a:ext cx="12177946" cy="6849492"/>
          </a:xfrm>
          <a:prstGeom prst="rect">
            <a:avLst/>
          </a:prstGeom>
        </p:spPr>
      </p:pic>
      <p:pic>
        <p:nvPicPr>
          <p:cNvPr id="3" name="Picture 2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560800" y="520700"/>
            <a:ext cx="1794510" cy="1743710"/>
          </a:xfrm>
          <a:prstGeom prst="rect">
            <a:avLst/>
          </a:prstGeom>
        </p:spPr>
      </p:pic>
      <p:pic>
        <p:nvPicPr>
          <p:cNvPr id="4" name="Picture 3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687800" y="647700"/>
            <a:ext cx="1794510" cy="1743710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16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sp>
        <p:nvSpPr>
          <p:cNvPr id="21" name="文本框 6"/>
          <p:cNvSpPr txBox="1"/>
          <p:nvPr/>
        </p:nvSpPr>
        <p:spPr>
          <a:xfrm>
            <a:off x="1170582" y="2046423"/>
            <a:ext cx="10174605" cy="258532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Итоги зимней </a:t>
            </a: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сессии </a:t>
            </a:r>
            <a:b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2024-2025 </a:t>
            </a:r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учебного </a:t>
            </a:r>
            <a:r>
              <a:rPr lang="ru-RU" altLang="en-US" sz="5400" b="1" dirty="0" smtClean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года</a:t>
            </a:r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/>
            </a:r>
            <a:b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</a:br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cs typeface="Bicubik" panose="02000503020000020004" charset="0"/>
              </a:rPr>
              <a:t>по технологическому факультету</a:t>
            </a:r>
            <a:endParaRPr lang="ru-RU" altLang="en-US" sz="5400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0" y="176020"/>
            <a:ext cx="3904496" cy="160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06687"/>
              </p:ext>
            </p:extLst>
          </p:nvPr>
        </p:nvGraphicFramePr>
        <p:xfrm>
          <a:off x="1630362" y="1831027"/>
          <a:ext cx="8366124" cy="1889216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220208"/>
              </p:ext>
            </p:extLst>
          </p:nvPr>
        </p:nvGraphicFramePr>
        <p:xfrm>
          <a:off x="1616868" y="4230109"/>
          <a:ext cx="8393112" cy="229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26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75510"/>
              </p:ext>
            </p:extLst>
          </p:nvPr>
        </p:nvGraphicFramePr>
        <p:xfrm>
          <a:off x="1997250" y="1218034"/>
          <a:ext cx="8208963" cy="1846264"/>
        </p:xfrm>
        <a:graphic>
          <a:graphicData uri="http://schemas.openxmlformats.org/drawingml/2006/table">
            <a:tbl>
              <a:tblPr/>
              <a:tblGrid>
                <a:gridCol w="376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7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2024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Зима 2025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53F4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dirty="0">
                        <a:solidFill>
                          <a:srgbClr val="353F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53F4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>
                        <a:solidFill>
                          <a:srgbClr val="353F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Очно-заочная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53F4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 dirty="0">
                        <a:solidFill>
                          <a:srgbClr val="353F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53F4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solidFill>
                          <a:srgbClr val="353F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53F4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dirty="0">
                        <a:solidFill>
                          <a:srgbClr val="353F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53F4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dirty="0">
                        <a:solidFill>
                          <a:srgbClr val="353F4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факультету,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483184"/>
              </p:ext>
            </p:extLst>
          </p:nvPr>
        </p:nvGraphicFramePr>
        <p:xfrm>
          <a:off x="1754188" y="3889375"/>
          <a:ext cx="8467725" cy="332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81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graphicFrame>
        <p:nvGraphicFramePr>
          <p:cNvPr id="13" name="Group 56"/>
          <p:cNvGraphicFramePr>
            <a:graphicFrameLocks noGrp="1"/>
          </p:cNvGraphicFramePr>
          <p:nvPr>
            <p:ph idx="1"/>
            <p:extLst/>
          </p:nvPr>
        </p:nvGraphicFramePr>
        <p:xfrm>
          <a:off x="1693863" y="1801597"/>
          <a:ext cx="8280399" cy="2378076"/>
        </p:xfrm>
        <a:graphic>
          <a:graphicData uri="http://schemas.openxmlformats.org/drawingml/2006/table">
            <a:tbl>
              <a:tblPr/>
              <a:tblGrid>
                <a:gridCol w="394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724024" y="4292977"/>
          <a:ext cx="8199438" cy="273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672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56"/>
          <p:cNvGraphicFramePr>
            <a:graphicFrameLocks/>
          </p:cNvGraphicFramePr>
          <p:nvPr>
            <p:extLst/>
          </p:nvPr>
        </p:nvGraphicFramePr>
        <p:xfrm>
          <a:off x="1658143" y="1800911"/>
          <a:ext cx="8310562" cy="2378076"/>
        </p:xfrm>
        <a:graphic>
          <a:graphicData uri="http://schemas.openxmlformats.org/drawingml/2006/table">
            <a:tbl>
              <a:tblPr/>
              <a:tblGrid>
                <a:gridCol w="393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708943" y="4292977"/>
          <a:ext cx="8208962" cy="29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16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56"/>
          <p:cNvGraphicFramePr>
            <a:graphicFrameLocks/>
          </p:cNvGraphicFramePr>
          <p:nvPr>
            <p:extLst/>
          </p:nvPr>
        </p:nvGraphicFramePr>
        <p:xfrm>
          <a:off x="1886126" y="1755915"/>
          <a:ext cx="8320087" cy="2468067"/>
        </p:xfrm>
        <a:graphic>
          <a:graphicData uri="http://schemas.openxmlformats.org/drawingml/2006/table">
            <a:tbl>
              <a:tblPr/>
              <a:tblGrid>
                <a:gridCol w="450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936926" y="4388227"/>
          <a:ext cx="8218487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04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весенней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2"/>
          <p:cNvGraphicFramePr>
            <a:graphicFrameLocks/>
          </p:cNvGraphicFramePr>
          <p:nvPr>
            <p:extLst/>
          </p:nvPr>
        </p:nvGraphicFramePr>
        <p:xfrm>
          <a:off x="1600993" y="1667561"/>
          <a:ext cx="8424862" cy="2378076"/>
        </p:xfrm>
        <a:graphic>
          <a:graphicData uri="http://schemas.openxmlformats.org/drawingml/2006/table">
            <a:tbl>
              <a:tblPr/>
              <a:tblGrid>
                <a:gridCol w="510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866077" y="4344087"/>
          <a:ext cx="7873476" cy="246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43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/>
          </p:nvPr>
        </p:nvGraphicFramePr>
        <p:xfrm>
          <a:off x="1719261" y="1802133"/>
          <a:ext cx="8208964" cy="1890714"/>
        </p:xfrm>
        <a:graphic>
          <a:graphicData uri="http://schemas.openxmlformats.org/drawingml/2006/table">
            <a:tbl>
              <a:tblPr/>
              <a:tblGrid>
                <a:gridCol w="375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 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878011" y="4075892"/>
          <a:ext cx="7891463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24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/>
          </p:nvPr>
        </p:nvGraphicFramePr>
        <p:xfrm>
          <a:off x="1719261" y="1802133"/>
          <a:ext cx="8208964" cy="1890714"/>
        </p:xfrm>
        <a:graphic>
          <a:graphicData uri="http://schemas.openxmlformats.org/drawingml/2006/table">
            <a:tbl>
              <a:tblPr/>
              <a:tblGrid>
                <a:gridCol w="375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 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878011" y="4075892"/>
          <a:ext cx="7891463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40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/>
          </p:nvPr>
        </p:nvGraphicFramePr>
        <p:xfrm>
          <a:off x="2049637" y="1919936"/>
          <a:ext cx="8156577" cy="1889762"/>
        </p:xfrm>
        <a:graphic>
          <a:graphicData uri="http://schemas.openxmlformats.org/drawingml/2006/table">
            <a:tbl>
              <a:tblPr/>
              <a:tblGrid>
                <a:gridCol w="404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870074" y="4213387"/>
          <a:ext cx="7886700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24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5" y="793171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ПиТГПН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endParaRPr lang="ru-RU" sz="24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/>
          </p:nvPr>
        </p:nvGraphicFramePr>
        <p:xfrm>
          <a:off x="1636711" y="2171465"/>
          <a:ext cx="8353425" cy="1584368"/>
        </p:xfrm>
        <a:graphic>
          <a:graphicData uri="http://schemas.openxmlformats.org/drawingml/2006/table">
            <a:tbl>
              <a:tblPr/>
              <a:tblGrid>
                <a:gridCol w="482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643854" y="4131329"/>
          <a:ext cx="8339137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6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81024" y="24124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graphicFrame>
        <p:nvGraphicFramePr>
          <p:cNvPr id="13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287433"/>
              </p:ext>
            </p:extLst>
          </p:nvPr>
        </p:nvGraphicFramePr>
        <p:xfrm>
          <a:off x="1693863" y="1801597"/>
          <a:ext cx="8280399" cy="2378076"/>
        </p:xfrm>
        <a:graphic>
          <a:graphicData uri="http://schemas.openxmlformats.org/drawingml/2006/table">
            <a:tbl>
              <a:tblPr/>
              <a:tblGrid>
                <a:gridCol w="394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34" marR="9143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508893"/>
              </p:ext>
            </p:extLst>
          </p:nvPr>
        </p:nvGraphicFramePr>
        <p:xfrm>
          <a:off x="1693863" y="4615961"/>
          <a:ext cx="8224042" cy="267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73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весенней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/>
          </p:nvPr>
        </p:nvGraphicFramePr>
        <p:xfrm>
          <a:off x="1630362" y="1831027"/>
          <a:ext cx="8366124" cy="1889216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6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/>
          </p:nvPr>
        </p:nvGraphicFramePr>
        <p:xfrm>
          <a:off x="1616868" y="4050814"/>
          <a:ext cx="8393112" cy="247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55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74"/>
          <p:cNvGraphicFramePr>
            <a:graphicFrameLocks/>
          </p:cNvGraphicFramePr>
          <p:nvPr>
            <p:extLst/>
          </p:nvPr>
        </p:nvGraphicFramePr>
        <p:xfrm>
          <a:off x="2766756" y="1217898"/>
          <a:ext cx="6114320" cy="2042696"/>
        </p:xfrm>
        <a:graphic>
          <a:graphicData uri="http://schemas.openxmlformats.org/drawingml/2006/table">
            <a:tbl>
              <a:tblPr/>
              <a:tblGrid>
                <a:gridCol w="376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679">
                  <a:extLst>
                    <a:ext uri="{9D8B030D-6E8A-4147-A177-3AD203B41FA5}">
                      <a16:colId xmlns:a16="http://schemas.microsoft.com/office/drawing/2014/main" val="2690992749"/>
                    </a:ext>
                  </a:extLst>
                </a:gridCol>
              </a:tblGrid>
              <a:tr h="3827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обучения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 2024 г.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 2025 г.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Очно-заочная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форма обучения,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факультету, %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800" kern="12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91458" marR="91458" marT="45736" marB="4573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/>
          </p:nvPr>
        </p:nvGraphicFramePr>
        <p:xfrm>
          <a:off x="1204813" y="3437574"/>
          <a:ext cx="9483534" cy="4067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1583473" y="3437574"/>
          <a:ext cx="8764859" cy="342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07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682509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Основные причины неуспеваемости,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выявленные по итогам бесед со студентами</a:t>
            </a:r>
            <a:r>
              <a:rPr lang="ru-RU" sz="36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:</a:t>
            </a:r>
            <a:endParaRPr lang="ru-RU" sz="3600" b="1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60385" y="2305267"/>
            <a:ext cx="10701663" cy="3523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пропуски занятий студентами;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невыполнение студентами учебных требований по дисциплинам текущего семестра;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частая смена студентами формата обучения от очного к смешанному;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переносы, замены и отмены занятий преподавателями в силу их «занятости»; </a:t>
            </a:r>
          </a:p>
          <a:p>
            <a:pPr marL="342900" indent="-342900" algn="just"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зачастую для студентов удобнее ликвидировать академическую задолженность после сессии, чем сдать контрольную точку по дисциплине в установленный учебным планом срок.</a:t>
            </a:r>
          </a:p>
        </p:txBody>
      </p:sp>
    </p:spTree>
    <p:extLst>
      <p:ext uri="{BB962C8B-B14F-4D97-AF65-F5344CB8AC3E}">
        <p14:creationId xmlns:p14="http://schemas.microsoft.com/office/powerpoint/2010/main" val="209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342710" y="55757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25700" y="459030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Предлагаемые меры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>
                <a:solidFill>
                  <a:srgbClr val="323C73"/>
                </a:solidFill>
                <a:latin typeface="Bicubik" panose="02000503020000020004" pitchFamily="2" charset="0"/>
              </a:rPr>
              <a:t>для повышения успеваемости студентов: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1682" y="1782237"/>
            <a:ext cx="11130872" cy="4487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Проведение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преподавателями бесед со студентами младших курсов, направленные на снятие у них состояний тревожности, неуверенности перед первой экзаменационной сессией.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Внимательный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систематический анализ результатов сессии как на выпускающих, так и на </a:t>
            </a:r>
            <a:r>
              <a:rPr lang="ru-RU" sz="1800" dirty="0" err="1">
                <a:solidFill>
                  <a:srgbClr val="323C73"/>
                </a:solidFill>
                <a:latin typeface="Bicubik" panose="02000503020000020004" pitchFamily="2" charset="0"/>
              </a:rPr>
              <a:t>невыпускающих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 кафедрах с совместной проработкой мотивационных решений для студентов.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Информирование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родителей/родственников неуспевающих студентов младших курсов о результатах сессии</a:t>
            </a: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Систематическое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проведение деканом, заведующими и преподавателями выпускающих кафедр бесед со студентами старших курсов, направленные на преодоление у части студентов излишней уверенности в себе. Уведомление студентов о возможных последствиях систематического пропуска занятий и «накопления» академической задолженности по дисциплинам.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Более </a:t>
            </a:r>
            <a:r>
              <a:rPr lang="ru-RU" sz="1800" dirty="0">
                <a:solidFill>
                  <a:srgbClr val="323C73"/>
                </a:solidFill>
                <a:latin typeface="Bicubik" panose="02000503020000020004" pitchFamily="2" charset="0"/>
              </a:rPr>
              <a:t>строгое соблюдение деканатом Положения КНИТУ и договора о платном обучении при работе со студентами-должниками (как по успеваемости, так и по оплате обучения</a:t>
            </a:r>
            <a:r>
              <a:rPr lang="ru-RU" sz="1800" dirty="0" smtClean="0">
                <a:solidFill>
                  <a:srgbClr val="323C73"/>
                </a:solidFill>
                <a:latin typeface="Bicubik" panose="02000503020000020004" pitchFamily="2" charset="0"/>
              </a:rPr>
              <a:t>).</a:t>
            </a:r>
            <a:endParaRPr lang="ru-RU" sz="18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361468"/>
              </p:ext>
            </p:extLst>
          </p:nvPr>
        </p:nvGraphicFramePr>
        <p:xfrm>
          <a:off x="1658143" y="1800911"/>
          <a:ext cx="8310562" cy="2378076"/>
        </p:xfrm>
        <a:graphic>
          <a:graphicData uri="http://schemas.openxmlformats.org/drawingml/2006/table">
            <a:tbl>
              <a:tblPr/>
              <a:tblGrid>
                <a:gridCol w="393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9" marR="91439"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583026"/>
              </p:ext>
            </p:extLst>
          </p:nvPr>
        </p:nvGraphicFramePr>
        <p:xfrm>
          <a:off x="1708943" y="4292977"/>
          <a:ext cx="8208962" cy="29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01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539472"/>
              </p:ext>
            </p:extLst>
          </p:nvPr>
        </p:nvGraphicFramePr>
        <p:xfrm>
          <a:off x="1886126" y="1755915"/>
          <a:ext cx="8320087" cy="2468067"/>
        </p:xfrm>
        <a:graphic>
          <a:graphicData uri="http://schemas.openxmlformats.org/drawingml/2006/table">
            <a:tbl>
              <a:tblPr/>
              <a:tblGrid>
                <a:gridCol w="450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955287"/>
              </p:ext>
            </p:extLst>
          </p:nvPr>
        </p:nvGraphicFramePr>
        <p:xfrm>
          <a:off x="1936926" y="4388227"/>
          <a:ext cx="8218487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41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очной 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620230"/>
              </p:ext>
            </p:extLst>
          </p:nvPr>
        </p:nvGraphicFramePr>
        <p:xfrm>
          <a:off x="1600993" y="1667561"/>
          <a:ext cx="8424862" cy="2378076"/>
        </p:xfrm>
        <a:graphic>
          <a:graphicData uri="http://schemas.openxmlformats.org/drawingml/2006/table">
            <a:tbl>
              <a:tblPr/>
              <a:tblGrid>
                <a:gridCol w="510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Качественная успеваемость, %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2226"/>
              </p:ext>
            </p:extLst>
          </p:nvPr>
        </p:nvGraphicFramePr>
        <p:xfrm>
          <a:off x="1866077" y="4344087"/>
          <a:ext cx="7873476" cy="246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88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2023/2024 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18.03.01 Химическая технология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68284"/>
              </p:ext>
            </p:extLst>
          </p:nvPr>
        </p:nvGraphicFramePr>
        <p:xfrm>
          <a:off x="1719261" y="1802133"/>
          <a:ext cx="8208964" cy="1890714"/>
        </p:xfrm>
        <a:graphic>
          <a:graphicData uri="http://schemas.openxmlformats.org/drawingml/2006/table">
            <a:tbl>
              <a:tblPr/>
              <a:tblGrid>
                <a:gridCol w="3757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 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36" marR="91436" marT="45743" marB="4574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163685"/>
              </p:ext>
            </p:extLst>
          </p:nvPr>
        </p:nvGraphicFramePr>
        <p:xfrm>
          <a:off x="1878011" y="4337426"/>
          <a:ext cx="7891463" cy="243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96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19.03.02 Продукты питания из растительного сырья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571417"/>
              </p:ext>
            </p:extLst>
          </p:nvPr>
        </p:nvGraphicFramePr>
        <p:xfrm>
          <a:off x="2047080" y="2008342"/>
          <a:ext cx="7921625" cy="1585912"/>
        </p:xfrm>
        <a:graphic>
          <a:graphicData uri="http://schemas.openxmlformats.org/drawingml/2006/table">
            <a:tbl>
              <a:tblPr/>
              <a:tblGrid>
                <a:gridCol w="4320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1434" marR="91434" marT="45763" marB="4576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306453"/>
              </p:ext>
            </p:extLst>
          </p:nvPr>
        </p:nvGraphicFramePr>
        <p:xfrm>
          <a:off x="1904205" y="4097957"/>
          <a:ext cx="7818438" cy="21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3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6" y="412158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бакалавриат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)</a:t>
            </a: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9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279267"/>
              </p:ext>
            </p:extLst>
          </p:nvPr>
        </p:nvGraphicFramePr>
        <p:xfrm>
          <a:off x="2049637" y="1919936"/>
          <a:ext cx="7993063" cy="1889216"/>
        </p:xfrm>
        <a:graphic>
          <a:graphicData uri="http://schemas.openxmlformats.org/drawingml/2006/table">
            <a:tbl>
              <a:tblPr/>
              <a:tblGrid>
                <a:gridCol w="3960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</a:t>
                      </a:r>
                    </a:p>
                  </a:txBody>
                  <a:tcPr marT="45652" marB="4565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212770"/>
              </p:ext>
            </p:extLst>
          </p:nvPr>
        </p:nvGraphicFramePr>
        <p:xfrm>
          <a:off x="1870074" y="4774352"/>
          <a:ext cx="7886700" cy="203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5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28344">
            <a:off x="-130634" y="532377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12"/>
            <a:ext cx="2409626" cy="99020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0385" y="793171"/>
            <a:ext cx="105060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Итоги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зимней экзаменационной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сессии 2024/2025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уч. г.</a:t>
            </a:r>
          </a:p>
          <a:p>
            <a:pPr algn="ctr" fontAlgn="auto">
              <a:spcAft>
                <a:spcPts val="0"/>
              </a:spcAft>
            </a:pP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 по </a:t>
            </a:r>
            <a:r>
              <a:rPr lang="ru-RU" sz="2400" b="1" dirty="0" smtClean="0">
                <a:solidFill>
                  <a:srgbClr val="323C73"/>
                </a:solidFill>
                <a:latin typeface="Bicubik" panose="02000503020000020004" pitchFamily="2" charset="0"/>
              </a:rPr>
              <a:t>очно-заочной </a:t>
            </a:r>
            <a:r>
              <a:rPr lang="ru-RU" sz="2400" b="1" dirty="0">
                <a:solidFill>
                  <a:srgbClr val="323C73"/>
                </a:solidFill>
                <a:latin typeface="Bicubik" panose="02000503020000020004" pitchFamily="2" charset="0"/>
              </a:rPr>
              <a:t>форме обучения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ПиТГПН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18.04.01 Химическая технология, программа </a:t>
            </a:r>
            <a:r>
              <a:rPr lang="ru-RU" sz="2400" dirty="0" err="1">
                <a:solidFill>
                  <a:srgbClr val="323C73"/>
                </a:solidFill>
                <a:latin typeface="Bicubik" panose="02000503020000020004" pitchFamily="2" charset="0"/>
              </a:rPr>
              <a:t>РиСВХП</a:t>
            </a:r>
            <a:r>
              <a:rPr lang="ru-RU" sz="2400" dirty="0">
                <a:solidFill>
                  <a:srgbClr val="323C73"/>
                </a:solidFill>
                <a:latin typeface="Bicubik" panose="02000503020000020004" pitchFamily="2" charset="0"/>
              </a:rPr>
              <a:t> (магистратура)</a:t>
            </a:r>
          </a:p>
          <a:p>
            <a:pPr algn="ctr" fontAlgn="auto">
              <a:spcAft>
                <a:spcPts val="0"/>
              </a:spcAft>
            </a:pPr>
            <a:endParaRPr lang="ru-RU" sz="2400" dirty="0">
              <a:solidFill>
                <a:srgbClr val="323C73"/>
              </a:solidFill>
              <a:latin typeface="Bicubik" panose="02000503020000020004" pitchFamily="2" charset="0"/>
            </a:endParaRPr>
          </a:p>
        </p:txBody>
      </p:sp>
      <p:pic>
        <p:nvPicPr>
          <p:cNvPr id="16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0598090" y="-291847"/>
            <a:ext cx="1859809" cy="1948712"/>
          </a:xfrm>
          <a:prstGeom prst="rect">
            <a:avLst/>
          </a:prstGeom>
        </p:spPr>
      </p:pic>
      <p:graphicFrame>
        <p:nvGraphicFramePr>
          <p:cNvPr id="8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431477"/>
              </p:ext>
            </p:extLst>
          </p:nvPr>
        </p:nvGraphicFramePr>
        <p:xfrm>
          <a:off x="1636711" y="2171465"/>
          <a:ext cx="8353425" cy="1584368"/>
        </p:xfrm>
        <a:graphic>
          <a:graphicData uri="http://schemas.openxmlformats.org/drawingml/2006/table">
            <a:tbl>
              <a:tblPr/>
              <a:tblGrid>
                <a:gridCol w="482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Обязаны сдавать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Сдали все экзамены, чел.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Абсолютная успеваемость, %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T="45646" marB="456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21781"/>
              </p:ext>
            </p:extLst>
          </p:nvPr>
        </p:nvGraphicFramePr>
        <p:xfrm>
          <a:off x="1636711" y="4182129"/>
          <a:ext cx="8339137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36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1535</Words>
  <Application>Microsoft Office PowerPoint</Application>
  <PresentationFormat>Широкоэкранный</PresentationFormat>
  <Paragraphs>629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Bicubik</vt:lpstr>
      <vt:lpstr>Calibri</vt:lpstr>
      <vt:lpstr>Calibri Light</vt:lpstr>
      <vt:lpstr>等线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BUCH157</cp:lastModifiedBy>
  <cp:revision>160</cp:revision>
  <dcterms:created xsi:type="dcterms:W3CDTF">2015-10-17T07:33:00Z</dcterms:created>
  <dcterms:modified xsi:type="dcterms:W3CDTF">2025-11-21T11:03:12Z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1033-11.2.0.11219</vt:lpwstr>
  </property>
  <property fmtid="{D5CDD505-2E9C-101B-9397-08002B2CF9AE}" pid="3" name="ICV">
    <vt:lpwstr>579390055B5343DD9C19B5D7B00A78FA</vt:lpwstr>
  </property>
</Properties>
</file>