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70" r:id="rId16"/>
    <p:sldId id="257" r:id="rId17"/>
    <p:sldId id="265" r:id="rId18"/>
    <p:sldId id="266" r:id="rId19"/>
    <p:sldId id="267" r:id="rId20"/>
    <p:sldId id="268" r:id="rId21"/>
    <p:sldId id="269" r:id="rId22"/>
    <p:sldId id="271" r:id="rId23"/>
    <p:sldId id="272" r:id="rId24"/>
    <p:sldId id="275" r:id="rId25"/>
    <p:sldId id="274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6437" autoAdjust="0"/>
  </p:normalViewPr>
  <p:slideViewPr>
    <p:cSldViewPr>
      <p:cViewPr varScale="1">
        <p:scale>
          <a:sx n="80" d="100"/>
          <a:sy n="80" d="100"/>
        </p:scale>
        <p:origin x="-155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процент правильно выполненных заданий</c:v>
                </c:pt>
              </c:strCache>
            </c:strRef>
          </c:tx>
          <c:dLbls>
            <c:showVal val="1"/>
          </c:dLbls>
          <c:cat>
            <c:strRef>
              <c:f>Лист1!$A$2:$A$14</c:f>
              <c:strCache>
                <c:ptCount val="13"/>
                <c:pt idx="0">
                  <c:v>ГМУ</c:v>
                </c:pt>
                <c:pt idx="1">
                  <c:v>АТПП</c:v>
                </c:pt>
                <c:pt idx="2">
                  <c:v>Менеджмент</c:v>
                </c:pt>
                <c:pt idx="3">
                  <c:v>Экономика</c:v>
                </c:pt>
                <c:pt idx="4">
                  <c:v>ТХКиМИ</c:v>
                </c:pt>
                <c:pt idx="5">
                  <c:v>ТФНТ</c:v>
                </c:pt>
                <c:pt idx="6">
                  <c:v>УТС</c:v>
                </c:pt>
                <c:pt idx="7">
                  <c:v>ЭОП</c:v>
                </c:pt>
                <c:pt idx="8">
                  <c:v>ЭС</c:v>
                </c:pt>
                <c:pt idx="9">
                  <c:v>МАХП</c:v>
                </c:pt>
                <c:pt idx="10">
                  <c:v>ХТОВ</c:v>
                </c:pt>
                <c:pt idx="11">
                  <c:v>ТиПП</c:v>
                </c:pt>
                <c:pt idx="12">
                  <c:v>АСОиУ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21</c:v>
                </c:pt>
                <c:pt idx="1">
                  <c:v>31</c:v>
                </c:pt>
                <c:pt idx="2">
                  <c:v>38</c:v>
                </c:pt>
                <c:pt idx="3">
                  <c:v>39</c:v>
                </c:pt>
                <c:pt idx="4">
                  <c:v>40</c:v>
                </c:pt>
                <c:pt idx="5">
                  <c:v>45</c:v>
                </c:pt>
                <c:pt idx="6">
                  <c:v>49</c:v>
                </c:pt>
                <c:pt idx="7">
                  <c:v>49</c:v>
                </c:pt>
                <c:pt idx="8">
                  <c:v>51</c:v>
                </c:pt>
                <c:pt idx="9">
                  <c:v>53</c:v>
                </c:pt>
                <c:pt idx="10">
                  <c:v>57</c:v>
                </c:pt>
                <c:pt idx="11">
                  <c:v>64</c:v>
                </c:pt>
                <c:pt idx="12">
                  <c:v>69</c:v>
                </c:pt>
              </c:numCache>
            </c:numRef>
          </c:val>
        </c:ser>
        <c:axId val="60590720"/>
        <c:axId val="60600704"/>
      </c:barChart>
      <c:catAx>
        <c:axId val="60590720"/>
        <c:scaling>
          <c:orientation val="minMax"/>
        </c:scaling>
        <c:axPos val="l"/>
        <c:tickLblPos val="nextTo"/>
        <c:crossAx val="60600704"/>
        <c:crosses val="autoZero"/>
        <c:auto val="1"/>
        <c:lblAlgn val="ctr"/>
        <c:lblOffset val="100"/>
      </c:catAx>
      <c:valAx>
        <c:axId val="60600704"/>
        <c:scaling>
          <c:orientation val="minMax"/>
        </c:scaling>
        <c:axPos val="b"/>
        <c:majorGridlines/>
        <c:numFmt formatCode="General" sourceLinked="1"/>
        <c:tickLblPos val="nextTo"/>
        <c:crossAx val="60590720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 baseline="0"/>
          </a:pPr>
          <a:endParaRPr lang="ru-RU"/>
        </a:p>
      </c:txPr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Экономика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Психология</c:v>
                </c:pt>
                <c:pt idx="1">
                  <c:v>Маркетинг</c:v>
                </c:pt>
                <c:pt idx="2">
                  <c:v>Менеджмент</c:v>
                </c:pt>
                <c:pt idx="3">
                  <c:v>Конституционное право</c:v>
                </c:pt>
                <c:pt idx="4">
                  <c:v>Трудовое право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58</c:v>
                </c:pt>
                <c:pt idx="1">
                  <c:v>62</c:v>
                </c:pt>
                <c:pt idx="2">
                  <c:v>33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Менеджмент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Психология</c:v>
                </c:pt>
                <c:pt idx="1">
                  <c:v>Маркетинг</c:v>
                </c:pt>
                <c:pt idx="2">
                  <c:v>Менеджмент</c:v>
                </c:pt>
                <c:pt idx="3">
                  <c:v>Конституционное право</c:v>
                </c:pt>
                <c:pt idx="4">
                  <c:v>Трудовое право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1">
                  <c:v>63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ГМУ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Психология</c:v>
                </c:pt>
                <c:pt idx="1">
                  <c:v>Маркетинг</c:v>
                </c:pt>
                <c:pt idx="2">
                  <c:v>Менеджмент</c:v>
                </c:pt>
                <c:pt idx="3">
                  <c:v>Конституционное право</c:v>
                </c:pt>
                <c:pt idx="4">
                  <c:v>Трудовое право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3">
                  <c:v>28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УП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Психология</c:v>
                </c:pt>
                <c:pt idx="1">
                  <c:v>Маркетинг</c:v>
                </c:pt>
                <c:pt idx="2">
                  <c:v>Менеджмент</c:v>
                </c:pt>
                <c:pt idx="3">
                  <c:v>Конституционное право</c:v>
                </c:pt>
                <c:pt idx="4">
                  <c:v>Трудовое право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4">
                  <c:v>83</c:v>
                </c:pt>
              </c:numCache>
            </c:numRef>
          </c:val>
        </c:ser>
        <c:axId val="65859584"/>
        <c:axId val="65861120"/>
      </c:barChart>
      <c:catAx>
        <c:axId val="65859584"/>
        <c:scaling>
          <c:orientation val="minMax"/>
        </c:scaling>
        <c:axPos val="b"/>
        <c:tickLblPos val="nextTo"/>
        <c:txPr>
          <a:bodyPr rot="0" vert="horz"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  <c:crossAx val="65861120"/>
        <c:crosses val="autoZero"/>
        <c:auto val="1"/>
        <c:lblAlgn val="ctr"/>
        <c:lblOffset val="100"/>
      </c:catAx>
      <c:valAx>
        <c:axId val="658611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  <c:crossAx val="6585958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 студентов, освоивших все ДЕ</c:v>
                </c:pt>
              </c:strCache>
            </c:strRef>
          </c:tx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0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Математика</c:v>
                </c:pt>
                <c:pt idx="1">
                  <c:v>Физика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70</c:v>
                </c:pt>
                <c:pt idx="1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 правильно выполненных заданий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Математика</c:v>
                </c:pt>
                <c:pt idx="1">
                  <c:v>Физика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64</c:v>
                </c:pt>
                <c:pt idx="1">
                  <c:v>31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абсолютная успеваемость (%)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Математика</c:v>
                </c:pt>
                <c:pt idx="1">
                  <c:v>Физика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100</c:v>
                </c:pt>
                <c:pt idx="1">
                  <c:v>100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качественная успеваемость (%)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Математика</c:v>
                </c:pt>
                <c:pt idx="1">
                  <c:v>Физика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100</c:v>
                </c:pt>
                <c:pt idx="1">
                  <c:v>100</c:v>
                </c:pt>
              </c:numCache>
            </c:numRef>
          </c:val>
        </c:ser>
        <c:axId val="65782912"/>
        <c:axId val="65784448"/>
      </c:barChart>
      <c:catAx>
        <c:axId val="6578291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65784448"/>
        <c:crosses val="autoZero"/>
        <c:auto val="1"/>
        <c:lblAlgn val="ctr"/>
        <c:lblOffset val="100"/>
      </c:catAx>
      <c:valAx>
        <c:axId val="65784448"/>
        <c:scaling>
          <c:orientation val="minMax"/>
        </c:scaling>
        <c:axPos val="l"/>
        <c:majorGridlines/>
        <c:numFmt formatCode="General" sourceLinked="1"/>
        <c:tickLblPos val="nextTo"/>
        <c:crossAx val="657829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509899629633006"/>
          <c:y val="0.27617873306758245"/>
          <c:w val="0.34490100370367088"/>
          <c:h val="0.44764253386483582"/>
        </c:manualLayout>
      </c:layout>
      <c:txPr>
        <a:bodyPr/>
        <a:lstStyle/>
        <a:p>
          <a:pPr>
            <a:defRPr sz="1600" baseline="0"/>
          </a:pPr>
          <a:endParaRPr lang="ru-RU"/>
        </a:p>
      </c:txPr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 студентов, освоивших все ДЕ</c:v>
                </c:pt>
              </c:strCache>
            </c:strRef>
          </c:tx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0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Математика</c:v>
                </c:pt>
                <c:pt idx="1">
                  <c:v>Физика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55</c:v>
                </c:pt>
                <c:pt idx="1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 правильно выполненных заданий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Математика</c:v>
                </c:pt>
                <c:pt idx="1">
                  <c:v>Физика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61</c:v>
                </c:pt>
                <c:pt idx="1">
                  <c:v>36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абсолютная успеваемость (%)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Математика</c:v>
                </c:pt>
                <c:pt idx="1">
                  <c:v>Физика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78</c:v>
                </c:pt>
                <c:pt idx="1">
                  <c:v>56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качественная успевамость (%)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Математика</c:v>
                </c:pt>
                <c:pt idx="1">
                  <c:v>Физика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78</c:v>
                </c:pt>
                <c:pt idx="1">
                  <c:v>56</c:v>
                </c:pt>
              </c:numCache>
            </c:numRef>
          </c:val>
        </c:ser>
        <c:axId val="65898752"/>
        <c:axId val="65912832"/>
      </c:barChart>
      <c:catAx>
        <c:axId val="6589875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65912832"/>
        <c:crosses val="autoZero"/>
        <c:auto val="1"/>
        <c:lblAlgn val="ctr"/>
        <c:lblOffset val="100"/>
      </c:catAx>
      <c:valAx>
        <c:axId val="65912832"/>
        <c:scaling>
          <c:orientation val="minMax"/>
        </c:scaling>
        <c:axPos val="l"/>
        <c:majorGridlines/>
        <c:numFmt formatCode="General" sourceLinked="1"/>
        <c:tickLblPos val="nextTo"/>
        <c:crossAx val="658987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906262819588881"/>
          <c:y val="0.30337130325955419"/>
          <c:w val="0.32093736030019382"/>
          <c:h val="0.43433300411913145"/>
        </c:manualLayout>
      </c:layout>
      <c:txPr>
        <a:bodyPr/>
        <a:lstStyle/>
        <a:p>
          <a:pPr>
            <a:defRPr sz="1600" baseline="0"/>
          </a:pPr>
          <a:endParaRPr lang="ru-RU"/>
        </a:p>
      </c:txPr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 студентов, освоивших все ДЕ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0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0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Физика</c:v>
                </c:pt>
                <c:pt idx="1">
                  <c:v>Сопротивление материалов</c:v>
                </c:pt>
                <c:pt idx="2">
                  <c:v>Теоретическая механика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 правильно выполненных заданий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Физика</c:v>
                </c:pt>
                <c:pt idx="1">
                  <c:v>Сопротивление материалов</c:v>
                </c:pt>
                <c:pt idx="2">
                  <c:v>Теоретическая механика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51</c:v>
                </c:pt>
                <c:pt idx="1">
                  <c:v>45</c:v>
                </c:pt>
                <c:pt idx="2">
                  <c:v>56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абсолютная успеваемость (%)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Физика</c:v>
                </c:pt>
                <c:pt idx="1">
                  <c:v>Сопротивление материалов</c:v>
                </c:pt>
                <c:pt idx="2">
                  <c:v>Теоретическая механика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78</c:v>
                </c:pt>
                <c:pt idx="1">
                  <c:v>56</c:v>
                </c:pt>
                <c:pt idx="2">
                  <c:v>67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качественная успеваемость (%)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Физика</c:v>
                </c:pt>
                <c:pt idx="1">
                  <c:v>Сопротивление материалов</c:v>
                </c:pt>
                <c:pt idx="2">
                  <c:v>Теоретическая механика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45</c:v>
                </c:pt>
                <c:pt idx="1">
                  <c:v>56</c:v>
                </c:pt>
                <c:pt idx="2">
                  <c:v>67</c:v>
                </c:pt>
              </c:numCache>
            </c:numRef>
          </c:val>
        </c:ser>
        <c:axId val="67108224"/>
        <c:axId val="66999424"/>
      </c:barChart>
      <c:catAx>
        <c:axId val="6710822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  <c:crossAx val="66999424"/>
        <c:crosses val="autoZero"/>
        <c:auto val="1"/>
        <c:lblAlgn val="ctr"/>
        <c:lblOffset val="100"/>
      </c:catAx>
      <c:valAx>
        <c:axId val="6699942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  <c:crossAx val="671082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188507379321093"/>
          <c:y val="0.26942625678253596"/>
          <c:w val="0.33811492620679018"/>
          <c:h val="0.46114748643492809"/>
        </c:manualLayout>
      </c:layout>
      <c:txPr>
        <a:bodyPr/>
        <a:lstStyle/>
        <a:p>
          <a:pPr>
            <a:defRPr sz="160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 студентов, освоивших все ДЕ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Физика</c:v>
                </c:pt>
                <c:pt idx="1">
                  <c:v>Теоретическая механика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66</c:v>
                </c:pt>
                <c:pt idx="1">
                  <c:v>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 правильно выполненных заданий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Физика</c:v>
                </c:pt>
                <c:pt idx="1">
                  <c:v>Теоретическая механика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65</c:v>
                </c:pt>
                <c:pt idx="1">
                  <c:v>70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абсолютная успевамость (%)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Физика</c:v>
                </c:pt>
                <c:pt idx="1">
                  <c:v>Теоретическая механика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57</c:v>
                </c:pt>
                <c:pt idx="1">
                  <c:v>71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качественная успеваемость (%)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Физика</c:v>
                </c:pt>
                <c:pt idx="1">
                  <c:v>Теоретическая механика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57</c:v>
                </c:pt>
                <c:pt idx="1">
                  <c:v>57</c:v>
                </c:pt>
              </c:numCache>
            </c:numRef>
          </c:val>
        </c:ser>
        <c:axId val="67126016"/>
        <c:axId val="67127552"/>
      </c:barChart>
      <c:catAx>
        <c:axId val="6712601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aseline="0">
                <a:latin typeface="Times New Roman" pitchFamily="18" charset="0"/>
              </a:defRPr>
            </a:pPr>
            <a:endParaRPr lang="ru-RU"/>
          </a:p>
        </c:txPr>
        <c:crossAx val="67127552"/>
        <c:crosses val="autoZero"/>
        <c:auto val="1"/>
        <c:lblAlgn val="ctr"/>
        <c:lblOffset val="100"/>
      </c:catAx>
      <c:valAx>
        <c:axId val="6712755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  <c:crossAx val="671260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698062815058111"/>
          <c:y val="0.2681249586162795"/>
          <c:w val="0.34301937184942044"/>
          <c:h val="0.4637500827674414"/>
        </c:manualLayout>
      </c:layout>
      <c:txPr>
        <a:bodyPr/>
        <a:lstStyle/>
        <a:p>
          <a:pPr>
            <a:defRPr sz="160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 студентов, освоивших все ДЕ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Физика</c:v>
                </c:pt>
                <c:pt idx="1">
                  <c:v>Теоретическая механика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25</c:v>
                </c:pt>
                <c:pt idx="1">
                  <c:v>66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 правильно выполненных заданий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Физика</c:v>
                </c:pt>
                <c:pt idx="1">
                  <c:v>Теоретическая механика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54</c:v>
                </c:pt>
                <c:pt idx="1">
                  <c:v>68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абсолютная успеваемость (%)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Физика</c:v>
                </c:pt>
                <c:pt idx="1">
                  <c:v>Теоретическая механика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50</c:v>
                </c:pt>
                <c:pt idx="1">
                  <c:v>100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качественная успеваемость (%)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Физика</c:v>
                </c:pt>
                <c:pt idx="1">
                  <c:v>Теоретическая механика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</c:ser>
        <c:axId val="67156224"/>
        <c:axId val="67174400"/>
      </c:barChart>
      <c:catAx>
        <c:axId val="6715622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aseline="0">
                <a:latin typeface="Times New Roman" pitchFamily="18" charset="0"/>
              </a:defRPr>
            </a:pPr>
            <a:endParaRPr lang="ru-RU"/>
          </a:p>
        </c:txPr>
        <c:crossAx val="67174400"/>
        <c:crosses val="autoZero"/>
        <c:auto val="1"/>
        <c:lblAlgn val="ctr"/>
        <c:lblOffset val="100"/>
      </c:catAx>
      <c:valAx>
        <c:axId val="6717440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  <c:crossAx val="671562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188507379321093"/>
          <c:y val="0.28283259408968603"/>
          <c:w val="0.33811492620679018"/>
          <c:h val="0.43433481182062927"/>
        </c:manualLayout>
      </c:layout>
      <c:txPr>
        <a:bodyPr/>
        <a:lstStyle/>
        <a:p>
          <a:pPr>
            <a:defRPr sz="160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 студентов, освоивших все ДЕ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Материаловедение и ТКМ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 правильно выполненных заданий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Материаловедение и ТКМ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абсолютная успеваемость (%)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Материаловедение и ТКМ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качественная успеваемость (%)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Материаловедение и ТКМ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43</c:v>
                </c:pt>
              </c:numCache>
            </c:numRef>
          </c:val>
        </c:ser>
        <c:axId val="67321216"/>
        <c:axId val="67343488"/>
      </c:barChart>
      <c:catAx>
        <c:axId val="6732121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aseline="0">
                <a:latin typeface="Times New Roman" pitchFamily="18" charset="0"/>
              </a:defRPr>
            </a:pPr>
            <a:endParaRPr lang="ru-RU"/>
          </a:p>
        </c:txPr>
        <c:crossAx val="67343488"/>
        <c:crosses val="autoZero"/>
        <c:auto val="1"/>
        <c:lblAlgn val="ctr"/>
        <c:lblOffset val="100"/>
      </c:catAx>
      <c:valAx>
        <c:axId val="6734348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  <c:crossAx val="6732121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 студентов, освоивших все ДЕ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0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Физика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 правильно выполненных заданий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Физика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абсолютная успеваемость (%)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Физика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64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качественная успеваемость (%)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Физика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55</c:v>
                </c:pt>
              </c:numCache>
            </c:numRef>
          </c:val>
        </c:ser>
        <c:axId val="67404544"/>
        <c:axId val="67406080"/>
      </c:barChart>
      <c:catAx>
        <c:axId val="6740454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aseline="0">
                <a:latin typeface="Times New Roman" pitchFamily="18" charset="0"/>
              </a:defRPr>
            </a:pPr>
            <a:endParaRPr lang="ru-RU"/>
          </a:p>
        </c:txPr>
        <c:crossAx val="67406080"/>
        <c:crosses val="autoZero"/>
        <c:auto val="1"/>
        <c:lblAlgn val="ctr"/>
        <c:lblOffset val="100"/>
      </c:catAx>
      <c:valAx>
        <c:axId val="6740608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  <c:crossAx val="67404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463397563228965"/>
          <c:y val="0.28601377952755946"/>
          <c:w val="0.33536602436771096"/>
          <c:h val="0.42797244094488257"/>
        </c:manualLayout>
      </c:layout>
      <c:txPr>
        <a:bodyPr/>
        <a:lstStyle/>
        <a:p>
          <a:pPr>
            <a:defRPr sz="160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 студентов, освоивших все ДЕ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0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Физика</c:v>
                </c:pt>
                <c:pt idx="1">
                  <c:v>Теоретическая механика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 правильно выполненных заданий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Физика</c:v>
                </c:pt>
                <c:pt idx="1">
                  <c:v>Теоретическая механика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45</c:v>
                </c:pt>
                <c:pt idx="1">
                  <c:v>80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абсолютная успеваемость (%)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Физика</c:v>
                </c:pt>
                <c:pt idx="1">
                  <c:v>Теоретическая механика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75</c:v>
                </c:pt>
                <c:pt idx="1">
                  <c:v>100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качественная успеваемость (%)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Физика</c:v>
                </c:pt>
                <c:pt idx="1">
                  <c:v>Теоретическая механика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50</c:v>
                </c:pt>
                <c:pt idx="1">
                  <c:v>100</c:v>
                </c:pt>
              </c:numCache>
            </c:numRef>
          </c:val>
        </c:ser>
        <c:axId val="67495808"/>
        <c:axId val="67497344"/>
      </c:barChart>
      <c:catAx>
        <c:axId val="6749580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aseline="0">
                <a:latin typeface="Times New Roman" pitchFamily="18" charset="0"/>
              </a:defRPr>
            </a:pPr>
            <a:endParaRPr lang="ru-RU"/>
          </a:p>
        </c:txPr>
        <c:crossAx val="67497344"/>
        <c:crosses val="autoZero"/>
        <c:auto val="1"/>
        <c:lblAlgn val="ctr"/>
        <c:lblOffset val="100"/>
      </c:catAx>
      <c:valAx>
        <c:axId val="6749734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  <c:crossAx val="6749580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 студентов, освоивших все ДЕ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Теоретическая механика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 правильно выполненных заданий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Теоретическая механика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абсолютная успеваемость (%)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Теоретическая механика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73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качественная успеваемость (%)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Теоретическая механика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55</c:v>
                </c:pt>
              </c:numCache>
            </c:numRef>
          </c:val>
        </c:ser>
        <c:axId val="67279872"/>
        <c:axId val="67298048"/>
      </c:barChart>
      <c:catAx>
        <c:axId val="6727987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aseline="0">
                <a:latin typeface="Times New Roman" pitchFamily="18" charset="0"/>
              </a:defRPr>
            </a:pPr>
            <a:endParaRPr lang="ru-RU"/>
          </a:p>
        </c:txPr>
        <c:crossAx val="67298048"/>
        <c:crosses val="autoZero"/>
        <c:auto val="1"/>
        <c:lblAlgn val="ctr"/>
        <c:lblOffset val="100"/>
      </c:catAx>
      <c:valAx>
        <c:axId val="6729804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  <c:crossAx val="6727987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процент правильно выполненных заданий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ХТОВ</c:v>
                </c:pt>
                <c:pt idx="1">
                  <c:v>МАХП</c:v>
                </c:pt>
                <c:pt idx="2">
                  <c:v>ТиПП</c:v>
                </c:pt>
                <c:pt idx="3">
                  <c:v>АСОиУ</c:v>
                </c:pt>
                <c:pt idx="4">
                  <c:v>ЭС</c:v>
                </c:pt>
                <c:pt idx="5">
                  <c:v>УТС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23</c:v>
                </c:pt>
                <c:pt idx="1">
                  <c:v>23</c:v>
                </c:pt>
                <c:pt idx="2">
                  <c:v>24</c:v>
                </c:pt>
                <c:pt idx="3">
                  <c:v>38</c:v>
                </c:pt>
                <c:pt idx="4">
                  <c:v>39</c:v>
                </c:pt>
                <c:pt idx="5">
                  <c:v>40</c:v>
                </c:pt>
              </c:numCache>
            </c:numRef>
          </c:val>
        </c:ser>
        <c:axId val="64328064"/>
        <c:axId val="64329600"/>
      </c:barChart>
      <c:catAx>
        <c:axId val="64328064"/>
        <c:scaling>
          <c:orientation val="minMax"/>
        </c:scaling>
        <c:axPos val="l"/>
        <c:tickLblPos val="nextTo"/>
        <c:crossAx val="64329600"/>
        <c:crosses val="autoZero"/>
        <c:auto val="1"/>
        <c:lblAlgn val="ctr"/>
        <c:lblOffset val="100"/>
      </c:catAx>
      <c:valAx>
        <c:axId val="64329600"/>
        <c:scaling>
          <c:orientation val="minMax"/>
        </c:scaling>
        <c:axPos val="b"/>
        <c:majorGridlines/>
        <c:numFmt formatCode="General" sourceLinked="1"/>
        <c:tickLblPos val="nextTo"/>
        <c:crossAx val="6432806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baseline="0"/>
          </a:pPr>
          <a:endParaRPr lang="ru-RU"/>
        </a:p>
      </c:txPr>
    </c:legend>
    <c:plotVisOnly val="1"/>
  </c:chart>
  <c:txPr>
    <a:bodyPr/>
    <a:lstStyle/>
    <a:p>
      <a:pPr>
        <a:defRPr sz="1600" baseline="0">
          <a:latin typeface="Times New Roman" pitchFamily="18" charset="0"/>
        </a:defRPr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 студентов, освоивших все ДЕ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Маркетинг</c:v>
                </c:pt>
                <c:pt idx="1">
                  <c:v>Менеджмент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62</c:v>
                </c:pt>
                <c:pt idx="1">
                  <c:v>33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 правильно выполненных заданий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Маркетинг</c:v>
                </c:pt>
                <c:pt idx="1">
                  <c:v>Менеджмент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75</c:v>
                </c:pt>
                <c:pt idx="1">
                  <c:v>53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абсолютная успеваемость (%)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Маркетинг</c:v>
                </c:pt>
                <c:pt idx="1">
                  <c:v>Менеджмент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100</c:v>
                </c:pt>
                <c:pt idx="1">
                  <c:v>100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качественная успеваемость (%)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Маркетинг</c:v>
                </c:pt>
                <c:pt idx="1">
                  <c:v>Менеджмент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88</c:v>
                </c:pt>
                <c:pt idx="1">
                  <c:v>100</c:v>
                </c:pt>
              </c:numCache>
            </c:numRef>
          </c:val>
        </c:ser>
        <c:axId val="67551616"/>
        <c:axId val="67553152"/>
      </c:barChart>
      <c:catAx>
        <c:axId val="6755161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aseline="0">
                <a:latin typeface="Times New Roman" pitchFamily="18" charset="0"/>
              </a:defRPr>
            </a:pPr>
            <a:endParaRPr lang="ru-RU"/>
          </a:p>
        </c:txPr>
        <c:crossAx val="67553152"/>
        <c:crosses val="autoZero"/>
        <c:auto val="1"/>
        <c:lblAlgn val="ctr"/>
        <c:lblOffset val="100"/>
      </c:catAx>
      <c:valAx>
        <c:axId val="6755315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  <c:crossAx val="6755161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 студентов, освоивших все ДЕ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Конституционное право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 правильно выполненных заданий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Конституционное право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абсолютная успеваемость (%)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Конституционное право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83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качественная успеваемость (%)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Конституционное право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75</c:v>
                </c:pt>
              </c:numCache>
            </c:numRef>
          </c:val>
        </c:ser>
        <c:axId val="69789184"/>
        <c:axId val="69790720"/>
      </c:barChart>
      <c:catAx>
        <c:axId val="6978918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aseline="0">
                <a:latin typeface="Times New Roman" pitchFamily="18" charset="0"/>
              </a:defRPr>
            </a:pPr>
            <a:endParaRPr lang="ru-RU"/>
          </a:p>
        </c:txPr>
        <c:crossAx val="69790720"/>
        <c:crosses val="autoZero"/>
        <c:auto val="1"/>
        <c:lblAlgn val="ctr"/>
        <c:lblOffset val="100"/>
      </c:catAx>
      <c:valAx>
        <c:axId val="697907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  <c:crossAx val="6978918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 студентов, освоивших все ДЕ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Трудовое право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 правильно выполненных заданий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Трудовое право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72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абсолютная успеваемость (%)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Трудовое право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71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качественная успеваемость (%)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Трудовое право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71</c:v>
                </c:pt>
              </c:numCache>
            </c:numRef>
          </c:val>
        </c:ser>
        <c:axId val="67619840"/>
        <c:axId val="69862144"/>
      </c:barChart>
      <c:catAx>
        <c:axId val="6761984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69862144"/>
        <c:crosses val="autoZero"/>
        <c:auto val="1"/>
        <c:lblAlgn val="ctr"/>
        <c:lblOffset val="100"/>
      </c:catAx>
      <c:valAx>
        <c:axId val="69862144"/>
        <c:scaling>
          <c:orientation val="minMax"/>
          <c:max val="100"/>
          <c:min val="0"/>
        </c:scaling>
        <c:axPos val="l"/>
        <c:majorGridlines/>
        <c:numFmt formatCode="#,##0" sourceLinked="0"/>
        <c:tickLblPos val="nextTo"/>
        <c:crossAx val="6761984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 baseline="0"/>
          </a:pPr>
          <a:endParaRPr lang="ru-RU"/>
        </a:p>
      </c:txPr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9.9212833109569368E-3"/>
                  <c:y val="2.8609967436627502E-2"/>
                </c:manualLayout>
              </c:layout>
              <c:showVal val="1"/>
            </c:dLbl>
            <c:dLbl>
              <c:idx val="1"/>
              <c:layout>
                <c:manualLayout>
                  <c:x val="-2.2392088492106648E-3"/>
                  <c:y val="7.7795139466072727E-3"/>
                </c:manualLayout>
              </c:layout>
              <c:showVal val="1"/>
            </c:dLbl>
            <c:dLbl>
              <c:idx val="2"/>
              <c:layout>
                <c:manualLayout>
                  <c:x val="-5.3218373404799058E-3"/>
                  <c:y val="1.3490571320085205E-2"/>
                </c:manualLayout>
              </c:layout>
              <c:showVal val="1"/>
            </c:dLbl>
            <c:dLbl>
              <c:idx val="3"/>
              <c:layout>
                <c:manualLayout>
                  <c:x val="-1.0273404972490512E-2"/>
                  <c:y val="5.5966656226323569E-3"/>
                </c:manualLayout>
              </c:layout>
              <c:showVal val="1"/>
            </c:dLbl>
            <c:dLbl>
              <c:idx val="4"/>
              <c:layout>
                <c:manualLayout>
                  <c:x val="-8.0328334712915237E-4"/>
                  <c:y val="-2.0403288883134137E-2"/>
                </c:manualLayout>
              </c:layout>
              <c:showVal val="1"/>
            </c:dLbl>
            <c:dLbl>
              <c:idx val="5"/>
              <c:layout>
                <c:manualLayout>
                  <c:x val="-5.0942125196996122E-3"/>
                  <c:y val="-5.4404979168890411E-3"/>
                </c:manualLayout>
              </c:layout>
              <c:showVal val="1"/>
            </c:dLbl>
            <c:dLbl>
              <c:idx val="6"/>
              <c:layout>
                <c:manualLayout>
                  <c:x val="1.0523079979991313E-2"/>
                  <c:y val="-1.7095333166521138E-2"/>
                </c:manualLayout>
              </c:layout>
              <c:showVal val="1"/>
            </c:dLbl>
            <c:dLbl>
              <c:idx val="7"/>
              <c:layout>
                <c:manualLayout>
                  <c:x val="1.6099733242291663E-3"/>
                  <c:y val="-4.0398004552923128E-4"/>
                </c:manualLayout>
              </c:layout>
              <c:showVal val="1"/>
            </c:dLbl>
            <c:dLbl>
              <c:idx val="8"/>
              <c:layout>
                <c:manualLayout>
                  <c:x val="5.7676103568488294E-3"/>
                  <c:y val="-4.5621092526522264E-3"/>
                </c:manualLayout>
              </c:layout>
              <c:showVal val="1"/>
            </c:dLbl>
            <c:dLbl>
              <c:idx val="9"/>
              <c:layout>
                <c:manualLayout>
                  <c:x val="1.0960491268249967E-2"/>
                  <c:y val="9.880122694448509E-3"/>
                </c:manualLayout>
              </c:layout>
              <c:showVal val="1"/>
            </c:dLbl>
            <c:dLbl>
              <c:idx val="10"/>
              <c:layout>
                <c:manualLayout>
                  <c:x val="1.3347052348382068E-2"/>
                  <c:y val="-4.0240524513517895E-3"/>
                </c:manualLayout>
              </c:layout>
              <c:showVal val="1"/>
            </c:dLbl>
            <c:dLbl>
              <c:idx val="11"/>
              <c:layout>
                <c:manualLayout>
                  <c:x val="8.7427132184923276E-3"/>
                  <c:y val="9.1821799086965732E-3"/>
                </c:manualLayout>
              </c:layout>
              <c:showVal val="1"/>
            </c:dLbl>
            <c:dLbl>
              <c:idx val="12"/>
              <c:layout>
                <c:manualLayout>
                  <c:x val="9.3531813092707274E-3"/>
                  <c:y val="2.1874633640186106E-2"/>
                </c:manualLayout>
              </c:layout>
              <c:showVal val="1"/>
            </c:dLbl>
            <c:dLbl>
              <c:idx val="13"/>
              <c:layout>
                <c:manualLayout>
                  <c:x val="1.0672290372715049E-2"/>
                  <c:y val="1.6876392167292795E-2"/>
                </c:manualLayout>
              </c:layout>
              <c:showVal val="1"/>
            </c:dLbl>
            <c:dLbl>
              <c:idx val="14"/>
              <c:layout>
                <c:manualLayout>
                  <c:x val="7.556648540091835E-3"/>
                  <c:y val="1.3158550903672961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Лист1!$A$2:$A$16</c:f>
              <c:strCache>
                <c:ptCount val="15"/>
                <c:pt idx="0">
                  <c:v>ХТ</c:v>
                </c:pt>
                <c:pt idx="1">
                  <c:v>ТППиЭ</c:v>
                </c:pt>
                <c:pt idx="2">
                  <c:v>ХТВМС</c:v>
                </c:pt>
                <c:pt idx="3">
                  <c:v>ОНГП</c:v>
                </c:pt>
                <c:pt idx="4">
                  <c:v>МАХП</c:v>
                </c:pt>
                <c:pt idx="5">
                  <c:v>ТФНТ</c:v>
                </c:pt>
                <c:pt idx="6">
                  <c:v>УТС</c:v>
                </c:pt>
                <c:pt idx="7">
                  <c:v>АСОиУ</c:v>
                </c:pt>
                <c:pt idx="8">
                  <c:v>АТПП</c:v>
                </c:pt>
                <c:pt idx="9">
                  <c:v>ЭП</c:v>
                </c:pt>
                <c:pt idx="10">
                  <c:v>ЭОП</c:v>
                </c:pt>
                <c:pt idx="11">
                  <c:v>ЭС</c:v>
                </c:pt>
                <c:pt idx="12">
                  <c:v>Экономика</c:v>
                </c:pt>
                <c:pt idx="13">
                  <c:v>ГМУ</c:v>
                </c:pt>
                <c:pt idx="14">
                  <c:v>УП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73</c:v>
                </c:pt>
                <c:pt idx="1">
                  <c:v>9</c:v>
                </c:pt>
                <c:pt idx="2">
                  <c:v>13</c:v>
                </c:pt>
                <c:pt idx="3">
                  <c:v>17</c:v>
                </c:pt>
                <c:pt idx="4">
                  <c:v>58</c:v>
                </c:pt>
                <c:pt idx="5">
                  <c:v>18</c:v>
                </c:pt>
                <c:pt idx="6">
                  <c:v>26</c:v>
                </c:pt>
                <c:pt idx="7">
                  <c:v>38</c:v>
                </c:pt>
                <c:pt idx="8">
                  <c:v>30</c:v>
                </c:pt>
                <c:pt idx="9">
                  <c:v>16</c:v>
                </c:pt>
                <c:pt idx="10">
                  <c:v>28</c:v>
                </c:pt>
                <c:pt idx="11">
                  <c:v>18</c:v>
                </c:pt>
                <c:pt idx="12">
                  <c:v>51</c:v>
                </c:pt>
                <c:pt idx="13">
                  <c:v>11</c:v>
                </c:pt>
                <c:pt idx="14">
                  <c:v>11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40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2012/2013 уч. г.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Если бы передо мной снова встал выбор вуза, то я выбрал бы НХТИ</c:v>
                </c:pt>
                <c:pt idx="1">
                  <c:v>Я удовлетворен процессом обучения в институте</c:v>
                </c:pt>
                <c:pt idx="2">
                  <c:v>Свои жизненные планы я связываю с работой по специальности</c:v>
                </c:pt>
                <c:pt idx="3">
                  <c:v>Требования преподавателей к учебной деятельности студентов адекватны</c:v>
                </c:pt>
                <c:pt idx="4">
                  <c:v>Преподаватели заинтересованы в глубоких знаниях студентов</c:v>
                </c:pt>
                <c:pt idx="5">
                  <c:v>Качество преподаваемых дисциплин высокое</c:v>
                </c:pt>
                <c:pt idx="6">
                  <c:v>Индивидуальные занятия, консультации проводятся регулярно</c:v>
                </c:pt>
                <c:pt idx="7">
                  <c:v>Я удовлетворен содержанием лекций, семинарских, практических, лабораторных занятий</c:v>
                </c:pt>
                <c:pt idx="8">
                  <c:v>Учебники, учебные пособия всегда можно взять в библиотеке</c:v>
                </c:pt>
                <c:pt idx="9">
                  <c:v>Я доволен расписанием учебных занятий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3.9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4.2</c:v>
                </c:pt>
                <c:pt idx="6">
                  <c:v>3.8</c:v>
                </c:pt>
                <c:pt idx="7">
                  <c:v>4.0999999999999996</c:v>
                </c:pt>
                <c:pt idx="8">
                  <c:v>4.0999999999999996</c:v>
                </c:pt>
                <c:pt idx="9">
                  <c:v>3.8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2013/2014 уч.г.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Если бы передо мной снова встал выбор вуза, то я выбрал бы НХТИ</c:v>
                </c:pt>
                <c:pt idx="1">
                  <c:v>Я удовлетворен процессом обучения в институте</c:v>
                </c:pt>
                <c:pt idx="2">
                  <c:v>Свои жизненные планы я связываю с работой по специальности</c:v>
                </c:pt>
                <c:pt idx="3">
                  <c:v>Требования преподавателей к учебной деятельности студентов адекватны</c:v>
                </c:pt>
                <c:pt idx="4">
                  <c:v>Преподаватели заинтересованы в глубоких знаниях студентов</c:v>
                </c:pt>
                <c:pt idx="5">
                  <c:v>Качество преподаваемых дисциплин высокое</c:v>
                </c:pt>
                <c:pt idx="6">
                  <c:v>Индивидуальные занятия, консультации проводятся регулярно</c:v>
                </c:pt>
                <c:pt idx="7">
                  <c:v>Я удовлетворен содержанием лекций, семинарских, практических, лабораторных занятий</c:v>
                </c:pt>
                <c:pt idx="8">
                  <c:v>Учебники, учебные пособия всегда можно взять в библиотеке</c:v>
                </c:pt>
                <c:pt idx="9">
                  <c:v>Я доволен расписанием учебных занятий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4</c:v>
                </c:pt>
                <c:pt idx="1">
                  <c:v>4.2</c:v>
                </c:pt>
                <c:pt idx="2">
                  <c:v>4.0999999999999996</c:v>
                </c:pt>
                <c:pt idx="3">
                  <c:v>4.0999999999999996</c:v>
                </c:pt>
                <c:pt idx="4">
                  <c:v>4.2</c:v>
                </c:pt>
                <c:pt idx="5">
                  <c:v>4.4000000000000004</c:v>
                </c:pt>
                <c:pt idx="6">
                  <c:v>4</c:v>
                </c:pt>
                <c:pt idx="7">
                  <c:v>4.3</c:v>
                </c:pt>
                <c:pt idx="8">
                  <c:v>4.2</c:v>
                </c:pt>
                <c:pt idx="9">
                  <c:v>3.8</c:v>
                </c:pt>
              </c:numCache>
            </c:numRef>
          </c:val>
        </c:ser>
        <c:axId val="58913920"/>
        <c:axId val="58915456"/>
      </c:barChart>
      <c:catAx>
        <c:axId val="58913920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58915456"/>
        <c:crosses val="autoZero"/>
        <c:auto val="1"/>
        <c:lblAlgn val="ctr"/>
        <c:lblOffset val="100"/>
      </c:catAx>
      <c:valAx>
        <c:axId val="58915456"/>
        <c:scaling>
          <c:orientation val="minMax"/>
        </c:scaling>
        <c:axPos val="b"/>
        <c:majorGridlines/>
        <c:numFmt formatCode="General" sourceLinked="1"/>
        <c:tickLblPos val="nextTo"/>
        <c:crossAx val="58913920"/>
        <c:crosses val="autoZero"/>
        <c:crossBetween val="between"/>
      </c:valAx>
    </c:plotArea>
    <c:plotVisOnly val="1"/>
  </c:chart>
  <c:txPr>
    <a:bodyPr/>
    <a:lstStyle/>
    <a:p>
      <a:pPr>
        <a:defRPr sz="1200" baseline="0">
          <a:latin typeface="Times New Roman" pitchFamily="18" charset="0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процент правильно выполненных заданий</c:v>
                </c:pt>
              </c:strCache>
            </c:strRef>
          </c:tx>
          <c:dLbls>
            <c:txPr>
              <a:bodyPr/>
              <a:lstStyle/>
              <a:p>
                <a:pPr>
                  <a:defRPr sz="16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УТС</c:v>
                </c:pt>
                <c:pt idx="1">
                  <c:v>ЭС</c:v>
                </c:pt>
                <c:pt idx="2">
                  <c:v>АСОИУ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35</c:v>
                </c:pt>
                <c:pt idx="1">
                  <c:v>35</c:v>
                </c:pt>
                <c:pt idx="2">
                  <c:v>58</c:v>
                </c:pt>
              </c:numCache>
            </c:numRef>
          </c:val>
        </c:ser>
        <c:axId val="64231296"/>
        <c:axId val="64232832"/>
      </c:barChart>
      <c:catAx>
        <c:axId val="64231296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 baseline="0">
                <a:latin typeface="Times New Roman" pitchFamily="18" charset="0"/>
              </a:defRPr>
            </a:pPr>
            <a:endParaRPr lang="ru-RU"/>
          </a:p>
        </c:txPr>
        <c:crossAx val="64232832"/>
        <c:crosses val="autoZero"/>
        <c:auto val="1"/>
        <c:lblAlgn val="ctr"/>
        <c:lblOffset val="100"/>
      </c:catAx>
      <c:valAx>
        <c:axId val="64232832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600" baseline="0">
                <a:latin typeface="Times New Roman" pitchFamily="18" charset="0"/>
              </a:defRPr>
            </a:pPr>
            <a:endParaRPr lang="ru-RU"/>
          </a:p>
        </c:txPr>
        <c:crossAx val="64231296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процент правильно выполненных заданий</c:v>
                </c:pt>
              </c:strCache>
            </c:strRef>
          </c:tx>
          <c:dLbls>
            <c:txPr>
              <a:bodyPr/>
              <a:lstStyle/>
              <a:p>
                <a:pPr>
                  <a:defRPr sz="16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ГМУ</c:v>
                </c:pt>
                <c:pt idx="1">
                  <c:v>МАХП</c:v>
                </c:pt>
                <c:pt idx="2">
                  <c:v>УТС</c:v>
                </c:pt>
                <c:pt idx="3">
                  <c:v>ТХКиМИ</c:v>
                </c:pt>
                <c:pt idx="4">
                  <c:v>ЭС</c:v>
                </c:pt>
                <c:pt idx="5">
                  <c:v>ЭОП</c:v>
                </c:pt>
                <c:pt idx="6">
                  <c:v>АСОиУ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47</c:v>
                </c:pt>
                <c:pt idx="1">
                  <c:v>53</c:v>
                </c:pt>
                <c:pt idx="2">
                  <c:v>63</c:v>
                </c:pt>
                <c:pt idx="3">
                  <c:v>65</c:v>
                </c:pt>
                <c:pt idx="4">
                  <c:v>69</c:v>
                </c:pt>
                <c:pt idx="5">
                  <c:v>71</c:v>
                </c:pt>
                <c:pt idx="6">
                  <c:v>72</c:v>
                </c:pt>
              </c:numCache>
            </c:numRef>
          </c:val>
        </c:ser>
        <c:axId val="64269696"/>
        <c:axId val="64275584"/>
      </c:barChart>
      <c:catAx>
        <c:axId val="64269696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 baseline="0">
                <a:latin typeface="Times New Roman" pitchFamily="18" charset="0"/>
              </a:defRPr>
            </a:pPr>
            <a:endParaRPr lang="ru-RU"/>
          </a:p>
        </c:txPr>
        <c:crossAx val="64275584"/>
        <c:crosses val="autoZero"/>
        <c:auto val="1"/>
        <c:lblAlgn val="ctr"/>
        <c:lblOffset val="100"/>
      </c:catAx>
      <c:valAx>
        <c:axId val="64275584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600" baseline="0">
                <a:latin typeface="Times New Roman" pitchFamily="18" charset="0"/>
              </a:defRPr>
            </a:pPr>
            <a:endParaRPr lang="ru-RU"/>
          </a:p>
        </c:txPr>
        <c:crossAx val="64269696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процент правильно выполненных заданий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Лист1!$A$2:$A$12</c:f>
              <c:strCache>
                <c:ptCount val="11"/>
                <c:pt idx="0">
                  <c:v>ХТОВ</c:v>
                </c:pt>
                <c:pt idx="1">
                  <c:v>ТиПП</c:v>
                </c:pt>
                <c:pt idx="2">
                  <c:v>Менеджмент</c:v>
                </c:pt>
                <c:pt idx="3">
                  <c:v>ГМУ</c:v>
                </c:pt>
                <c:pt idx="4">
                  <c:v>МАХП</c:v>
                </c:pt>
                <c:pt idx="5">
                  <c:v>ТХКиМИ</c:v>
                </c:pt>
                <c:pt idx="6">
                  <c:v>ЭС</c:v>
                </c:pt>
                <c:pt idx="7">
                  <c:v>Экономика</c:v>
                </c:pt>
                <c:pt idx="8">
                  <c:v>АСОиУ</c:v>
                </c:pt>
                <c:pt idx="9">
                  <c:v>УТС</c:v>
                </c:pt>
                <c:pt idx="10">
                  <c:v>ЭОП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8</c:v>
                </c:pt>
                <c:pt idx="1">
                  <c:v>15</c:v>
                </c:pt>
                <c:pt idx="2">
                  <c:v>26</c:v>
                </c:pt>
                <c:pt idx="3">
                  <c:v>30</c:v>
                </c:pt>
                <c:pt idx="4">
                  <c:v>32</c:v>
                </c:pt>
                <c:pt idx="5">
                  <c:v>33</c:v>
                </c:pt>
                <c:pt idx="6">
                  <c:v>38</c:v>
                </c:pt>
                <c:pt idx="7">
                  <c:v>45</c:v>
                </c:pt>
                <c:pt idx="8">
                  <c:v>46</c:v>
                </c:pt>
                <c:pt idx="9">
                  <c:v>55</c:v>
                </c:pt>
                <c:pt idx="10">
                  <c:v>57</c:v>
                </c:pt>
              </c:numCache>
            </c:numRef>
          </c:val>
        </c:ser>
        <c:axId val="64480384"/>
        <c:axId val="64481920"/>
      </c:barChart>
      <c:catAx>
        <c:axId val="64480384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 baseline="0">
                <a:latin typeface="Times New Roman" pitchFamily="18" charset="0"/>
              </a:defRPr>
            </a:pPr>
            <a:endParaRPr lang="ru-RU"/>
          </a:p>
        </c:txPr>
        <c:crossAx val="64481920"/>
        <c:crosses val="autoZero"/>
        <c:auto val="1"/>
        <c:lblAlgn val="ctr"/>
        <c:lblOffset val="100"/>
      </c:catAx>
      <c:valAx>
        <c:axId val="64481920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600" baseline="0">
                <a:latin typeface="Times New Roman" pitchFamily="18" charset="0"/>
              </a:defRPr>
            </a:pPr>
            <a:endParaRPr lang="ru-RU"/>
          </a:p>
        </c:txPr>
        <c:crossAx val="6448038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процент правильно выполненных заданий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ТиПП</c:v>
                </c:pt>
                <c:pt idx="1">
                  <c:v>ГМУ</c:v>
                </c:pt>
                <c:pt idx="2">
                  <c:v>ЭС</c:v>
                </c:pt>
                <c:pt idx="3">
                  <c:v>Экономика</c:v>
                </c:pt>
                <c:pt idx="4">
                  <c:v>ХТОВ</c:v>
                </c:pt>
                <c:pt idx="5">
                  <c:v>ТХКиМИ</c:v>
                </c:pt>
                <c:pt idx="6">
                  <c:v>МАХП</c:v>
                </c:pt>
                <c:pt idx="7">
                  <c:v>УТС</c:v>
                </c:pt>
                <c:pt idx="8">
                  <c:v>ЭОП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25</c:v>
                </c:pt>
                <c:pt idx="1">
                  <c:v>25</c:v>
                </c:pt>
                <c:pt idx="2">
                  <c:v>33</c:v>
                </c:pt>
                <c:pt idx="3">
                  <c:v>35</c:v>
                </c:pt>
                <c:pt idx="4">
                  <c:v>38</c:v>
                </c:pt>
                <c:pt idx="5">
                  <c:v>43</c:v>
                </c:pt>
                <c:pt idx="6">
                  <c:v>43</c:v>
                </c:pt>
                <c:pt idx="7">
                  <c:v>46</c:v>
                </c:pt>
                <c:pt idx="8">
                  <c:v>61</c:v>
                </c:pt>
              </c:numCache>
            </c:numRef>
          </c:val>
        </c:ser>
        <c:axId val="64379520"/>
        <c:axId val="64381312"/>
      </c:barChart>
      <c:catAx>
        <c:axId val="64379520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 baseline="0">
                <a:latin typeface="Times New Roman" pitchFamily="18" charset="0"/>
              </a:defRPr>
            </a:pPr>
            <a:endParaRPr lang="ru-RU"/>
          </a:p>
        </c:txPr>
        <c:crossAx val="64381312"/>
        <c:crosses val="autoZero"/>
        <c:auto val="1"/>
        <c:lblAlgn val="ctr"/>
        <c:lblOffset val="100"/>
      </c:catAx>
      <c:valAx>
        <c:axId val="64381312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600" baseline="0">
                <a:latin typeface="Times New Roman" pitchFamily="18" charset="0"/>
              </a:defRPr>
            </a:pPr>
            <a:endParaRPr lang="ru-RU"/>
          </a:p>
        </c:txPr>
        <c:crossAx val="64379520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ХТОВ</c:v>
                </c:pt>
              </c:strCache>
            </c:strRef>
          </c:tx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0</a:t>
                    </a:r>
                    <a:endParaRPr lang="en-US"/>
                  </a:p>
                </c:rich>
              </c:tx>
              <c:showVal val="1"/>
            </c:dLbl>
            <c:numFmt formatCode="#,##0" sourceLinked="0"/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Математика</c:v>
                </c:pt>
                <c:pt idx="1">
                  <c:v>Физика</c:v>
                </c:pt>
                <c:pt idx="2">
                  <c:v>Сопротивление материалов</c:v>
                </c:pt>
                <c:pt idx="3">
                  <c:v>Теоретическая механика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70</c:v>
                </c:pt>
                <c:pt idx="1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ТиПП</c:v>
                </c:pt>
              </c:strCache>
            </c:strRef>
          </c:tx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0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Математика</c:v>
                </c:pt>
                <c:pt idx="1">
                  <c:v>Физика</c:v>
                </c:pt>
                <c:pt idx="2">
                  <c:v>Сопротивление материалов</c:v>
                </c:pt>
                <c:pt idx="3">
                  <c:v>Теоретическая механика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55</c:v>
                </c:pt>
                <c:pt idx="1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ТХКиМИ</c:v>
                </c:pt>
              </c:strCache>
            </c:strRef>
          </c:tx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0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Математика</c:v>
                </c:pt>
                <c:pt idx="1">
                  <c:v>Физика</c:v>
                </c:pt>
                <c:pt idx="2">
                  <c:v>Сопротивление материалов</c:v>
                </c:pt>
                <c:pt idx="3">
                  <c:v>Теоретическая механика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1">
                  <c:v>1</c:v>
                </c:pt>
                <c:pt idx="2">
                  <c:v>1</c:v>
                </c:pt>
                <c:pt idx="3">
                  <c:v>50</c:v>
                </c:pt>
              </c:numCache>
            </c:numRef>
          </c:val>
        </c:ser>
        <c:axId val="65538688"/>
        <c:axId val="65552768"/>
      </c:barChart>
      <c:catAx>
        <c:axId val="6553868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aseline="0">
                <a:latin typeface="Times New Roman" pitchFamily="18" charset="0"/>
              </a:defRPr>
            </a:pPr>
            <a:endParaRPr lang="ru-RU"/>
          </a:p>
        </c:txPr>
        <c:crossAx val="65552768"/>
        <c:crosses val="autoZero"/>
        <c:auto val="1"/>
        <c:lblAlgn val="ctr"/>
        <c:lblOffset val="100"/>
      </c:catAx>
      <c:valAx>
        <c:axId val="65552768"/>
        <c:scaling>
          <c:orientation val="minMax"/>
        </c:scaling>
        <c:axPos val="l"/>
        <c:majorGridlines/>
        <c:numFmt formatCode="#,##0" sourceLinked="0"/>
        <c:tickLblPos val="nextTo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  <c:crossAx val="6553868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МАХП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Физика</c:v>
                </c:pt>
                <c:pt idx="1">
                  <c:v>Теоретическая механика</c:v>
                </c:pt>
                <c:pt idx="2">
                  <c:v>Материаловедение и ТКМ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66</c:v>
                </c:pt>
                <c:pt idx="1">
                  <c:v>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ОНГП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Физика</c:v>
                </c:pt>
                <c:pt idx="1">
                  <c:v>Теоретическая механика</c:v>
                </c:pt>
                <c:pt idx="2">
                  <c:v>Материаловедение и ТКМ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25</c:v>
                </c:pt>
                <c:pt idx="1">
                  <c:v>66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ТФНТ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Физика</c:v>
                </c:pt>
                <c:pt idx="1">
                  <c:v>Теоретическая механика</c:v>
                </c:pt>
                <c:pt idx="2">
                  <c:v>Материаловедение и ТКМ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2">
                  <c:v>33</c:v>
                </c:pt>
              </c:numCache>
            </c:numRef>
          </c:val>
        </c:ser>
        <c:axId val="65641088"/>
        <c:axId val="65659264"/>
      </c:barChart>
      <c:catAx>
        <c:axId val="6564108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aseline="0">
                <a:latin typeface="Times New Roman" pitchFamily="18" charset="0"/>
              </a:defRPr>
            </a:pPr>
            <a:endParaRPr lang="ru-RU"/>
          </a:p>
        </c:txPr>
        <c:crossAx val="65659264"/>
        <c:crosses val="autoZero"/>
        <c:auto val="1"/>
        <c:lblAlgn val="ctr"/>
        <c:lblOffset val="100"/>
      </c:catAx>
      <c:valAx>
        <c:axId val="6565926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  <c:crossAx val="6564108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АСОиУ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0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Физика</c:v>
                </c:pt>
                <c:pt idx="1">
                  <c:v>Теоретическая механика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ЭОП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0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Физика</c:v>
                </c:pt>
                <c:pt idx="1">
                  <c:v>Теоретическая механика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</c:v>
                </c:pt>
                <c:pt idx="1">
                  <c:v>100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ЭС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Физика</c:v>
                </c:pt>
                <c:pt idx="1">
                  <c:v>Теоретическая механика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1">
                  <c:v>63</c:v>
                </c:pt>
              </c:numCache>
            </c:numRef>
          </c:val>
        </c:ser>
        <c:axId val="65686144"/>
        <c:axId val="65704320"/>
      </c:barChart>
      <c:catAx>
        <c:axId val="6568614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aseline="0">
                <a:latin typeface="Times New Roman" pitchFamily="18" charset="0"/>
              </a:defRPr>
            </a:pPr>
            <a:endParaRPr lang="ru-RU"/>
          </a:p>
        </c:txPr>
        <c:crossAx val="65704320"/>
        <c:crosses val="autoZero"/>
        <c:auto val="1"/>
        <c:lblAlgn val="ctr"/>
        <c:lblOffset val="100"/>
      </c:catAx>
      <c:valAx>
        <c:axId val="657043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  <c:crossAx val="6568614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8ECCEB-D21C-4EFB-AB28-49ACE67B9AB4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8ECCEB-D21C-4EFB-AB28-49ACE67B9AB4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C8ECCEB-D21C-4EFB-AB28-49ACE67B9AB4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АНАЛИЗ КАЧЕСТВА ЗНАНИЙ СТУДЕНТОВ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effectLst/>
                <a:latin typeface="Times New Roman" pitchFamily="18" charset="0"/>
                <a:cs typeface="Times New Roman" pitchFamily="18" charset="0"/>
              </a:rPr>
              <a:t>Результаты контроля остаточных знаний студентов </a:t>
            </a:r>
            <a:r>
              <a:rPr lang="ru-RU" sz="27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effectLst/>
                <a:latin typeface="Times New Roman" pitchFamily="18" charset="0"/>
                <a:cs typeface="Times New Roman" pitchFamily="18" charset="0"/>
              </a:rPr>
              <a:t>факультета </a:t>
            </a:r>
            <a:r>
              <a:rPr lang="ru-RU" sz="2700" b="1" dirty="0" smtClean="0">
                <a:effectLst/>
                <a:latin typeface="Times New Roman" pitchFamily="18" charset="0"/>
                <a:cs typeface="Times New Roman" pitchFamily="18" charset="0"/>
              </a:rPr>
              <a:t>управления </a:t>
            </a:r>
            <a:r>
              <a:rPr lang="ru-RU" sz="2700" b="1" dirty="0">
                <a:effectLst/>
                <a:latin typeface="Times New Roman" pitchFamily="18" charset="0"/>
                <a:cs typeface="Times New Roman" pitchFamily="18" charset="0"/>
              </a:rPr>
              <a:t>и автоматизации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>
              <a:effectLst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2" y="1481138"/>
          <a:ext cx="8786874" cy="4733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/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sz="2700" b="1" dirty="0">
                <a:effectLst/>
                <a:latin typeface="Times New Roman" pitchFamily="18" charset="0"/>
                <a:cs typeface="Times New Roman" pitchFamily="18" charset="0"/>
              </a:rPr>
              <a:t>контроля остаточных знаний студентов </a:t>
            </a:r>
            <a:r>
              <a:rPr lang="ru-RU" sz="27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effectLst/>
                <a:latin typeface="Times New Roman" pitchFamily="18" charset="0"/>
                <a:cs typeface="Times New Roman" pitchFamily="18" charset="0"/>
              </a:rPr>
              <a:t>факультета экономики и управления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>
              <a:effectLst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543956" cy="4662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Результаты контроля знаний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студентов направления </a:t>
            </a:r>
            <a:b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«Химическая технология» (профиль ХТОВ)</a:t>
            </a:r>
            <a:endParaRPr lang="ru-RU" sz="2400" dirty="0">
              <a:effectLst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2844" y="1428736"/>
          <a:ext cx="8858280" cy="4805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Результаты контроля знаний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студентов направления </a:t>
            </a:r>
            <a:b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«Химическая технология» (профиль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ТиПП)</a:t>
            </a:r>
            <a:endParaRPr lang="ru-RU" sz="2400" dirty="0">
              <a:effectLst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85720" y="1481138"/>
          <a:ext cx="8715436" cy="4805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Результаты контроля знаний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студентов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направления «Продукты питания из растительного сырья» (профиль ТХКиМИ)</a:t>
            </a:r>
            <a:endParaRPr lang="ru-RU" sz="2400" dirty="0">
              <a:effectLst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14282" y="1643063"/>
          <a:ext cx="8786874" cy="4500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Результаты контроля знаний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студентов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направления «Энерго- и ресурсосберегающие процессы в химической технологии, нефтехимии и биотехнологии» (профиль МАХП)</a:t>
            </a:r>
            <a:endParaRPr lang="ru-RU" sz="2400" dirty="0">
              <a:effectLst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285720" y="1481138"/>
          <a:ext cx="8715436" cy="4805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397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/>
                <a:latin typeface="Times New Roman" pitchFamily="18" charset="0"/>
                <a:cs typeface="Times New Roman" pitchFamily="18" charset="0"/>
              </a:rPr>
              <a:t>Результаты контроля </a:t>
            </a:r>
            <a:r>
              <a:rPr lang="ru-RU" sz="2700" b="1" dirty="0">
                <a:effectLst/>
                <a:latin typeface="Times New Roman" pitchFamily="18" charset="0"/>
                <a:cs typeface="Times New Roman" pitchFamily="18" charset="0"/>
              </a:rPr>
              <a:t>знаний </a:t>
            </a:r>
            <a:r>
              <a:rPr lang="ru-RU" sz="27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effectLst/>
                <a:latin typeface="Times New Roman" pitchFamily="18" charset="0"/>
                <a:cs typeface="Times New Roman" pitchFamily="18" charset="0"/>
              </a:rPr>
              <a:t>студентов </a:t>
            </a:r>
            <a:r>
              <a:rPr lang="ru-RU" sz="2700" b="1" dirty="0" smtClean="0">
                <a:effectLst/>
                <a:latin typeface="Times New Roman" pitchFamily="18" charset="0"/>
                <a:cs typeface="Times New Roman" pitchFamily="18" charset="0"/>
              </a:rPr>
              <a:t>направления «Технологические машины и оборудование» (профиль ОНГП)</a:t>
            </a:r>
            <a:endParaRPr lang="ru-RU" sz="36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42844" y="1428736"/>
          <a:ext cx="8858312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Результаты контроля знаний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студентов направления </a:t>
            </a:r>
            <a:b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«Ядерная энергетика и теплофизика» (профиль ТФНТ)</a:t>
            </a:r>
            <a:endParaRPr lang="ru-RU" sz="2400" dirty="0">
              <a:effectLst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14282" y="1481138"/>
          <a:ext cx="8786874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Результаты контроля знаний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студентов направления «Информатика и вычислительная техника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» (профиль АСОИУ)</a:t>
            </a:r>
            <a:endParaRPr lang="ru-RU" sz="2400" dirty="0">
              <a:effectLst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2" y="1285875"/>
          <a:ext cx="8929718" cy="5000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Результаты контроля знаний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студентов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направления «Теплоэнергетика и теплотехника» (профиль ЭОП)</a:t>
            </a:r>
            <a:endParaRPr lang="ru-RU" sz="2400" dirty="0"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00108"/>
          <a:ext cx="8401080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Диагностика знаний студентов 1 курса </a:t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по математике (школьный курс)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2" y="1357298"/>
          <a:ext cx="8929718" cy="4733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Результаты контроля знаний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студентов направления </a:t>
            </a:r>
            <a:b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«Электроэнергетика и электротехника» (профиль ЭС)</a:t>
            </a:r>
            <a:endParaRPr lang="ru-RU" sz="2400" dirty="0">
              <a:effectLst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14282" y="1481138"/>
          <a:ext cx="8929718" cy="4662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Результаты контроля знаний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студентов направления «Экономика»</a:t>
            </a:r>
            <a:endParaRPr lang="ru-RU" sz="2400" dirty="0">
              <a:effectLst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285720" y="1500174"/>
          <a:ext cx="8858280" cy="4805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Результаты контроля знаний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студентов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аправления </a:t>
            </a:r>
            <a:b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«Государственное и муниципальное управление»</a:t>
            </a:r>
            <a:endParaRPr lang="ru-RU" sz="2400" dirty="0">
              <a:effectLst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14282" y="1500174"/>
          <a:ext cx="8929718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Результаты контроля знаний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студентов направления «Управление персоналом»</a:t>
            </a:r>
            <a:endParaRPr lang="ru-RU" sz="2400" dirty="0">
              <a:effectLst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Выборочная совокупность  - 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417 студентов очного и очно-заочного отделения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Оценка качества организации образовательного процесса</a:t>
            </a:r>
            <a:endParaRPr lang="ru-RU" sz="2400" dirty="0">
              <a:effectLst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571472" y="2000240"/>
          <a:ext cx="8358246" cy="4572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85720" y="1000108"/>
          <a:ext cx="8643998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Оценка студентами качества организации образовательного процесса в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2012/2013 уч.г.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2013/2014 уч.г.</a:t>
            </a:r>
            <a:endParaRPr lang="ru-RU" sz="2400" b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00108"/>
          <a:ext cx="8229600" cy="5006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Диагностика знаний студентов 1 курса </a:t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по физике (школьный курс)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229600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Диагностика знаний студентов 1 курса </a:t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по информатике (школьный курс)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29600" cy="4864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Диагностика знаний студентов 1 курса </a:t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по русскому языку (школьный курс)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8229600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Диагностика знаний студентов 1 курса </a:t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по истории (школьный курс)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00108"/>
          <a:ext cx="8229600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Диагностика знаний студентов 1 курса </a:t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по английскому языку (школьный курс)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472518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/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sz="2700" b="1" dirty="0">
                <a:effectLst/>
                <a:latin typeface="Times New Roman" pitchFamily="18" charset="0"/>
                <a:cs typeface="Times New Roman" pitchFamily="18" charset="0"/>
              </a:rPr>
              <a:t>контроля остаточных знаний студентов </a:t>
            </a:r>
            <a:br>
              <a:rPr lang="ru-RU" sz="2700" b="1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effectLst/>
                <a:latin typeface="Times New Roman" pitchFamily="18" charset="0"/>
                <a:cs typeface="Times New Roman" pitchFamily="18" charset="0"/>
              </a:rPr>
              <a:t>технологического факультета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40108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sz="2700" b="1" dirty="0">
                <a:effectLst/>
                <a:latin typeface="Times New Roman" pitchFamily="18" charset="0"/>
                <a:cs typeface="Times New Roman" pitchFamily="18" charset="0"/>
              </a:rPr>
              <a:t>Результаты контроля остаточных знаний студентов </a:t>
            </a:r>
            <a:r>
              <a:rPr lang="ru-RU" sz="27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effectLst/>
                <a:latin typeface="Times New Roman" pitchFamily="18" charset="0"/>
                <a:cs typeface="Times New Roman" pitchFamily="18" charset="0"/>
              </a:rPr>
              <a:t>механического факультета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НАЛИЗ КАЧЕСТВА ОБРАЗОВАНИЯ_2014 г.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АНАЛИЗ КАЧЕСТВА ОБРАЗОВАНИЯ_2014 г.</Template>
  <TotalTime>0</TotalTime>
  <Words>127</Words>
  <Application>Microsoft Office PowerPoint</Application>
  <PresentationFormat>Экран (4:3)</PresentationFormat>
  <Paragraphs>54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АНАЛИЗ КАЧЕСТВА ОБРАЗОВАНИЯ_2014 г.</vt:lpstr>
      <vt:lpstr>АНАЛИЗ КАЧЕСТВА ЗНАНИЙ СТУДЕНТОВ</vt:lpstr>
      <vt:lpstr>Диагностика знаний студентов 1 курса  по математике (школьный курс)</vt:lpstr>
      <vt:lpstr>Диагностика знаний студентов 1 курса  по физике (школьный курс)</vt:lpstr>
      <vt:lpstr>Диагностика знаний студентов 1 курса  по информатике (школьный курс)</vt:lpstr>
      <vt:lpstr>Диагностика знаний студентов 1 курса  по русскому языку (школьный курс)</vt:lpstr>
      <vt:lpstr>Диагностика знаний студентов 1 курса  по истории (школьный курс)</vt:lpstr>
      <vt:lpstr>Диагностика знаний студентов 1 курса  по английскому языку (школьный курс)</vt:lpstr>
      <vt:lpstr>  Результаты контроля остаточных знаний студентов  технологического факультета </vt:lpstr>
      <vt:lpstr>  Результаты контроля остаточных знаний студентов  механического факультета </vt:lpstr>
      <vt:lpstr>Результаты контроля остаточных знаний студентов  факультета управления и автоматизации </vt:lpstr>
      <vt:lpstr> Результаты контроля остаточных знаний студентов  факультета экономики и управления </vt:lpstr>
      <vt:lpstr>Результаты контроля знаний  студентов направления  «Химическая технология» (профиль ХТОВ)</vt:lpstr>
      <vt:lpstr>Результаты контроля знаний  студентов направления  «Химическая технология» (профиль ТиПП)</vt:lpstr>
      <vt:lpstr>Результаты контроля знаний  студентов направления «Продукты питания из растительного сырья» (профиль ТХКиМИ)</vt:lpstr>
      <vt:lpstr>Результаты контроля знаний  студентов направления «Энерго- и ресурсосберегающие процессы в химической технологии, нефтехимии и биотехнологии» (профиль МАХП)</vt:lpstr>
      <vt:lpstr> Результаты контроля знаний  студентов направления «Технологические машины и оборудование» (профиль ОНГП)</vt:lpstr>
      <vt:lpstr>Результаты контроля знаний  студентов направления  «Ядерная энергетика и теплофизика» (профиль ТФНТ)</vt:lpstr>
      <vt:lpstr>Результаты контроля знаний  студентов направления «Информатика и вычислительная техника» (профиль АСОИУ)</vt:lpstr>
      <vt:lpstr>Результаты контроля знаний  студентов направления «Теплоэнергетика и теплотехника» (профиль ЭОП)</vt:lpstr>
      <vt:lpstr>Результаты контроля знаний  студентов направления  «Электроэнергетика и электротехника» (профиль ЭС)</vt:lpstr>
      <vt:lpstr>Результаты контроля знаний  студентов направления «Экономика»</vt:lpstr>
      <vt:lpstr>Результаты контроля знаний  студентов направления  «Государственное и муниципальное управление»</vt:lpstr>
      <vt:lpstr>Результаты контроля знаний  студентов направления «Управление персоналом»</vt:lpstr>
      <vt:lpstr>Оценка качества организации образовательного процесса</vt:lpstr>
      <vt:lpstr>Оценка студентами качества организации образовательного процесса в 2012/2013 уч.г. и 2013/2014 уч.г.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КАЧЕСТВА ЗНАНИЙ СТУДЕНТОВ</dc:title>
  <dc:creator>Admin</dc:creator>
  <cp:lastModifiedBy>Admin</cp:lastModifiedBy>
  <cp:revision>1</cp:revision>
  <dcterms:created xsi:type="dcterms:W3CDTF">2014-09-30T07:52:50Z</dcterms:created>
  <dcterms:modified xsi:type="dcterms:W3CDTF">2014-09-30T07:53:27Z</dcterms:modified>
</cp:coreProperties>
</file>