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58" r:id="rId9"/>
    <p:sldId id="259" r:id="rId10"/>
    <p:sldId id="260" r:id="rId11"/>
    <p:sldId id="261" r:id="rId12"/>
    <p:sldId id="283" r:id="rId13"/>
    <p:sldId id="262" r:id="rId14"/>
    <p:sldId id="263" r:id="rId15"/>
    <p:sldId id="264" r:id="rId16"/>
    <p:sldId id="270" r:id="rId17"/>
    <p:sldId id="265" r:id="rId18"/>
    <p:sldId id="266" r:id="rId19"/>
    <p:sldId id="267" r:id="rId20"/>
    <p:sldId id="268" r:id="rId21"/>
    <p:sldId id="269" r:id="rId22"/>
    <p:sldId id="271" r:id="rId23"/>
    <p:sldId id="272" r:id="rId24"/>
    <p:sldId id="275" r:id="rId25"/>
    <p:sldId id="284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ГМУ</c:v>
                </c:pt>
                <c:pt idx="1">
                  <c:v>Экономика</c:v>
                </c:pt>
                <c:pt idx="2">
                  <c:v>УТС</c:v>
                </c:pt>
                <c:pt idx="3">
                  <c:v>ЭОП</c:v>
                </c:pt>
                <c:pt idx="4">
                  <c:v>ЭС</c:v>
                </c:pt>
                <c:pt idx="5">
                  <c:v>АСОиУ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</c:v>
                </c:pt>
                <c:pt idx="1">
                  <c:v>39</c:v>
                </c:pt>
                <c:pt idx="2">
                  <c:v>49</c:v>
                </c:pt>
                <c:pt idx="3">
                  <c:v>49</c:v>
                </c:pt>
                <c:pt idx="4">
                  <c:v>51</c:v>
                </c:pt>
                <c:pt idx="5">
                  <c:v>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ГМУ</c:v>
                </c:pt>
                <c:pt idx="1">
                  <c:v>Экономика</c:v>
                </c:pt>
                <c:pt idx="2">
                  <c:v>УТС</c:v>
                </c:pt>
                <c:pt idx="3">
                  <c:v>ЭОП</c:v>
                </c:pt>
                <c:pt idx="4">
                  <c:v>ЭС</c:v>
                </c:pt>
                <c:pt idx="5">
                  <c:v>АСОиУ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47</c:v>
                </c:pt>
                <c:pt idx="1">
                  <c:v>42</c:v>
                </c:pt>
                <c:pt idx="2">
                  <c:v>46</c:v>
                </c:pt>
                <c:pt idx="3">
                  <c:v>51</c:v>
                </c:pt>
                <c:pt idx="4">
                  <c:v>57</c:v>
                </c:pt>
                <c:pt idx="5">
                  <c:v>58</c:v>
                </c:pt>
              </c:numCache>
            </c:numRef>
          </c:val>
        </c:ser>
        <c:axId val="77302016"/>
        <c:axId val="77287424"/>
      </c:barChart>
      <c:catAx>
        <c:axId val="77302016"/>
        <c:scaling>
          <c:orientation val="minMax"/>
        </c:scaling>
        <c:axPos val="l"/>
        <c:tickLblPos val="nextTo"/>
        <c:crossAx val="77287424"/>
        <c:crosses val="autoZero"/>
        <c:auto val="1"/>
        <c:lblAlgn val="ctr"/>
        <c:lblOffset val="100"/>
      </c:catAx>
      <c:valAx>
        <c:axId val="77287424"/>
        <c:scaling>
          <c:orientation val="minMax"/>
        </c:scaling>
        <c:axPos val="b"/>
        <c:majorGridlines/>
        <c:numFmt formatCode="General" sourceLinked="1"/>
        <c:tickLblPos val="nextTo"/>
        <c:crossAx val="773020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Бухгалтерский учет</c:v>
                </c:pt>
                <c:pt idx="1">
                  <c:v>Математика</c:v>
                </c:pt>
                <c:pt idx="2">
                  <c:v>Экономическая теория</c:v>
                </c:pt>
                <c:pt idx="3">
                  <c:v>Менеджмент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</c:v>
                </c:pt>
                <c:pt idx="1">
                  <c:v>40</c:v>
                </c:pt>
                <c:pt idx="3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Менеджмент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Бухгалтерский учет</c:v>
                </c:pt>
                <c:pt idx="1">
                  <c:v>Математика</c:v>
                </c:pt>
                <c:pt idx="2">
                  <c:v>Экономическая теория</c:v>
                </c:pt>
                <c:pt idx="3">
                  <c:v>Менеджмент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45</c:v>
                </c:pt>
                <c:pt idx="1">
                  <c:v>100</c:v>
                </c:pt>
                <c:pt idx="2">
                  <c:v>60</c:v>
                </c:pt>
                <c:pt idx="3">
                  <c:v>71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ГМУ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Бухгалтерский учет</c:v>
                </c:pt>
                <c:pt idx="1">
                  <c:v>Математика</c:v>
                </c:pt>
                <c:pt idx="2">
                  <c:v>Экономическая теория</c:v>
                </c:pt>
                <c:pt idx="3">
                  <c:v>Менеджмент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1</c:v>
                </c:pt>
                <c:pt idx="2">
                  <c:v>66</c:v>
                </c:pt>
              </c:numCache>
            </c:numRef>
          </c:val>
        </c:ser>
        <c:axId val="102913536"/>
        <c:axId val="102915072"/>
      </c:barChart>
      <c:catAx>
        <c:axId val="102913536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2915072"/>
        <c:crosses val="autoZero"/>
        <c:auto val="1"/>
        <c:lblAlgn val="ctr"/>
        <c:lblOffset val="100"/>
      </c:catAx>
      <c:valAx>
        <c:axId val="1029150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291353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гр. 5407 (ТППиЭ)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Инженерная графика</c:v>
                </c:pt>
                <c:pt idx="2">
                  <c:v>Материаловедение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</c:v>
                </c:pt>
                <c:pt idx="1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гр. 5309 (АСУ)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Инженерная графика</c:v>
                </c:pt>
                <c:pt idx="2">
                  <c:v>Материаловедение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2">
                  <c:v>55</c:v>
                </c:pt>
              </c:numCache>
            </c:numRef>
          </c:val>
        </c:ser>
        <c:axId val="94062464"/>
        <c:axId val="94064000"/>
      </c:barChart>
      <c:catAx>
        <c:axId val="94062464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94064000"/>
        <c:crosses val="autoZero"/>
        <c:auto val="1"/>
        <c:lblAlgn val="ctr"/>
        <c:lblOffset val="100"/>
      </c:catAx>
      <c:valAx>
        <c:axId val="940640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9406246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</c:v>
                </c:pt>
                <c:pt idx="1">
                  <c:v>1</c:v>
                </c:pt>
                <c:pt idx="2">
                  <c:v>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61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80</c:v>
                </c:pt>
                <c:pt idx="2">
                  <c:v>39</c:v>
                </c:pt>
              </c:numCache>
            </c:numRef>
          </c:val>
        </c:ser>
        <c:axId val="85807104"/>
        <c:axId val="85858944"/>
      </c:barChart>
      <c:catAx>
        <c:axId val="8580710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85858944"/>
        <c:crosses val="autoZero"/>
        <c:auto val="1"/>
        <c:lblAlgn val="ctr"/>
        <c:lblOffset val="100"/>
      </c:catAx>
      <c:valAx>
        <c:axId val="85858944"/>
        <c:scaling>
          <c:orientation val="minMax"/>
        </c:scaling>
        <c:axPos val="l"/>
        <c:majorGridlines/>
        <c:numFmt formatCode="General" sourceLinked="1"/>
        <c:tickLblPos val="nextTo"/>
        <c:crossAx val="85807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09899629633084"/>
          <c:y val="0.27617873306758267"/>
          <c:w val="0.34490100370367088"/>
          <c:h val="0.44764253386483582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</c:v>
                </c:pt>
                <c:pt idx="1">
                  <c:v>1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44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успевамость (%)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33</c:v>
                </c:pt>
              </c:numCache>
            </c:numRef>
          </c:val>
        </c:ser>
        <c:axId val="102931840"/>
        <c:axId val="107201664"/>
      </c:barChart>
      <c:catAx>
        <c:axId val="102931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107201664"/>
        <c:crosses val="autoZero"/>
        <c:auto val="1"/>
        <c:lblAlgn val="ctr"/>
        <c:lblOffset val="100"/>
      </c:catAx>
      <c:valAx>
        <c:axId val="107201664"/>
        <c:scaling>
          <c:orientation val="minMax"/>
        </c:scaling>
        <c:axPos val="l"/>
        <c:majorGridlines/>
        <c:numFmt formatCode="General" sourceLinked="1"/>
        <c:tickLblPos val="nextTo"/>
        <c:crossAx val="10293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06262819588925"/>
          <c:y val="0.30337130325955469"/>
          <c:w val="0.32093736030019382"/>
          <c:h val="0.43433300411913145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11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36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Математика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Математика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67</c:v>
                </c:pt>
                <c:pt idx="1">
                  <c:v>58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Математика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42</c:v>
                </c:pt>
                <c:pt idx="1">
                  <c:v>58</c:v>
                </c:pt>
              </c:numCache>
            </c:numRef>
          </c:val>
        </c:ser>
        <c:axId val="96959488"/>
        <c:axId val="107275008"/>
      </c:barChart>
      <c:catAx>
        <c:axId val="96959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7275008"/>
        <c:crosses val="autoZero"/>
        <c:auto val="1"/>
        <c:lblAlgn val="ctr"/>
        <c:lblOffset val="100"/>
      </c:catAx>
      <c:valAx>
        <c:axId val="1072750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96959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88507379321149"/>
          <c:y val="0.26942625678253596"/>
          <c:w val="0.33811492620679046"/>
          <c:h val="0.46114748643492809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</c:v>
                </c:pt>
                <c:pt idx="1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33</c:v>
                </c:pt>
                <c:pt idx="1">
                  <c:v>44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Физика</c:v>
                </c:pt>
                <c:pt idx="1">
                  <c:v>Теоретическая механика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22</c:v>
                </c:pt>
                <c:pt idx="1">
                  <c:v>22</c:v>
                </c:pt>
              </c:numCache>
            </c:numRef>
          </c:val>
        </c:ser>
        <c:axId val="108292352"/>
        <c:axId val="108302336"/>
      </c:barChart>
      <c:catAx>
        <c:axId val="10829235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08302336"/>
        <c:crosses val="autoZero"/>
        <c:auto val="1"/>
        <c:lblAlgn val="ctr"/>
        <c:lblOffset val="100"/>
      </c:catAx>
      <c:valAx>
        <c:axId val="1083023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8292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98062815058211"/>
          <c:y val="0.2681249586162795"/>
          <c:w val="0.34301937184942088"/>
          <c:h val="0.46375008276744162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Начертательная геометрия. Инженерная графика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</c:v>
                </c:pt>
                <c:pt idx="1">
                  <c:v>25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Начертательная геометрия. Инженерная графика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Начертательная геометрия. Инженерная графика</c:v>
                </c:pt>
                <c:pt idx="2">
                  <c:v>Физика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75</c:v>
                </c:pt>
                <c:pt idx="2">
                  <c:v>50</c:v>
                </c:pt>
              </c:numCache>
            </c:numRef>
          </c:val>
        </c:ser>
        <c:axId val="127933056"/>
        <c:axId val="127951232"/>
      </c:barChart>
      <c:catAx>
        <c:axId val="127933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27951232"/>
        <c:crosses val="autoZero"/>
        <c:auto val="1"/>
        <c:lblAlgn val="ctr"/>
        <c:lblOffset val="100"/>
      </c:catAx>
      <c:valAx>
        <c:axId val="1279512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27933056"/>
        <c:crosses val="autoZero"/>
        <c:crossBetween val="between"/>
      </c:valAx>
    </c:plotArea>
    <c:legend>
      <c:legendPos val="r"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82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Математика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</c:v>
                </c:pt>
                <c:pt idx="1">
                  <c:v>94</c:v>
                </c:pt>
                <c:pt idx="2">
                  <c:v>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Математика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83</c:v>
                </c:pt>
                <c:pt idx="1">
                  <c:v>88</c:v>
                </c:pt>
                <c:pt idx="2">
                  <c:v>63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Физика</c:v>
                </c:pt>
                <c:pt idx="1">
                  <c:v>Математика</c:v>
                </c:pt>
                <c:pt idx="2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61</c:v>
                </c:pt>
                <c:pt idx="1">
                  <c:v>44</c:v>
                </c:pt>
                <c:pt idx="2">
                  <c:v>63</c:v>
                </c:pt>
              </c:numCache>
            </c:numRef>
          </c:val>
        </c:ser>
        <c:axId val="107428480"/>
        <c:axId val="107442560"/>
      </c:barChart>
      <c:catAx>
        <c:axId val="107428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07442560"/>
        <c:crosses val="autoZero"/>
        <c:auto val="1"/>
        <c:lblAlgn val="ctr"/>
        <c:lblOffset val="100"/>
      </c:catAx>
      <c:valAx>
        <c:axId val="1074425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7428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63397563228965"/>
          <c:y val="0.28601377952755974"/>
          <c:w val="0.33536602436771146"/>
          <c:h val="0.42797244094488307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80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Математика</c:v>
                </c:pt>
                <c:pt idx="3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100</c:v>
                </c:pt>
                <c:pt idx="2">
                  <c:v>60</c:v>
                </c:pt>
                <c:pt idx="3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Математика</c:v>
                </c:pt>
                <c:pt idx="3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83</c:v>
                </c:pt>
                <c:pt idx="1">
                  <c:v>83</c:v>
                </c:pt>
                <c:pt idx="2">
                  <c:v>80</c:v>
                </c:pt>
                <c:pt idx="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Математика</c:v>
                </c:pt>
                <c:pt idx="3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67</c:v>
                </c:pt>
                <c:pt idx="1">
                  <c:v>83</c:v>
                </c:pt>
                <c:pt idx="2">
                  <c:v>80</c:v>
                </c:pt>
                <c:pt idx="3">
                  <c:v>60</c:v>
                </c:pt>
              </c:numCache>
            </c:numRef>
          </c:val>
        </c:ser>
        <c:axId val="107485824"/>
        <c:axId val="107491712"/>
      </c:barChart>
      <c:catAx>
        <c:axId val="107485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07491712"/>
        <c:crosses val="autoZero"/>
        <c:auto val="1"/>
        <c:lblAlgn val="ctr"/>
        <c:lblOffset val="100"/>
      </c:catAx>
      <c:valAx>
        <c:axId val="107491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748582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Теоретическая механика</c:v>
                </c:pt>
                <c:pt idx="1">
                  <c:v>Математика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</c:v>
                </c:pt>
                <c:pt idx="1">
                  <c:v>36</c:v>
                </c:pt>
                <c:pt idx="2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Теоретическая механика</c:v>
                </c:pt>
                <c:pt idx="1">
                  <c:v>Математика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89</c:v>
                </c:pt>
                <c:pt idx="1">
                  <c:v>82</c:v>
                </c:pt>
                <c:pt idx="2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Теоретическая механика</c:v>
                </c:pt>
                <c:pt idx="1">
                  <c:v>Математика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33</c:v>
                </c:pt>
                <c:pt idx="1">
                  <c:v>73</c:v>
                </c:pt>
                <c:pt idx="2">
                  <c:v>11</c:v>
                </c:pt>
              </c:numCache>
            </c:numRef>
          </c:val>
        </c:ser>
        <c:axId val="107604608"/>
        <c:axId val="107618688"/>
      </c:barChart>
      <c:catAx>
        <c:axId val="107604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07618688"/>
        <c:crosses val="autoZero"/>
        <c:auto val="1"/>
        <c:lblAlgn val="ctr"/>
        <c:lblOffset val="100"/>
      </c:catAx>
      <c:valAx>
        <c:axId val="107618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7604608"/>
        <c:crosses val="autoZero"/>
        <c:crossBetween val="between"/>
      </c:valAx>
    </c:plotArea>
    <c:legend>
      <c:legendPos val="r"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МАХП</c:v>
                </c:pt>
                <c:pt idx="2">
                  <c:v>ТиПП</c:v>
                </c:pt>
                <c:pt idx="3">
                  <c:v>АСОиУ</c:v>
                </c:pt>
                <c:pt idx="4">
                  <c:v>ЭС</c:v>
                </c:pt>
                <c:pt idx="5">
                  <c:v>УТС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</c:v>
                </c:pt>
                <c:pt idx="1">
                  <c:v>23</c:v>
                </c:pt>
                <c:pt idx="2">
                  <c:v>24</c:v>
                </c:pt>
                <c:pt idx="3">
                  <c:v>38</c:v>
                </c:pt>
                <c:pt idx="4">
                  <c:v>39</c:v>
                </c:pt>
                <c:pt idx="5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ХТОВ</c:v>
                </c:pt>
                <c:pt idx="1">
                  <c:v>МАХП</c:v>
                </c:pt>
                <c:pt idx="2">
                  <c:v>ТиПП</c:v>
                </c:pt>
                <c:pt idx="3">
                  <c:v>АСОиУ</c:v>
                </c:pt>
                <c:pt idx="4">
                  <c:v>ЭС</c:v>
                </c:pt>
                <c:pt idx="5">
                  <c:v>УТС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40</c:v>
                </c:pt>
                <c:pt idx="1">
                  <c:v>32.700000000000003</c:v>
                </c:pt>
                <c:pt idx="2">
                  <c:v>28</c:v>
                </c:pt>
                <c:pt idx="3">
                  <c:v>43</c:v>
                </c:pt>
                <c:pt idx="4">
                  <c:v>46</c:v>
                </c:pt>
                <c:pt idx="5">
                  <c:v>38</c:v>
                </c:pt>
              </c:numCache>
            </c:numRef>
          </c:val>
        </c:ser>
        <c:axId val="77389184"/>
        <c:axId val="84149376"/>
      </c:barChart>
      <c:catAx>
        <c:axId val="77389184"/>
        <c:scaling>
          <c:orientation val="minMax"/>
        </c:scaling>
        <c:axPos val="l"/>
        <c:tickLblPos val="nextTo"/>
        <c:crossAx val="84149376"/>
        <c:crosses val="autoZero"/>
        <c:auto val="1"/>
        <c:lblAlgn val="ctr"/>
        <c:lblOffset val="100"/>
      </c:catAx>
      <c:valAx>
        <c:axId val="84149376"/>
        <c:scaling>
          <c:orientation val="minMax"/>
        </c:scaling>
        <c:axPos val="b"/>
        <c:majorGridlines/>
        <c:numFmt formatCode="General" sourceLinked="1"/>
        <c:tickLblPos val="nextTo"/>
        <c:crossAx val="773891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aseline="0"/>
          </a:pPr>
          <a:endParaRPr lang="ru-RU"/>
        </a:p>
      </c:txPr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Менеджмент</c:v>
                </c:pt>
                <c:pt idx="2">
                  <c:v>Бухгалтерский учет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Менеджмент</c:v>
                </c:pt>
                <c:pt idx="2">
                  <c:v>Бухгалтерский учет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Менеджмент</c:v>
                </c:pt>
                <c:pt idx="2">
                  <c:v>Бухгалтерский учет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63</c:v>
                </c:pt>
                <c:pt idx="1">
                  <c:v>100</c:v>
                </c:pt>
                <c:pt idx="2">
                  <c:v>94</c:v>
                </c:pt>
              </c:numCache>
            </c:numRef>
          </c:val>
        </c:ser>
        <c:axId val="110250240"/>
        <c:axId val="110272512"/>
      </c:barChart>
      <c:catAx>
        <c:axId val="110250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10272512"/>
        <c:crosses val="autoZero"/>
        <c:auto val="1"/>
        <c:lblAlgn val="ctr"/>
        <c:lblOffset val="100"/>
      </c:catAx>
      <c:valAx>
        <c:axId val="110272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10250240"/>
        <c:crosses val="autoZero"/>
        <c:crossBetween val="between"/>
      </c:valAx>
    </c:plotArea>
    <c:legend>
      <c:legendPos val="r"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Экономическая теория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Экономическая теория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Математика</c:v>
                </c:pt>
                <c:pt idx="1">
                  <c:v>Экономическая теория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20</c:v>
                </c:pt>
                <c:pt idx="1">
                  <c:v>100</c:v>
                </c:pt>
              </c:numCache>
            </c:numRef>
          </c:val>
        </c:ser>
        <c:axId val="110295296"/>
        <c:axId val="126828544"/>
      </c:barChart>
      <c:catAx>
        <c:axId val="110295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26828544"/>
        <c:crosses val="autoZero"/>
        <c:auto val="1"/>
        <c:lblAlgn val="ctr"/>
        <c:lblOffset val="100"/>
      </c:catAx>
      <c:valAx>
        <c:axId val="1268285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10295296"/>
        <c:crosses val="autoZero"/>
        <c:crossBetween val="between"/>
      </c:valAx>
    </c:plotArea>
    <c:legend>
      <c:legendPos val="r"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студентов, освоивших все ДЕ</c:v>
                </c:pt>
              </c:strCache>
            </c:strRef>
          </c:tx>
          <c:dLbls>
            <c:dLbl>
              <c:idx val="3"/>
              <c:layout>
                <c:manualLayout>
                  <c:x val="0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Бухгалтерский учет</c:v>
                </c:pt>
                <c:pt idx="1">
                  <c:v>Экономическая теория</c:v>
                </c:pt>
                <c:pt idx="2">
                  <c:v>Менеджмент</c:v>
                </c:pt>
                <c:pt idx="3">
                  <c:v>Математика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</c:v>
                </c:pt>
                <c:pt idx="1">
                  <c:v>60</c:v>
                </c:pt>
                <c:pt idx="2">
                  <c:v>71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Бухгалтерский учет</c:v>
                </c:pt>
                <c:pt idx="1">
                  <c:v>Экономическая теория</c:v>
                </c:pt>
                <c:pt idx="2">
                  <c:v>Менеджмент</c:v>
                </c:pt>
                <c:pt idx="3">
                  <c:v>Математика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92</c:v>
                </c:pt>
                <c:pt idx="1">
                  <c:v>88</c:v>
                </c:pt>
                <c:pt idx="2">
                  <c:v>78</c:v>
                </c:pt>
                <c:pt idx="3">
                  <c:v>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качественная успеваемость (%)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Бухгалтерский учет</c:v>
                </c:pt>
                <c:pt idx="1">
                  <c:v>Экономическая теория</c:v>
                </c:pt>
                <c:pt idx="2">
                  <c:v>Менеджмент</c:v>
                </c:pt>
                <c:pt idx="3">
                  <c:v>Математика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83</c:v>
                </c:pt>
                <c:pt idx="1">
                  <c:v>88</c:v>
                </c:pt>
                <c:pt idx="2">
                  <c:v>78</c:v>
                </c:pt>
                <c:pt idx="3">
                  <c:v>44</c:v>
                </c:pt>
              </c:numCache>
            </c:numRef>
          </c:val>
        </c:ser>
        <c:axId val="127563648"/>
        <c:axId val="127565184"/>
      </c:barChart>
      <c:catAx>
        <c:axId val="127563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127565184"/>
        <c:crosses val="autoZero"/>
        <c:auto val="1"/>
        <c:lblAlgn val="ctr"/>
        <c:lblOffset val="100"/>
      </c:catAx>
      <c:valAx>
        <c:axId val="127565184"/>
        <c:scaling>
          <c:orientation val="minMax"/>
          <c:max val="100"/>
          <c:min val="0"/>
        </c:scaling>
        <c:axPos val="l"/>
        <c:majorGridlines/>
        <c:numFmt formatCode="#,##0" sourceLinked="0"/>
        <c:tickLblPos val="nextTo"/>
        <c:crossAx val="12756364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9212833109569368E-3"/>
                  <c:y val="2.8609967436627536E-2"/>
                </c:manualLayout>
              </c:layout>
              <c:showVal val="1"/>
            </c:dLbl>
            <c:dLbl>
              <c:idx val="1"/>
              <c:layout>
                <c:manualLayout>
                  <c:x val="-2.2392088492106648E-3"/>
                  <c:y val="7.7795139466072761E-3"/>
                </c:manualLayout>
              </c:layout>
              <c:showVal val="1"/>
            </c:dLbl>
            <c:dLbl>
              <c:idx val="2"/>
              <c:layout>
                <c:manualLayout>
                  <c:x val="-5.3218373404799058E-3"/>
                  <c:y val="1.3490571320085224E-2"/>
                </c:manualLayout>
              </c:layout>
              <c:showVal val="1"/>
            </c:dLbl>
            <c:dLbl>
              <c:idx val="3"/>
              <c:layout>
                <c:manualLayout>
                  <c:x val="-1.0273404972490512E-2"/>
                  <c:y val="5.5966656226323639E-3"/>
                </c:manualLayout>
              </c:layout>
              <c:showVal val="1"/>
            </c:dLbl>
            <c:dLbl>
              <c:idx val="4"/>
              <c:layout>
                <c:manualLayout>
                  <c:x val="-8.0328334712915237E-4"/>
                  <c:y val="-2.0403288883134169E-2"/>
                </c:manualLayout>
              </c:layout>
              <c:showVal val="1"/>
            </c:dLbl>
            <c:dLbl>
              <c:idx val="5"/>
              <c:layout>
                <c:manualLayout>
                  <c:x val="-5.0942125196996122E-3"/>
                  <c:y val="-5.4404979168890446E-3"/>
                </c:manualLayout>
              </c:layout>
              <c:showVal val="1"/>
            </c:dLbl>
            <c:dLbl>
              <c:idx val="6"/>
              <c:layout>
                <c:manualLayout>
                  <c:x val="1.0523079979991313E-2"/>
                  <c:y val="-1.7095333166521138E-2"/>
                </c:manualLayout>
              </c:layout>
              <c:showVal val="1"/>
            </c:dLbl>
            <c:dLbl>
              <c:idx val="7"/>
              <c:layout>
                <c:manualLayout>
                  <c:x val="1.6099733242291663E-3"/>
                  <c:y val="-4.039800455292321E-4"/>
                </c:manualLayout>
              </c:layout>
              <c:showVal val="1"/>
            </c:dLbl>
            <c:dLbl>
              <c:idx val="8"/>
              <c:layout>
                <c:manualLayout>
                  <c:x val="5.7676103568488294E-3"/>
                  <c:y val="-4.5621092526522264E-3"/>
                </c:manualLayout>
              </c:layout>
              <c:showVal val="1"/>
            </c:dLbl>
            <c:dLbl>
              <c:idx val="9"/>
              <c:layout>
                <c:manualLayout>
                  <c:x val="1.0960491268249977E-2"/>
                  <c:y val="9.8801226944485159E-3"/>
                </c:manualLayout>
              </c:layout>
              <c:showVal val="1"/>
            </c:dLbl>
            <c:dLbl>
              <c:idx val="10"/>
              <c:layout>
                <c:manualLayout>
                  <c:x val="1.3347052348382087E-2"/>
                  <c:y val="-4.0240524513517895E-3"/>
                </c:manualLayout>
              </c:layout>
              <c:showVal val="1"/>
            </c:dLbl>
            <c:dLbl>
              <c:idx val="11"/>
              <c:layout>
                <c:manualLayout>
                  <c:x val="8.7427132184923276E-3"/>
                  <c:y val="9.1821799086965732E-3"/>
                </c:manualLayout>
              </c:layout>
              <c:showVal val="1"/>
            </c:dLbl>
            <c:dLbl>
              <c:idx val="12"/>
              <c:layout>
                <c:manualLayout>
                  <c:x val="9.3531813092707361E-3"/>
                  <c:y val="2.1874633640186106E-2"/>
                </c:manualLayout>
              </c:layout>
              <c:showVal val="1"/>
            </c:dLbl>
            <c:dLbl>
              <c:idx val="13"/>
              <c:layout>
                <c:manualLayout>
                  <c:x val="1.0672290372715049E-2"/>
                  <c:y val="1.6876392167292795E-2"/>
                </c:manualLayout>
              </c:layout>
              <c:showVal val="1"/>
            </c:dLbl>
            <c:dLbl>
              <c:idx val="14"/>
              <c:layout>
                <c:manualLayout>
                  <c:x val="7.5566485400918437E-3"/>
                  <c:y val="1.315855090367296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</c:v>
                </c:pt>
                <c:pt idx="1">
                  <c:v>91</c:v>
                </c:pt>
                <c:pt idx="2">
                  <c:v>83</c:v>
                </c:pt>
                <c:pt idx="3">
                  <c:v>142</c:v>
                </c:pt>
              </c:numCache>
            </c:numRef>
          </c:val>
        </c:ser>
        <c:firstSliceAng val="0"/>
      </c:pieChart>
    </c:plotArea>
    <c:legend>
      <c:legendPos val="r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выбрал бы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доволен содержанием лекций, семинарских, практических,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4.2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4.2</c:v>
                </c:pt>
                <c:pt idx="5">
                  <c:v>4.4000000000000004</c:v>
                </c:pt>
                <c:pt idx="6">
                  <c:v>4</c:v>
                </c:pt>
                <c:pt idx="7">
                  <c:v>4.3</c:v>
                </c:pt>
                <c:pt idx="8">
                  <c:v>4.2</c:v>
                </c:pt>
                <c:pt idx="9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выбрал бы НХТИ</c:v>
                </c:pt>
                <c:pt idx="1">
                  <c:v>Я удовлетворен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доволен содержанием лекций, семинарских, практических,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4.0999999999999996</c:v>
                </c:pt>
                <c:pt idx="1">
                  <c:v>4.3</c:v>
                </c:pt>
                <c:pt idx="2">
                  <c:v>4.0999999999999996</c:v>
                </c:pt>
                <c:pt idx="3">
                  <c:v>4.4000000000000004</c:v>
                </c:pt>
                <c:pt idx="4">
                  <c:v>4.2</c:v>
                </c:pt>
                <c:pt idx="5">
                  <c:v>4.5</c:v>
                </c:pt>
                <c:pt idx="6">
                  <c:v>4</c:v>
                </c:pt>
                <c:pt idx="7">
                  <c:v>4.4000000000000004</c:v>
                </c:pt>
                <c:pt idx="8">
                  <c:v>4.4000000000000004</c:v>
                </c:pt>
                <c:pt idx="9">
                  <c:v>4</c:v>
                </c:pt>
              </c:numCache>
            </c:numRef>
          </c:val>
        </c:ser>
        <c:axId val="128019840"/>
        <c:axId val="128029824"/>
      </c:barChart>
      <c:catAx>
        <c:axId val="128019840"/>
        <c:scaling>
          <c:orientation val="minMax"/>
        </c:scaling>
        <c:axPos val="l"/>
        <c:tickLblPos val="nextTo"/>
        <c:txPr>
          <a:bodyPr anchor="t" anchorCtr="0"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28029824"/>
        <c:crosses val="autoZero"/>
        <c:auto val="1"/>
        <c:lblAlgn val="ctr"/>
        <c:lblOffset val="100"/>
      </c:catAx>
      <c:valAx>
        <c:axId val="12802982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28019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УТС</c:v>
                </c:pt>
                <c:pt idx="1">
                  <c:v>АСОИУ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</c:v>
                </c:pt>
                <c:pt idx="1">
                  <c:v>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УТС</c:v>
                </c:pt>
                <c:pt idx="1">
                  <c:v>АСОИУ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29</c:v>
                </c:pt>
                <c:pt idx="1">
                  <c:v>60</c:v>
                </c:pt>
              </c:numCache>
            </c:numRef>
          </c:val>
        </c:ser>
        <c:axId val="84217216"/>
        <c:axId val="84223104"/>
      </c:barChart>
      <c:catAx>
        <c:axId val="8421721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4223104"/>
        <c:crosses val="autoZero"/>
        <c:auto val="1"/>
        <c:lblAlgn val="ctr"/>
        <c:lblOffset val="100"/>
      </c:catAx>
      <c:valAx>
        <c:axId val="8422310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42172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ГМУ</c:v>
                </c:pt>
                <c:pt idx="1">
                  <c:v>МАХП</c:v>
                </c:pt>
                <c:pt idx="2">
                  <c:v>УТС</c:v>
                </c:pt>
                <c:pt idx="3">
                  <c:v>ЭС</c:v>
                </c:pt>
                <c:pt idx="4">
                  <c:v>ЭОП</c:v>
                </c:pt>
                <c:pt idx="5">
                  <c:v>АСОиУ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47</c:v>
                </c:pt>
                <c:pt idx="1">
                  <c:v>53</c:v>
                </c:pt>
                <c:pt idx="2">
                  <c:v>63</c:v>
                </c:pt>
                <c:pt idx="3">
                  <c:v>69</c:v>
                </c:pt>
                <c:pt idx="4">
                  <c:v>71</c:v>
                </c:pt>
                <c:pt idx="5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ГМУ</c:v>
                </c:pt>
                <c:pt idx="1">
                  <c:v>МАХП</c:v>
                </c:pt>
                <c:pt idx="2">
                  <c:v>УТС</c:v>
                </c:pt>
                <c:pt idx="3">
                  <c:v>ЭС</c:v>
                </c:pt>
                <c:pt idx="4">
                  <c:v>ЭОП</c:v>
                </c:pt>
                <c:pt idx="5">
                  <c:v>АСОиУ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62</c:v>
                </c:pt>
                <c:pt idx="1">
                  <c:v>63</c:v>
                </c:pt>
                <c:pt idx="2">
                  <c:v>59</c:v>
                </c:pt>
                <c:pt idx="3">
                  <c:v>61</c:v>
                </c:pt>
                <c:pt idx="4">
                  <c:v>64</c:v>
                </c:pt>
                <c:pt idx="5">
                  <c:v>76</c:v>
                </c:pt>
              </c:numCache>
            </c:numRef>
          </c:val>
        </c:ser>
        <c:axId val="11119232"/>
        <c:axId val="11118464"/>
      </c:barChart>
      <c:catAx>
        <c:axId val="1111923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1118464"/>
        <c:crosses val="autoZero"/>
        <c:auto val="1"/>
        <c:lblAlgn val="ctr"/>
        <c:lblOffset val="100"/>
      </c:catAx>
      <c:valAx>
        <c:axId val="1111846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111192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ХТОВ</c:v>
                </c:pt>
                <c:pt idx="1">
                  <c:v>ТиПП</c:v>
                </c:pt>
                <c:pt idx="2">
                  <c:v>Менеджмент</c:v>
                </c:pt>
                <c:pt idx="3">
                  <c:v>ГМУ</c:v>
                </c:pt>
                <c:pt idx="4">
                  <c:v>МАХП</c:v>
                </c:pt>
                <c:pt idx="5">
                  <c:v>ЭС</c:v>
                </c:pt>
                <c:pt idx="6">
                  <c:v>Экономика</c:v>
                </c:pt>
                <c:pt idx="7">
                  <c:v>АСОиУ</c:v>
                </c:pt>
                <c:pt idx="8">
                  <c:v>УТС</c:v>
                </c:pt>
                <c:pt idx="9">
                  <c:v>ЭОП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</c:v>
                </c:pt>
                <c:pt idx="1">
                  <c:v>15</c:v>
                </c:pt>
                <c:pt idx="2">
                  <c:v>26</c:v>
                </c:pt>
                <c:pt idx="3">
                  <c:v>30</c:v>
                </c:pt>
                <c:pt idx="4">
                  <c:v>32</c:v>
                </c:pt>
                <c:pt idx="5">
                  <c:v>38</c:v>
                </c:pt>
                <c:pt idx="6">
                  <c:v>45</c:v>
                </c:pt>
                <c:pt idx="7">
                  <c:v>46</c:v>
                </c:pt>
                <c:pt idx="8">
                  <c:v>55</c:v>
                </c:pt>
                <c:pt idx="9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ХТОВ</c:v>
                </c:pt>
                <c:pt idx="1">
                  <c:v>ТиПП</c:v>
                </c:pt>
                <c:pt idx="2">
                  <c:v>Менеджмент</c:v>
                </c:pt>
                <c:pt idx="3">
                  <c:v>ГМУ</c:v>
                </c:pt>
                <c:pt idx="4">
                  <c:v>МАХП</c:v>
                </c:pt>
                <c:pt idx="5">
                  <c:v>ЭС</c:v>
                </c:pt>
                <c:pt idx="6">
                  <c:v>Экономика</c:v>
                </c:pt>
                <c:pt idx="7">
                  <c:v>АСОиУ</c:v>
                </c:pt>
                <c:pt idx="8">
                  <c:v>УТС</c:v>
                </c:pt>
                <c:pt idx="9">
                  <c:v>ЭОП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68</c:v>
                </c:pt>
                <c:pt idx="1">
                  <c:v>70</c:v>
                </c:pt>
                <c:pt idx="2">
                  <c:v>45</c:v>
                </c:pt>
                <c:pt idx="3">
                  <c:v>54</c:v>
                </c:pt>
                <c:pt idx="4">
                  <c:v>64</c:v>
                </c:pt>
                <c:pt idx="5">
                  <c:v>53</c:v>
                </c:pt>
                <c:pt idx="6">
                  <c:v>45</c:v>
                </c:pt>
                <c:pt idx="7">
                  <c:v>74</c:v>
                </c:pt>
                <c:pt idx="8">
                  <c:v>54</c:v>
                </c:pt>
                <c:pt idx="9">
                  <c:v>52</c:v>
                </c:pt>
              </c:numCache>
            </c:numRef>
          </c:val>
        </c:ser>
        <c:axId val="85079168"/>
        <c:axId val="85080704"/>
      </c:barChart>
      <c:catAx>
        <c:axId val="85079168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5080704"/>
        <c:crosses val="autoZero"/>
        <c:auto val="1"/>
        <c:lblAlgn val="ctr"/>
        <c:lblOffset val="100"/>
      </c:catAx>
      <c:valAx>
        <c:axId val="8508070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50791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ЭС</c:v>
                </c:pt>
                <c:pt idx="1">
                  <c:v>Экономика</c:v>
                </c:pt>
                <c:pt idx="2">
                  <c:v>МАХП</c:v>
                </c:pt>
                <c:pt idx="3">
                  <c:v>УТС</c:v>
                </c:pt>
                <c:pt idx="4">
                  <c:v>ЭОП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</c:v>
                </c:pt>
                <c:pt idx="1">
                  <c:v>35</c:v>
                </c:pt>
                <c:pt idx="2">
                  <c:v>43</c:v>
                </c:pt>
                <c:pt idx="3">
                  <c:v>46</c:v>
                </c:pt>
                <c:pt idx="4">
                  <c:v>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ЭС</c:v>
                </c:pt>
                <c:pt idx="1">
                  <c:v>Экономика</c:v>
                </c:pt>
                <c:pt idx="2">
                  <c:v>МАХП</c:v>
                </c:pt>
                <c:pt idx="3">
                  <c:v>УТС</c:v>
                </c:pt>
                <c:pt idx="4">
                  <c:v>ЭОП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47</c:v>
                </c:pt>
                <c:pt idx="1">
                  <c:v>41</c:v>
                </c:pt>
                <c:pt idx="2">
                  <c:v>55</c:v>
                </c:pt>
                <c:pt idx="3">
                  <c:v>70</c:v>
                </c:pt>
                <c:pt idx="4">
                  <c:v>53</c:v>
                </c:pt>
              </c:numCache>
            </c:numRef>
          </c:val>
        </c:ser>
        <c:axId val="84335616"/>
        <c:axId val="84112128"/>
      </c:barChart>
      <c:catAx>
        <c:axId val="8433561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4112128"/>
        <c:crosses val="autoZero"/>
        <c:auto val="1"/>
        <c:lblAlgn val="ctr"/>
        <c:lblOffset val="100"/>
      </c:catAx>
      <c:valAx>
        <c:axId val="8411212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43356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ХТОВ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numFmt formatCode="#,##0" sourceLinked="0"/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</c:v>
                </c:pt>
                <c:pt idx="1">
                  <c:v>1</c:v>
                </c:pt>
                <c:pt idx="2">
                  <c:v>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ТиПП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40</c:v>
                </c:pt>
                <c:pt idx="1">
                  <c:v>1</c:v>
                </c:pt>
                <c:pt idx="2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ТХКиМИ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Физика</c:v>
                </c:pt>
                <c:pt idx="2">
                  <c:v>Начертательная геометрия. Инженерная графика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36</c:v>
                </c:pt>
                <c:pt idx="1">
                  <c:v>11</c:v>
                </c:pt>
              </c:numCache>
            </c:numRef>
          </c:val>
        </c:ser>
        <c:axId val="85942272"/>
        <c:axId val="85943808"/>
      </c:barChart>
      <c:catAx>
        <c:axId val="85942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5943808"/>
        <c:crosses val="autoZero"/>
        <c:auto val="1"/>
        <c:lblAlgn val="ctr"/>
        <c:lblOffset val="100"/>
      </c:catAx>
      <c:valAx>
        <c:axId val="85943808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859422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МАХП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Материаловедение</c:v>
                </c:pt>
                <c:pt idx="3">
                  <c:v>Математика</c:v>
                </c:pt>
                <c:pt idx="4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</c:v>
                </c:pt>
                <c:pt idx="1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ТФНТ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Материаловедение</c:v>
                </c:pt>
                <c:pt idx="3">
                  <c:v>Математика</c:v>
                </c:pt>
                <c:pt idx="4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50</c:v>
                </c:pt>
                <c:pt idx="2">
                  <c:v>33</c:v>
                </c:pt>
                <c:pt idx="3">
                  <c:v>75</c:v>
                </c:pt>
                <c:pt idx="4">
                  <c:v>25</c:v>
                </c:pt>
              </c:numCache>
            </c:numRef>
          </c:val>
        </c:ser>
        <c:axId val="107516288"/>
        <c:axId val="107517824"/>
      </c:barChart>
      <c:catAx>
        <c:axId val="107516288"/>
        <c:scaling>
          <c:orientation val="minMax"/>
        </c:scaling>
        <c:axPos val="b"/>
        <c:tickLblPos val="nextTo"/>
        <c:txPr>
          <a:bodyPr anchor="t" anchorCtr="1"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7517824"/>
        <c:crosses val="autoZero"/>
        <c:auto val="1"/>
        <c:lblAlgn val="ctr"/>
        <c:lblOffset val="100"/>
      </c:catAx>
      <c:valAx>
        <c:axId val="1075178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751628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АСОиУ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82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Математика</c:v>
                </c:pt>
                <c:pt idx="3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</c:v>
                </c:pt>
                <c:pt idx="2">
                  <c:v>94</c:v>
                </c:pt>
                <c:pt idx="3">
                  <c:v>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ЭОП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80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Математика</c:v>
                </c:pt>
                <c:pt idx="3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80</c:v>
                </c:pt>
                <c:pt idx="1">
                  <c:v>100</c:v>
                </c:pt>
                <c:pt idx="2">
                  <c:v>60</c:v>
                </c:pt>
                <c:pt idx="3">
                  <c:v>60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ЭС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Математика</c:v>
                </c:pt>
                <c:pt idx="3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66</c:v>
                </c:pt>
                <c:pt idx="1">
                  <c:v>88</c:v>
                </c:pt>
                <c:pt idx="2">
                  <c:v>36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УТС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Физика</c:v>
                </c:pt>
                <c:pt idx="1">
                  <c:v>Теоретическая механика</c:v>
                </c:pt>
                <c:pt idx="2">
                  <c:v>Математика</c:v>
                </c:pt>
                <c:pt idx="3">
                  <c:v>Начертательная геометрия. Инженерная графика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44</c:v>
                </c:pt>
                <c:pt idx="2">
                  <c:v>88</c:v>
                </c:pt>
                <c:pt idx="3">
                  <c:v>50</c:v>
                </c:pt>
              </c:numCache>
            </c:numRef>
          </c:val>
        </c:ser>
        <c:axId val="85476864"/>
        <c:axId val="85478400"/>
      </c:barChart>
      <c:catAx>
        <c:axId val="8547686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85478400"/>
        <c:crosses val="autoZero"/>
        <c:auto val="1"/>
        <c:lblAlgn val="ctr"/>
        <c:lblOffset val="100"/>
      </c:catAx>
      <c:valAx>
        <c:axId val="85478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8547686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1050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ИНСТИТУТА 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факультета </a:t>
            </a: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и автоматизации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786874" cy="4733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контроля остаточных знаний студентов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факультета непрерывного образования (СПО)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543956" cy="4662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«Химическая технология» (профиль ХТОВ)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9001156" cy="480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«Химическая технология» (профиль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ТиПП)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481138"/>
          <a:ext cx="8715436" cy="480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направления «Продукты питания из растительного сырья» (профиль ТХКиМИ)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643063"/>
          <a:ext cx="8786874" cy="4500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направления «Энерго- и ресурсосберегающие процессы в химической технологии, нефтехимии и биотехнологии» (профиль МАХП)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85831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«Ядерная энергетика и теплофизика» (профиль ТФНТ)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786874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«Информатика и вычислительная техника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» (профиль АСОИУ)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285875"/>
          <a:ext cx="8929718" cy="500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направления «Теплоэнергетика и теплотехника» (профиль ЭОП)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0108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математике (школьный курс)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929718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«Электроэнергетика и электротехника» (профиль ЭС)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929718" cy="466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«Экономика»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858280" cy="4805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аправления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«Государственное и муниципальное управление»</a:t>
            </a:r>
            <a:endParaRPr lang="ru-RU" sz="2400" dirty="0">
              <a:effectLst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92971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студентов направления «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Менеджмент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effectLst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369 студентов очного и очно-заочного 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effectLst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71472" y="2000240"/>
          <a:ext cx="8358246" cy="45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 в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2013/2014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2014/2015 </a:t>
            </a:r>
            <a:r>
              <a:rPr lang="ru-RU" sz="24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1071546"/>
          <a:ext cx="8858312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43536"/>
          </a:xfrm>
        </p:spPr>
        <p:txBody>
          <a:bodyPr>
            <a:normAutofit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	Принять информацию о качестве знаний студентов к сведению с последующим обсуждением на заседаниях кафедр.</a:t>
            </a:r>
          </a:p>
          <a:p>
            <a:pPr marL="8890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Более активно использовать методические наработки, предлагаемые разработчиками АПИМ (аттестационных педагогических измерительных материалов).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Продолжить участие в федеральном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Интернет-экзамене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сфере профессионального образования.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	Проводить диагностическое Интернет-тестирование студентов 1 курса.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00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физике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информатике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86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русскому языку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истории (школьный курс)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 английскому языку (школьный курс)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7251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контроля остаточных знаний студентов </a:t>
            </a:r>
            <a:b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481137"/>
          <a:ext cx="8715436" cy="4948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</TotalTime>
  <Words>124</Words>
  <Application>Microsoft Office PowerPoint</Application>
  <PresentationFormat>Экран (4:3)</PresentationFormat>
  <Paragraphs>46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АНАЛИЗ КАЧЕСТВА ЗНАНИЙ СТУДЕНТОВ ИНСТИТУТА </vt:lpstr>
      <vt:lpstr>Диагностика знаний студентов 1 курса  по математике (школьный курс)</vt:lpstr>
      <vt:lpstr>Диагностика знаний студентов 1 курса  по физике (школьный курс)</vt:lpstr>
      <vt:lpstr>Диагностика знаний студентов 1 курса  по информатике (школьный курс)</vt:lpstr>
      <vt:lpstr>Диагностика знаний студентов 1 курса  по русскому языку (школьный курс)</vt:lpstr>
      <vt:lpstr>Диагностика знаний студентов 1 курса  по истории (школьный курс)</vt:lpstr>
      <vt:lpstr>Диагностика знаний студентов 1 курса  по английскому языку (школьный курс)</vt:lpstr>
      <vt:lpstr>  Результаты контроля остаточных знаний студентов  технологического факультета </vt:lpstr>
      <vt:lpstr>  Результаты контроля остаточных знаний студентов  механического факультета </vt:lpstr>
      <vt:lpstr>Результаты контроля остаточных знаний студентов  факультета управления и автоматизации </vt:lpstr>
      <vt:lpstr> Результаты контроля остаточных знаний студентов  факультета экономики и управления </vt:lpstr>
      <vt:lpstr>Результаты контроля остаточных знаний студентов  факультета непрерывного образования (СПО)</vt:lpstr>
      <vt:lpstr>Результаты контроля знаний  студентов направления  «Химическая технология» (профиль ХТОВ)</vt:lpstr>
      <vt:lpstr>Результаты контроля знаний  студентов направления  «Химическая технология» (профиль ТиПП)</vt:lpstr>
      <vt:lpstr>Результаты контроля знаний  студентов направления «Продукты питания из растительного сырья» (профиль ТХКиМИ)</vt:lpstr>
      <vt:lpstr>Результаты контроля знаний  студентов направления «Энерго- и ресурсосберегающие процессы в химической технологии, нефтехимии и биотехнологии» (профиль МАХП)</vt:lpstr>
      <vt:lpstr>Результаты контроля знаний  студентов направления  «Ядерная энергетика и теплофизика» (профиль ТФНТ)</vt:lpstr>
      <vt:lpstr>Результаты контроля знаний  студентов направления «Информатика и вычислительная техника» (профиль АСОИУ)</vt:lpstr>
      <vt:lpstr>Результаты контроля знаний  студентов направления «Теплоэнергетика и теплотехника» (профиль ЭОП)</vt:lpstr>
      <vt:lpstr>Результаты контроля знаний  студентов направления  «Электроэнергетика и электротехника» (профиль ЭС)</vt:lpstr>
      <vt:lpstr>Результаты контроля знаний  студентов направления «Экономика»</vt:lpstr>
      <vt:lpstr>Результаты контроля знаний  студентов направления  «Государственное и муниципальное управление»</vt:lpstr>
      <vt:lpstr>Результаты контроля знаний  студентов направления «Менеджмент»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 в 2013/2014 уч.г. и 2014/2015 уч.г.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Admin</cp:lastModifiedBy>
  <cp:revision>134</cp:revision>
  <dcterms:created xsi:type="dcterms:W3CDTF">2013-02-20T11:27:36Z</dcterms:created>
  <dcterms:modified xsi:type="dcterms:W3CDTF">2015-03-10T11:33:43Z</dcterms:modified>
</cp:coreProperties>
</file>