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85" r:id="rId5"/>
    <p:sldId id="291" r:id="rId6"/>
    <p:sldId id="279" r:id="rId7"/>
    <p:sldId id="280" r:id="rId8"/>
    <p:sldId id="281" r:id="rId9"/>
    <p:sldId id="292" r:id="rId10"/>
    <p:sldId id="258" r:id="rId11"/>
    <p:sldId id="259" r:id="rId12"/>
    <p:sldId id="288" r:id="rId13"/>
    <p:sldId id="289" r:id="rId14"/>
    <p:sldId id="290" r:id="rId15"/>
    <p:sldId id="275" r:id="rId16"/>
    <p:sldId id="284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90" autoAdjust="0"/>
  </p:normalViewPr>
  <p:slideViewPr>
    <p:cSldViewPr>
      <p:cViewPr varScale="1">
        <p:scale>
          <a:sx n="91" d="100"/>
          <a:sy n="91" d="100"/>
        </p:scale>
        <p:origin x="-12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2%20&#1074;%20Microsoft%20Office%20PowerPoint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МАХП</c:v>
                </c:pt>
                <c:pt idx="1">
                  <c:v>ТиПП</c:v>
                </c:pt>
                <c:pt idx="2">
                  <c:v>ХТОВ</c:v>
                </c:pt>
                <c:pt idx="3">
                  <c:v>ППРС</c:v>
                </c:pt>
                <c:pt idx="4">
                  <c:v>УП</c:v>
                </c:pt>
                <c:pt idx="5">
                  <c:v>Экономика</c:v>
                </c:pt>
                <c:pt idx="6">
                  <c:v>ЭС</c:v>
                </c:pt>
                <c:pt idx="7">
                  <c:v>УТС</c:v>
                </c:pt>
                <c:pt idx="8">
                  <c:v>ИВТ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39</c:v>
                </c:pt>
                <c:pt idx="1">
                  <c:v>52</c:v>
                </c:pt>
                <c:pt idx="2">
                  <c:v>71</c:v>
                </c:pt>
                <c:pt idx="3">
                  <c:v>49</c:v>
                </c:pt>
                <c:pt idx="4">
                  <c:v>48</c:v>
                </c:pt>
                <c:pt idx="5">
                  <c:v>47</c:v>
                </c:pt>
                <c:pt idx="6">
                  <c:v>60</c:v>
                </c:pt>
                <c:pt idx="7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г.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МАХП</c:v>
                </c:pt>
                <c:pt idx="1">
                  <c:v>ТиПП</c:v>
                </c:pt>
                <c:pt idx="2">
                  <c:v>ХТОВ</c:v>
                </c:pt>
                <c:pt idx="3">
                  <c:v>ППРС</c:v>
                </c:pt>
                <c:pt idx="4">
                  <c:v>УП</c:v>
                </c:pt>
                <c:pt idx="5">
                  <c:v>Экономика</c:v>
                </c:pt>
                <c:pt idx="6">
                  <c:v>ЭС</c:v>
                </c:pt>
                <c:pt idx="7">
                  <c:v>УТС</c:v>
                </c:pt>
                <c:pt idx="8">
                  <c:v>ИВТ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52</c:v>
                </c:pt>
                <c:pt idx="1">
                  <c:v>60</c:v>
                </c:pt>
                <c:pt idx="2">
                  <c:v>71</c:v>
                </c:pt>
                <c:pt idx="3">
                  <c:v>39</c:v>
                </c:pt>
                <c:pt idx="4">
                  <c:v>39</c:v>
                </c:pt>
                <c:pt idx="5">
                  <c:v>55</c:v>
                </c:pt>
                <c:pt idx="6">
                  <c:v>54</c:v>
                </c:pt>
                <c:pt idx="7">
                  <c:v>70</c:v>
                </c:pt>
                <c:pt idx="8">
                  <c:v>63</c:v>
                </c:pt>
              </c:numCache>
            </c:numRef>
          </c:val>
        </c:ser>
        <c:axId val="40848000"/>
        <c:axId val="40944000"/>
      </c:barChart>
      <c:catAx>
        <c:axId val="40848000"/>
        <c:scaling>
          <c:orientation val="minMax"/>
        </c:scaling>
        <c:axPos val="l"/>
        <c:tickLblPos val="nextTo"/>
        <c:crossAx val="40944000"/>
        <c:crosses val="autoZero"/>
        <c:auto val="1"/>
        <c:lblAlgn val="ctr"/>
        <c:lblOffset val="100"/>
      </c:catAx>
      <c:valAx>
        <c:axId val="40944000"/>
        <c:scaling>
          <c:orientation val="minMax"/>
        </c:scaling>
        <c:axPos val="b"/>
        <c:majorGridlines/>
        <c:numFmt formatCode="General" sourceLinked="1"/>
        <c:tickLblPos val="nextTo"/>
        <c:crossAx val="408480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2 в Microsoft Office PowerPoint]Лист1'!$B$1</c:f>
              <c:strCache>
                <c:ptCount val="1"/>
                <c:pt idx="0">
                  <c:v>АККХС</c:v>
                </c:pt>
              </c:strCache>
            </c:strRef>
          </c:tx>
          <c:dLbls>
            <c:showVal val="1"/>
          </c:dLbls>
          <c:cat>
            <c:strRef>
              <c:f>'[Диаграмма 2 в Microsoft Office PowerPoint]Лист1'!$A$2:$A$7</c:f>
              <c:strCache>
                <c:ptCount val="6"/>
                <c:pt idx="0">
                  <c:v>Информационные технологии</c:v>
                </c:pt>
                <c:pt idx="1">
                  <c:v>Философия</c:v>
                </c:pt>
                <c:pt idx="2">
                  <c:v>Аналитическая химия</c:v>
                </c:pt>
                <c:pt idx="3">
                  <c:v>Общая и неорганическая химия</c:v>
                </c:pt>
                <c:pt idx="4">
                  <c:v>Органическая химия</c:v>
                </c:pt>
                <c:pt idx="5">
                  <c:v>Метрология</c:v>
                </c:pt>
              </c:strCache>
            </c:strRef>
          </c:cat>
          <c:val>
            <c:numRef>
              <c:f>'[Диаграмма 2 в Microsoft Office PowerPoint]Лист1'!$B$2:$B$7</c:f>
              <c:numCache>
                <c:formatCode>General</c:formatCode>
                <c:ptCount val="6"/>
                <c:pt idx="0">
                  <c:v>76</c:v>
                </c:pt>
                <c:pt idx="1">
                  <c:v>55</c:v>
                </c:pt>
                <c:pt idx="2">
                  <c:v>79</c:v>
                </c:pt>
                <c:pt idx="3">
                  <c:v>86</c:v>
                </c:pt>
                <c:pt idx="4">
                  <c:v>67</c:v>
                </c:pt>
                <c:pt idx="5">
                  <c:v>66</c:v>
                </c:pt>
              </c:numCache>
            </c:numRef>
          </c:val>
        </c:ser>
        <c:ser>
          <c:idx val="1"/>
          <c:order val="1"/>
          <c:tx>
            <c:strRef>
              <c:f>'[Диаграмма 2 в Microsoft Office PowerPoint]Лист1'!$C$1</c:f>
              <c:strCache>
                <c:ptCount val="1"/>
                <c:pt idx="0">
                  <c:v>ТПиППМЭ</c:v>
                </c:pt>
              </c:strCache>
            </c:strRef>
          </c:tx>
          <c:dLbls>
            <c:showVal val="1"/>
          </c:dLbls>
          <c:cat>
            <c:strRef>
              <c:f>'[Диаграмма 2 в Microsoft Office PowerPoint]Лист1'!$A$2:$A$7</c:f>
              <c:strCache>
                <c:ptCount val="6"/>
                <c:pt idx="0">
                  <c:v>Информационные технологии</c:v>
                </c:pt>
                <c:pt idx="1">
                  <c:v>Философия</c:v>
                </c:pt>
                <c:pt idx="2">
                  <c:v>Аналитическая химия</c:v>
                </c:pt>
                <c:pt idx="3">
                  <c:v>Общая и неорганическая химия</c:v>
                </c:pt>
                <c:pt idx="4">
                  <c:v>Органическая химия</c:v>
                </c:pt>
                <c:pt idx="5">
                  <c:v>Метрология</c:v>
                </c:pt>
              </c:strCache>
            </c:strRef>
          </c:cat>
          <c:val>
            <c:numRef>
              <c:f>'[Диаграмма 2 в Microsoft Office PowerPoint]Лист1'!$C$2:$C$7</c:f>
              <c:numCache>
                <c:formatCode>General</c:formatCode>
                <c:ptCount val="6"/>
                <c:pt idx="2">
                  <c:v>68</c:v>
                </c:pt>
                <c:pt idx="3">
                  <c:v>78</c:v>
                </c:pt>
              </c:numCache>
            </c:numRef>
          </c:val>
        </c:ser>
        <c:axId val="66408832"/>
        <c:axId val="66675840"/>
      </c:barChart>
      <c:catAx>
        <c:axId val="66408832"/>
        <c:scaling>
          <c:orientation val="minMax"/>
        </c:scaling>
        <c:axPos val="b"/>
        <c:tickLblPos val="nextTo"/>
        <c:crossAx val="66675840"/>
        <c:crosses val="autoZero"/>
        <c:auto val="1"/>
        <c:lblAlgn val="ctr"/>
        <c:lblOffset val="100"/>
      </c:catAx>
      <c:valAx>
        <c:axId val="66675840"/>
        <c:scaling>
          <c:orientation val="minMax"/>
        </c:scaling>
        <c:axPos val="l"/>
        <c:majorGridlines/>
        <c:numFmt formatCode="General" sourceLinked="1"/>
        <c:tickLblPos val="nextTo"/>
        <c:crossAx val="6640883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2015/16 уч.г.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'[Диаграмма в Microsoft Office PowerPoint]Лист1'!$B$2:$B$6</c:f>
              <c:numCache>
                <c:formatCode>General</c:formatCode>
                <c:ptCount val="5"/>
                <c:pt idx="0">
                  <c:v>42</c:v>
                </c:pt>
                <c:pt idx="1">
                  <c:v>9</c:v>
                </c:pt>
                <c:pt idx="2">
                  <c:v>38</c:v>
                </c:pt>
                <c:pt idx="3">
                  <c:v>11</c:v>
                </c:pt>
                <c:pt idx="4">
                  <c:v>58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2016/17 уч. г.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'[Диаграмма в Microsoft Office PowerPoint]Лист1'!$C$2:$C$6</c:f>
              <c:numCache>
                <c:formatCode>General</c:formatCode>
                <c:ptCount val="5"/>
                <c:pt idx="0">
                  <c:v>46</c:v>
                </c:pt>
                <c:pt idx="1">
                  <c:v>7</c:v>
                </c:pt>
                <c:pt idx="2">
                  <c:v>32</c:v>
                </c:pt>
                <c:pt idx="3">
                  <c:v>16</c:v>
                </c:pt>
                <c:pt idx="4">
                  <c:v>54</c:v>
                </c:pt>
              </c:numCache>
            </c:numRef>
          </c:val>
        </c:ser>
        <c:axId val="69363200"/>
        <c:axId val="69608576"/>
      </c:barChart>
      <c:catAx>
        <c:axId val="69363200"/>
        <c:scaling>
          <c:orientation val="minMax"/>
        </c:scaling>
        <c:axPos val="b"/>
        <c:tickLblPos val="nextTo"/>
        <c:crossAx val="69608576"/>
        <c:crosses val="autoZero"/>
        <c:auto val="1"/>
        <c:lblAlgn val="ctr"/>
        <c:lblOffset val="100"/>
      </c:catAx>
      <c:valAx>
        <c:axId val="69608576"/>
        <c:scaling>
          <c:orientation val="minMax"/>
        </c:scaling>
        <c:axPos val="l"/>
        <c:majorGridlines/>
        <c:numFmt formatCode="General" sourceLinked="1"/>
        <c:tickLblPos val="nextTo"/>
        <c:crossAx val="693632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 i="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2015/16 уч. г.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'[Диаграмма в Microsoft Office PowerPoint]Лист1'!$B$2:$B$6</c:f>
              <c:numCache>
                <c:formatCode>General</c:formatCode>
                <c:ptCount val="5"/>
                <c:pt idx="0">
                  <c:v>68</c:v>
                </c:pt>
                <c:pt idx="1">
                  <c:v>13</c:v>
                </c:pt>
                <c:pt idx="2">
                  <c:v>14</c:v>
                </c:pt>
                <c:pt idx="3">
                  <c:v>5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2016/17 уч. г.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7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3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'[Диаграмма в Microsoft Office PowerPoint]Лист1'!$C$2:$C$6</c:f>
              <c:numCache>
                <c:formatCode>General</c:formatCode>
                <c:ptCount val="5"/>
                <c:pt idx="0">
                  <c:v>68</c:v>
                </c:pt>
                <c:pt idx="1">
                  <c:v>22</c:v>
                </c:pt>
                <c:pt idx="2">
                  <c:v>8</c:v>
                </c:pt>
                <c:pt idx="3">
                  <c:v>3</c:v>
                </c:pt>
                <c:pt idx="4">
                  <c:v>32</c:v>
                </c:pt>
              </c:numCache>
            </c:numRef>
          </c:val>
        </c:ser>
        <c:axId val="63727104"/>
        <c:axId val="66016000"/>
      </c:barChart>
      <c:catAx>
        <c:axId val="63727104"/>
        <c:scaling>
          <c:orientation val="minMax"/>
        </c:scaling>
        <c:axPos val="b"/>
        <c:tickLblPos val="nextTo"/>
        <c:crossAx val="66016000"/>
        <c:crosses val="autoZero"/>
        <c:auto val="1"/>
        <c:lblAlgn val="ctr"/>
        <c:lblOffset val="100"/>
      </c:catAx>
      <c:valAx>
        <c:axId val="66016000"/>
        <c:scaling>
          <c:orientation val="minMax"/>
        </c:scaling>
        <c:axPos val="l"/>
        <c:majorGridlines/>
        <c:numFmt formatCode="General" sourceLinked="1"/>
        <c:tickLblPos val="nextTo"/>
        <c:crossAx val="637271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 i="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2015/16 уч.г.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'[Диаграмма в Microsoft Office PowerPoint]Лист1'!$B$2:$B$6</c:f>
              <c:numCache>
                <c:formatCode>General</c:formatCode>
                <c:ptCount val="5"/>
                <c:pt idx="0">
                  <c:v>51</c:v>
                </c:pt>
                <c:pt idx="1">
                  <c:v>24</c:v>
                </c:pt>
                <c:pt idx="2">
                  <c:v>21</c:v>
                </c:pt>
                <c:pt idx="3">
                  <c:v>4</c:v>
                </c:pt>
                <c:pt idx="4">
                  <c:v>49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2016/17 уч.г.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'[Диаграмма в Microsoft Office PowerPoint]Лист1'!$C$2:$C$6</c:f>
              <c:numCache>
                <c:formatCode>General</c:formatCode>
                <c:ptCount val="5"/>
                <c:pt idx="0">
                  <c:v>54</c:v>
                </c:pt>
                <c:pt idx="1">
                  <c:v>30</c:v>
                </c:pt>
                <c:pt idx="2">
                  <c:v>15</c:v>
                </c:pt>
                <c:pt idx="3">
                  <c:v>1</c:v>
                </c:pt>
                <c:pt idx="4">
                  <c:v>46</c:v>
                </c:pt>
              </c:numCache>
            </c:numRef>
          </c:val>
        </c:ser>
        <c:axId val="66090496"/>
        <c:axId val="66155648"/>
      </c:barChart>
      <c:catAx>
        <c:axId val="66090496"/>
        <c:scaling>
          <c:orientation val="minMax"/>
        </c:scaling>
        <c:axPos val="b"/>
        <c:tickLblPos val="nextTo"/>
        <c:crossAx val="66155648"/>
        <c:crosses val="autoZero"/>
        <c:auto val="1"/>
        <c:lblAlgn val="ctr"/>
        <c:lblOffset val="100"/>
      </c:catAx>
      <c:valAx>
        <c:axId val="66155648"/>
        <c:scaling>
          <c:orientation val="minMax"/>
        </c:scaling>
        <c:axPos val="l"/>
        <c:majorGridlines/>
        <c:numFmt formatCode="General" sourceLinked="1"/>
        <c:tickLblPos val="nextTo"/>
        <c:crossAx val="6609049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 i="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9212833109569368E-3"/>
                  <c:y val="2.8609967436627647E-2"/>
                </c:manualLayout>
              </c:layout>
              <c:showVal val="1"/>
            </c:dLbl>
            <c:dLbl>
              <c:idx val="1"/>
              <c:layout>
                <c:manualLayout>
                  <c:x val="-2.2392088492106648E-3"/>
                  <c:y val="7.7795139466072813E-3"/>
                </c:manualLayout>
              </c:layout>
              <c:showVal val="1"/>
            </c:dLbl>
            <c:dLbl>
              <c:idx val="2"/>
              <c:layout>
                <c:manualLayout>
                  <c:x val="-5.3218373404799058E-3"/>
                  <c:y val="1.3490571320085288E-2"/>
                </c:manualLayout>
              </c:layout>
              <c:showVal val="1"/>
            </c:dLbl>
            <c:dLbl>
              <c:idx val="3"/>
              <c:layout>
                <c:manualLayout>
                  <c:x val="-1.0273404972490512E-2"/>
                  <c:y val="5.5966656226323916E-3"/>
                </c:manualLayout>
              </c:layout>
              <c:showVal val="1"/>
            </c:dLbl>
            <c:dLbl>
              <c:idx val="4"/>
              <c:layout>
                <c:manualLayout>
                  <c:x val="-8.0328334712915237E-4"/>
                  <c:y val="-2.0403288883134255E-2"/>
                </c:manualLayout>
              </c:layout>
              <c:showVal val="1"/>
            </c:dLbl>
            <c:dLbl>
              <c:idx val="5"/>
              <c:layout>
                <c:manualLayout>
                  <c:x val="-5.0942125196996122E-3"/>
                  <c:y val="-5.4404979168890524E-3"/>
                </c:manualLayout>
              </c:layout>
              <c:showVal val="1"/>
            </c:dLbl>
            <c:dLbl>
              <c:idx val="6"/>
              <c:layout>
                <c:manualLayout>
                  <c:x val="1.0523079979991313E-2"/>
                  <c:y val="-1.7095333166521138E-2"/>
                </c:manualLayout>
              </c:layout>
              <c:showVal val="1"/>
            </c:dLbl>
            <c:dLbl>
              <c:idx val="7"/>
              <c:layout>
                <c:manualLayout>
                  <c:x val="1.6099733242291663E-3"/>
                  <c:y val="-4.0398004552923519E-4"/>
                </c:manualLayout>
              </c:layout>
              <c:showVal val="1"/>
            </c:dLbl>
            <c:dLbl>
              <c:idx val="8"/>
              <c:layout>
                <c:manualLayout>
                  <c:x val="5.7676103568488294E-3"/>
                  <c:y val="-4.5621092526522264E-3"/>
                </c:manualLayout>
              </c:layout>
              <c:showVal val="1"/>
            </c:dLbl>
            <c:dLbl>
              <c:idx val="9"/>
              <c:layout>
                <c:manualLayout>
                  <c:x val="1.096049126825002E-2"/>
                  <c:y val="9.8801226944485246E-3"/>
                </c:manualLayout>
              </c:layout>
              <c:showVal val="1"/>
            </c:dLbl>
            <c:dLbl>
              <c:idx val="10"/>
              <c:layout>
                <c:manualLayout>
                  <c:x val="1.3347052348382146E-2"/>
                  <c:y val="-4.0240524513517895E-3"/>
                </c:manualLayout>
              </c:layout>
              <c:showVal val="1"/>
            </c:dLbl>
            <c:dLbl>
              <c:idx val="11"/>
              <c:layout>
                <c:manualLayout>
                  <c:x val="8.7427132184923276E-3"/>
                  <c:y val="9.1821799086965732E-3"/>
                </c:manualLayout>
              </c:layout>
              <c:showVal val="1"/>
            </c:dLbl>
            <c:dLbl>
              <c:idx val="12"/>
              <c:layout>
                <c:manualLayout>
                  <c:x val="9.3531813092707621E-3"/>
                  <c:y val="2.1874633640186106E-2"/>
                </c:manualLayout>
              </c:layout>
              <c:showVal val="1"/>
            </c:dLbl>
            <c:dLbl>
              <c:idx val="13"/>
              <c:layout>
                <c:manualLayout>
                  <c:x val="1.0672290372715049E-2"/>
                  <c:y val="1.6876392167292795E-2"/>
                </c:manualLayout>
              </c:layout>
              <c:showVal val="1"/>
            </c:dLbl>
            <c:dLbl>
              <c:idx val="14"/>
              <c:layout>
                <c:manualLayout>
                  <c:x val="7.5566485400918645E-3"/>
                  <c:y val="1.315855090367296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ФТ</c:v>
                </c:pt>
                <c:pt idx="2">
                  <c:v>ФУА</c:v>
                </c:pt>
                <c:pt idx="3">
                  <c:v>ФЭУ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2">
                  <c:v>59</c:v>
                </c:pt>
                <c:pt idx="3">
                  <c:v>18</c:v>
                </c:pt>
              </c:numCache>
            </c:numRef>
          </c:val>
        </c:ser>
        <c:firstSliceAng val="0"/>
      </c:pieChart>
    </c:plotArea>
    <c:legend>
      <c:legendPos val="r"/>
      <c:legendEntry>
        <c:idx val="1"/>
        <c:delete val="1"/>
      </c:legendEntry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'[Диаграмма в Microsoft Office PowerPoint]Лист1'!$A$2:$A$11</c:f>
              <c:strCache>
                <c:ptCount val="10"/>
                <c:pt idx="0">
                  <c:v>Если бы передо мной снова встал выбор вуза, то я выбрал бы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доволен содержанием лекций, семинарских, практических,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'[Диаграмма в Microsoft Office PowerPoint]Лист1'!$B$2:$B$11</c:f>
              <c:numCache>
                <c:formatCode>General</c:formatCode>
                <c:ptCount val="10"/>
                <c:pt idx="0">
                  <c:v>3.8</c:v>
                </c:pt>
                <c:pt idx="1">
                  <c:v>4.3</c:v>
                </c:pt>
                <c:pt idx="2">
                  <c:v>4</c:v>
                </c:pt>
                <c:pt idx="3">
                  <c:v>4.3</c:v>
                </c:pt>
                <c:pt idx="4">
                  <c:v>4.3</c:v>
                </c:pt>
                <c:pt idx="5">
                  <c:v>4.4000000000000004</c:v>
                </c:pt>
                <c:pt idx="6">
                  <c:v>4.0999999999999996</c:v>
                </c:pt>
                <c:pt idx="7">
                  <c:v>4.5</c:v>
                </c:pt>
                <c:pt idx="8">
                  <c:v>4.5999999999999996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'[Диаграмма в Microsoft Office PowerPoint]Лист1'!$A$2:$A$11</c:f>
              <c:strCache>
                <c:ptCount val="10"/>
                <c:pt idx="0">
                  <c:v>Если бы передо мной снова встал выбор вуза, то я выбрал бы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доволен содержанием лекций, семинарских, практических,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'[Диаграмма в Microsoft Office PowerPoint]Лист1'!$C$2:$C$11</c:f>
              <c:numCache>
                <c:formatCode>General</c:formatCode>
                <c:ptCount val="10"/>
                <c:pt idx="0">
                  <c:v>3.9</c:v>
                </c:pt>
                <c:pt idx="1">
                  <c:v>4.2</c:v>
                </c:pt>
                <c:pt idx="2">
                  <c:v>3.9</c:v>
                </c:pt>
                <c:pt idx="3">
                  <c:v>4.2</c:v>
                </c:pt>
                <c:pt idx="4">
                  <c:v>4.0999999999999996</c:v>
                </c:pt>
                <c:pt idx="5">
                  <c:v>4.4000000000000004</c:v>
                </c:pt>
                <c:pt idx="6">
                  <c:v>3.8</c:v>
                </c:pt>
                <c:pt idx="7">
                  <c:v>4.4000000000000004</c:v>
                </c:pt>
                <c:pt idx="8">
                  <c:v>4.5</c:v>
                </c:pt>
                <c:pt idx="9">
                  <c:v>4.2</c:v>
                </c:pt>
              </c:numCache>
            </c:numRef>
          </c:val>
        </c:ser>
        <c:axId val="66697088"/>
        <c:axId val="66860928"/>
      </c:barChart>
      <c:catAx>
        <c:axId val="6669708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6860928"/>
        <c:crosses val="autoZero"/>
        <c:auto val="1"/>
        <c:lblAlgn val="ctr"/>
        <c:lblOffset val="100"/>
      </c:catAx>
      <c:valAx>
        <c:axId val="66860928"/>
        <c:scaling>
          <c:orientation val="minMax"/>
        </c:scaling>
        <c:axPos val="b"/>
        <c:majorGridlines/>
        <c:numFmt formatCode="General" sourceLinked="1"/>
        <c:tickLblPos val="nextTo"/>
        <c:crossAx val="6669708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ТиПП</c:v>
                </c:pt>
                <c:pt idx="2">
                  <c:v>ИВТ</c:v>
                </c:pt>
                <c:pt idx="3">
                  <c:v>ЭС</c:v>
                </c:pt>
                <c:pt idx="4">
                  <c:v>УТС</c:v>
                </c:pt>
                <c:pt idx="5">
                  <c:v>МАХП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44</c:v>
                </c:pt>
                <c:pt idx="1">
                  <c:v>39</c:v>
                </c:pt>
                <c:pt idx="2">
                  <c:v>44</c:v>
                </c:pt>
                <c:pt idx="3">
                  <c:v>57</c:v>
                </c:pt>
                <c:pt idx="4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ТиПП</c:v>
                </c:pt>
                <c:pt idx="2">
                  <c:v>ИВТ</c:v>
                </c:pt>
                <c:pt idx="3">
                  <c:v>ЭС</c:v>
                </c:pt>
                <c:pt idx="4">
                  <c:v>УТС</c:v>
                </c:pt>
                <c:pt idx="5">
                  <c:v>МАХП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45</c:v>
                </c:pt>
                <c:pt idx="1">
                  <c:v>42</c:v>
                </c:pt>
                <c:pt idx="2">
                  <c:v>47</c:v>
                </c:pt>
                <c:pt idx="3">
                  <c:v>58</c:v>
                </c:pt>
                <c:pt idx="4">
                  <c:v>62</c:v>
                </c:pt>
                <c:pt idx="5">
                  <c:v>35</c:v>
                </c:pt>
              </c:numCache>
            </c:numRef>
          </c:val>
        </c:ser>
        <c:axId val="40998400"/>
        <c:axId val="40999936"/>
      </c:barChart>
      <c:catAx>
        <c:axId val="40998400"/>
        <c:scaling>
          <c:orientation val="minMax"/>
        </c:scaling>
        <c:axPos val="l"/>
        <c:tickLblPos val="nextTo"/>
        <c:crossAx val="40999936"/>
        <c:crosses val="autoZero"/>
        <c:auto val="1"/>
        <c:lblAlgn val="ctr"/>
        <c:lblOffset val="100"/>
      </c:catAx>
      <c:valAx>
        <c:axId val="40999936"/>
        <c:scaling>
          <c:orientation val="minMax"/>
        </c:scaling>
        <c:axPos val="b"/>
        <c:majorGridlines/>
        <c:numFmt formatCode="General" sourceLinked="1"/>
        <c:tickLblPos val="nextTo"/>
        <c:crossAx val="409984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aseline="0"/>
          </a:pPr>
          <a:endParaRPr lang="ru-RU"/>
        </a:p>
      </c:txPr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ТиПП</c:v>
                </c:pt>
                <c:pt idx="1">
                  <c:v>ХТОВ</c:v>
                </c:pt>
                <c:pt idx="2">
                  <c:v>ИВТ</c:v>
                </c:pt>
                <c:pt idx="3">
                  <c:v>ЭС</c:v>
                </c:pt>
                <c:pt idx="4">
                  <c:v>МАХП</c:v>
                </c:pt>
                <c:pt idx="5">
                  <c:v>ППРС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67</c:v>
                </c:pt>
                <c:pt idx="1">
                  <c:v>83</c:v>
                </c:pt>
                <c:pt idx="2">
                  <c:v>36</c:v>
                </c:pt>
                <c:pt idx="3">
                  <c:v>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ТиПП</c:v>
                </c:pt>
                <c:pt idx="1">
                  <c:v>ХТОВ</c:v>
                </c:pt>
                <c:pt idx="2">
                  <c:v>ИВТ</c:v>
                </c:pt>
                <c:pt idx="3">
                  <c:v>ЭС</c:v>
                </c:pt>
                <c:pt idx="4">
                  <c:v>МАХП</c:v>
                </c:pt>
                <c:pt idx="5">
                  <c:v>ППРС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67</c:v>
                </c:pt>
                <c:pt idx="1">
                  <c:v>57</c:v>
                </c:pt>
                <c:pt idx="2">
                  <c:v>52</c:v>
                </c:pt>
                <c:pt idx="3">
                  <c:v>63</c:v>
                </c:pt>
                <c:pt idx="4">
                  <c:v>53</c:v>
                </c:pt>
                <c:pt idx="5">
                  <c:v>61</c:v>
                </c:pt>
              </c:numCache>
            </c:numRef>
          </c:val>
        </c:ser>
        <c:axId val="62282752"/>
        <c:axId val="62284544"/>
      </c:barChart>
      <c:catAx>
        <c:axId val="62282752"/>
        <c:scaling>
          <c:orientation val="minMax"/>
        </c:scaling>
        <c:axPos val="l"/>
        <c:tickLblPos val="nextTo"/>
        <c:crossAx val="62284544"/>
        <c:crosses val="autoZero"/>
        <c:auto val="1"/>
        <c:lblAlgn val="ctr"/>
        <c:lblOffset val="100"/>
      </c:catAx>
      <c:valAx>
        <c:axId val="62284544"/>
        <c:scaling>
          <c:orientation val="minMax"/>
        </c:scaling>
        <c:axPos val="b"/>
        <c:majorGridlines/>
        <c:numFmt formatCode="General" sourceLinked="1"/>
        <c:tickLblPos val="nextTo"/>
        <c:crossAx val="6228275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УП</c:v>
                </c:pt>
                <c:pt idx="1">
                  <c:v>ТиПП</c:v>
                </c:pt>
                <c:pt idx="2">
                  <c:v>ХТОВ</c:v>
                </c:pt>
                <c:pt idx="3">
                  <c:v>ИВТ</c:v>
                </c:pt>
                <c:pt idx="4">
                  <c:v>УТС</c:v>
                </c:pt>
                <c:pt idx="5">
                  <c:v>ЭС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</c:v>
                </c:pt>
                <c:pt idx="1">
                  <c:v>38</c:v>
                </c:pt>
                <c:pt idx="2">
                  <c:v>40</c:v>
                </c:pt>
                <c:pt idx="3">
                  <c:v>58</c:v>
                </c:pt>
                <c:pt idx="4">
                  <c:v>52</c:v>
                </c:pt>
                <c:pt idx="5">
                  <c:v>50</c:v>
                </c:pt>
              </c:numCache>
            </c:numRef>
          </c:val>
        </c:ser>
        <c:axId val="47462656"/>
        <c:axId val="60235776"/>
      </c:barChart>
      <c:catAx>
        <c:axId val="47462656"/>
        <c:scaling>
          <c:orientation val="minMax"/>
        </c:scaling>
        <c:axPos val="l"/>
        <c:tickLblPos val="nextTo"/>
        <c:crossAx val="60235776"/>
        <c:crosses val="autoZero"/>
        <c:auto val="1"/>
        <c:lblAlgn val="ctr"/>
        <c:lblOffset val="100"/>
      </c:catAx>
      <c:valAx>
        <c:axId val="60235776"/>
        <c:scaling>
          <c:orientation val="minMax"/>
        </c:scaling>
        <c:axPos val="b"/>
        <c:majorGridlines/>
        <c:numFmt formatCode="General" sourceLinked="1"/>
        <c:tickLblPos val="nextTo"/>
        <c:crossAx val="4746265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ЭС</c:v>
                </c:pt>
                <c:pt idx="4">
                  <c:v>ИВТ</c:v>
                </c:pt>
                <c:pt idx="5">
                  <c:v>УТС</c:v>
                </c:pt>
                <c:pt idx="6">
                  <c:v>МАХП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66</c:v>
                </c:pt>
                <c:pt idx="1">
                  <c:v>73</c:v>
                </c:pt>
                <c:pt idx="2">
                  <c:v>54</c:v>
                </c:pt>
                <c:pt idx="3">
                  <c:v>69</c:v>
                </c:pt>
                <c:pt idx="4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г.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ЭС</c:v>
                </c:pt>
                <c:pt idx="4">
                  <c:v>ИВТ</c:v>
                </c:pt>
                <c:pt idx="5">
                  <c:v>УТС</c:v>
                </c:pt>
                <c:pt idx="6">
                  <c:v>МАХП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63</c:v>
                </c:pt>
                <c:pt idx="1">
                  <c:v>63</c:v>
                </c:pt>
                <c:pt idx="2">
                  <c:v>56</c:v>
                </c:pt>
                <c:pt idx="3">
                  <c:v>65</c:v>
                </c:pt>
                <c:pt idx="4">
                  <c:v>66</c:v>
                </c:pt>
                <c:pt idx="5">
                  <c:v>66</c:v>
                </c:pt>
                <c:pt idx="6">
                  <c:v>63</c:v>
                </c:pt>
              </c:numCache>
            </c:numRef>
          </c:val>
        </c:ser>
        <c:axId val="62574976"/>
        <c:axId val="62576512"/>
      </c:barChart>
      <c:catAx>
        <c:axId val="62574976"/>
        <c:scaling>
          <c:orientation val="minMax"/>
        </c:scaling>
        <c:axPos val="l"/>
        <c:tickLblPos val="nextTo"/>
        <c:crossAx val="62576512"/>
        <c:crosses val="autoZero"/>
        <c:auto val="1"/>
        <c:lblAlgn val="ctr"/>
        <c:lblOffset val="100"/>
      </c:catAx>
      <c:valAx>
        <c:axId val="62576512"/>
        <c:scaling>
          <c:orientation val="minMax"/>
        </c:scaling>
        <c:axPos val="b"/>
        <c:majorGridlines/>
        <c:numFmt formatCode="General" sourceLinked="1"/>
        <c:tickLblPos val="nextTo"/>
        <c:crossAx val="6257497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ХТОВ</c:v>
                </c:pt>
                <c:pt idx="1">
                  <c:v>ТиПП</c:v>
                </c:pt>
                <c:pt idx="2">
                  <c:v>УП</c:v>
                </c:pt>
                <c:pt idx="3">
                  <c:v>Экономика</c:v>
                </c:pt>
                <c:pt idx="4">
                  <c:v>ППРС</c:v>
                </c:pt>
                <c:pt idx="5">
                  <c:v>МАХП</c:v>
                </c:pt>
                <c:pt idx="6">
                  <c:v>ИВТ</c:v>
                </c:pt>
                <c:pt idx="7">
                  <c:v>УТС</c:v>
                </c:pt>
                <c:pt idx="8">
                  <c:v>ЭС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56</c:v>
                </c:pt>
                <c:pt idx="1">
                  <c:v>57</c:v>
                </c:pt>
                <c:pt idx="2">
                  <c:v>36</c:v>
                </c:pt>
                <c:pt idx="3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г.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ХТОВ</c:v>
                </c:pt>
                <c:pt idx="1">
                  <c:v>ТиПП</c:v>
                </c:pt>
                <c:pt idx="2">
                  <c:v>УП</c:v>
                </c:pt>
                <c:pt idx="3">
                  <c:v>Экономика</c:v>
                </c:pt>
                <c:pt idx="4">
                  <c:v>ППРС</c:v>
                </c:pt>
                <c:pt idx="5">
                  <c:v>МАХП</c:v>
                </c:pt>
                <c:pt idx="6">
                  <c:v>ИВТ</c:v>
                </c:pt>
                <c:pt idx="7">
                  <c:v>УТС</c:v>
                </c:pt>
                <c:pt idx="8">
                  <c:v>ЭС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60</c:v>
                </c:pt>
                <c:pt idx="1">
                  <c:v>56</c:v>
                </c:pt>
                <c:pt idx="2">
                  <c:v>55</c:v>
                </c:pt>
                <c:pt idx="3">
                  <c:v>59</c:v>
                </c:pt>
                <c:pt idx="4">
                  <c:v>46</c:v>
                </c:pt>
                <c:pt idx="5">
                  <c:v>59</c:v>
                </c:pt>
                <c:pt idx="6">
                  <c:v>57</c:v>
                </c:pt>
                <c:pt idx="7">
                  <c:v>62</c:v>
                </c:pt>
                <c:pt idx="8">
                  <c:v>73</c:v>
                </c:pt>
              </c:numCache>
            </c:numRef>
          </c:val>
        </c:ser>
        <c:axId val="68226048"/>
        <c:axId val="68252416"/>
      </c:barChart>
      <c:catAx>
        <c:axId val="68226048"/>
        <c:scaling>
          <c:orientation val="minMax"/>
        </c:scaling>
        <c:axPos val="l"/>
        <c:tickLblPos val="nextTo"/>
        <c:crossAx val="68252416"/>
        <c:crosses val="autoZero"/>
        <c:auto val="1"/>
        <c:lblAlgn val="ctr"/>
        <c:lblOffset val="100"/>
      </c:catAx>
      <c:valAx>
        <c:axId val="68252416"/>
        <c:scaling>
          <c:orientation val="minMax"/>
        </c:scaling>
        <c:axPos val="b"/>
        <c:majorGridlines/>
        <c:numFmt formatCode="General" sourceLinked="1"/>
        <c:tickLblPos val="nextTo"/>
        <c:crossAx val="6822604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PowerPoint]Лист1'!$A$2:$A$11</c:f>
              <c:strCache>
                <c:ptCount val="10"/>
                <c:pt idx="0">
                  <c:v>Экономика</c:v>
                </c:pt>
                <c:pt idx="1">
                  <c:v>ППРС</c:v>
                </c:pt>
                <c:pt idx="2">
                  <c:v>УТС</c:v>
                </c:pt>
                <c:pt idx="3">
                  <c:v>УП</c:v>
                </c:pt>
                <c:pt idx="4">
                  <c:v>ТиПП</c:v>
                </c:pt>
                <c:pt idx="5">
                  <c:v>ХТОВ</c:v>
                </c:pt>
                <c:pt idx="6">
                  <c:v>МАХП</c:v>
                </c:pt>
                <c:pt idx="7">
                  <c:v>ИВТ</c:v>
                </c:pt>
                <c:pt idx="8">
                  <c:v>УТС</c:v>
                </c:pt>
                <c:pt idx="9">
                  <c:v>ЭС</c:v>
                </c:pt>
              </c:strCache>
            </c:strRef>
          </c:cat>
          <c:val>
            <c:numRef>
              <c:f>'[Диаграмма в Microsoft Office PowerPoint]Лист1'!$B$2:$B$11</c:f>
              <c:numCache>
                <c:formatCode>General</c:formatCode>
                <c:ptCount val="10"/>
                <c:pt idx="0">
                  <c:v>65</c:v>
                </c:pt>
                <c:pt idx="1">
                  <c:v>56</c:v>
                </c:pt>
                <c:pt idx="2">
                  <c:v>44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2016 г.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PowerPoint]Лист1'!$A$2:$A$11</c:f>
              <c:strCache>
                <c:ptCount val="10"/>
                <c:pt idx="0">
                  <c:v>Экономика</c:v>
                </c:pt>
                <c:pt idx="1">
                  <c:v>ППРС</c:v>
                </c:pt>
                <c:pt idx="2">
                  <c:v>УТС</c:v>
                </c:pt>
                <c:pt idx="3">
                  <c:v>УП</c:v>
                </c:pt>
                <c:pt idx="4">
                  <c:v>ТиПП</c:v>
                </c:pt>
                <c:pt idx="5">
                  <c:v>ХТОВ</c:v>
                </c:pt>
                <c:pt idx="6">
                  <c:v>МАХП</c:v>
                </c:pt>
                <c:pt idx="7">
                  <c:v>ИВТ</c:v>
                </c:pt>
                <c:pt idx="8">
                  <c:v>УТС</c:v>
                </c:pt>
                <c:pt idx="9">
                  <c:v>ЭС</c:v>
                </c:pt>
              </c:strCache>
            </c:strRef>
          </c:cat>
          <c:val>
            <c:numRef>
              <c:f>'[Диаграмма в Microsoft Office PowerPoint]Лист1'!$C$2:$C$11</c:f>
              <c:numCache>
                <c:formatCode>General</c:formatCode>
                <c:ptCount val="10"/>
                <c:pt idx="0">
                  <c:v>43</c:v>
                </c:pt>
                <c:pt idx="1">
                  <c:v>75</c:v>
                </c:pt>
                <c:pt idx="3">
                  <c:v>35</c:v>
                </c:pt>
                <c:pt idx="4">
                  <c:v>60</c:v>
                </c:pt>
                <c:pt idx="5">
                  <c:v>46</c:v>
                </c:pt>
                <c:pt idx="6">
                  <c:v>56</c:v>
                </c:pt>
                <c:pt idx="7">
                  <c:v>55</c:v>
                </c:pt>
                <c:pt idx="8">
                  <c:v>51</c:v>
                </c:pt>
                <c:pt idx="9">
                  <c:v>71</c:v>
                </c:pt>
              </c:numCache>
            </c:numRef>
          </c:val>
        </c:ser>
        <c:axId val="41196160"/>
        <c:axId val="41935616"/>
      </c:barChart>
      <c:catAx>
        <c:axId val="41196160"/>
        <c:scaling>
          <c:orientation val="minMax"/>
        </c:scaling>
        <c:axPos val="l"/>
        <c:tickLblPos val="nextTo"/>
        <c:crossAx val="41935616"/>
        <c:crosses val="autoZero"/>
        <c:auto val="1"/>
        <c:lblAlgn val="ctr"/>
        <c:lblOffset val="100"/>
      </c:catAx>
      <c:valAx>
        <c:axId val="41935616"/>
        <c:scaling>
          <c:orientation val="minMax"/>
        </c:scaling>
        <c:axPos val="b"/>
        <c:majorGridlines/>
        <c:numFmt formatCode="General" sourceLinked="1"/>
        <c:tickLblPos val="nextTo"/>
        <c:crossAx val="4119616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АККХС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История</c:v>
                </c:pt>
                <c:pt idx="1">
                  <c:v>Русский язык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Физика</c:v>
                </c:pt>
                <c:pt idx="5">
                  <c:v>Информатика</c:v>
                </c:pt>
                <c:pt idx="6">
                  <c:v>Химия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28</c:v>
                </c:pt>
                <c:pt idx="1">
                  <c:v>59</c:v>
                </c:pt>
                <c:pt idx="2">
                  <c:v>27</c:v>
                </c:pt>
                <c:pt idx="3">
                  <c:v>26</c:v>
                </c:pt>
                <c:pt idx="4">
                  <c:v>22</c:v>
                </c:pt>
                <c:pt idx="5">
                  <c:v>24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ТПиППМЭ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История</c:v>
                </c:pt>
                <c:pt idx="1">
                  <c:v>Русский язык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Физика</c:v>
                </c:pt>
                <c:pt idx="5">
                  <c:v>Информатика</c:v>
                </c:pt>
                <c:pt idx="6">
                  <c:v>Химия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69</c:v>
                </c:pt>
                <c:pt idx="1">
                  <c:v>59</c:v>
                </c:pt>
                <c:pt idx="2">
                  <c:v>40</c:v>
                </c:pt>
                <c:pt idx="3">
                  <c:v>38</c:v>
                </c:pt>
                <c:pt idx="4">
                  <c:v>29</c:v>
                </c:pt>
                <c:pt idx="5">
                  <c:v>37</c:v>
                </c:pt>
                <c:pt idx="6">
                  <c:v>75</c:v>
                </c:pt>
              </c:numCache>
            </c:numRef>
          </c:val>
        </c:ser>
        <c:axId val="60245120"/>
        <c:axId val="60361344"/>
      </c:barChart>
      <c:catAx>
        <c:axId val="60245120"/>
        <c:scaling>
          <c:orientation val="minMax"/>
        </c:scaling>
        <c:axPos val="l"/>
        <c:tickLblPos val="nextTo"/>
        <c:crossAx val="60361344"/>
        <c:crosses val="autoZero"/>
        <c:auto val="1"/>
        <c:lblAlgn val="ctr"/>
        <c:lblOffset val="100"/>
      </c:catAx>
      <c:valAx>
        <c:axId val="60361344"/>
        <c:scaling>
          <c:orientation val="minMax"/>
        </c:scaling>
        <c:axPos val="b"/>
        <c:majorGridlines/>
        <c:numFmt formatCode="General" sourceLinked="1"/>
        <c:tickLblPos val="nextTo"/>
        <c:crossAx val="602451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АККХС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91</a:t>
                    </a:r>
                    <a:endParaRPr lang="en-US" dirty="0"/>
                  </a:p>
                </c:rich>
              </c:tx>
              <c:showVal val="1"/>
            </c:dLbl>
            <c:numFmt formatCode="#,##0" sourceLinked="0"/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Математика</c:v>
                </c:pt>
                <c:pt idx="1">
                  <c:v>Электротехника и электроника</c:v>
                </c:pt>
                <c:pt idx="2">
                  <c:v>Инженерная графика</c:v>
                </c:pt>
                <c:pt idx="3">
                  <c:v>БЖД</c:v>
                </c:pt>
                <c:pt idx="4">
                  <c:v>История</c:v>
                </c:pt>
                <c:pt idx="5">
                  <c:v>Английский язык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87</c:v>
                </c:pt>
                <c:pt idx="1">
                  <c:v>53</c:v>
                </c:pt>
                <c:pt idx="4">
                  <c:v>45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ТПиППМЭ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Математика</c:v>
                </c:pt>
                <c:pt idx="1">
                  <c:v>Электротехника и электроника</c:v>
                </c:pt>
                <c:pt idx="2">
                  <c:v>Инженерная графика</c:v>
                </c:pt>
                <c:pt idx="3">
                  <c:v>БЖД</c:v>
                </c:pt>
                <c:pt idx="4">
                  <c:v>История</c:v>
                </c:pt>
                <c:pt idx="5">
                  <c:v>Английский язык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81</c:v>
                </c:pt>
                <c:pt idx="1">
                  <c:v>40</c:v>
                </c:pt>
                <c:pt idx="2">
                  <c:v>89</c:v>
                </c:pt>
                <c:pt idx="3">
                  <c:v>77</c:v>
                </c:pt>
                <c:pt idx="4">
                  <c:v>38</c:v>
                </c:pt>
                <c:pt idx="5">
                  <c:v>63</c:v>
                </c:pt>
              </c:numCache>
            </c:numRef>
          </c:val>
        </c:ser>
        <c:axId val="63705856"/>
        <c:axId val="63707392"/>
      </c:barChart>
      <c:catAx>
        <c:axId val="63705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3707392"/>
        <c:crosses val="autoZero"/>
        <c:auto val="1"/>
        <c:lblAlgn val="ctr"/>
        <c:lblOffset val="100"/>
      </c:catAx>
      <c:valAx>
        <c:axId val="63707392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37058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453391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ИНСТИТУТА 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02.03.2017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47251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интернет - тестирования студентов </a:t>
            </a:r>
            <a:b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1курса СПО, %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  <a:t> Результаты интернет - тестирования студентов </a:t>
            </a:r>
            <a:b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  <a:t>1курса </a:t>
            </a:r>
            <a: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  <a:t>СПО, %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основной экзаменационной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сессии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очное отделение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7251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Итоги зимней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основной экзаменационной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сессии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очно-заочное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отделение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7251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основной экзаменационной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(заочное отделение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64399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студентов очного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effectLst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71472" y="2000240"/>
          <a:ext cx="8358246" cy="45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 в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2015/2016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2016/2017 </a:t>
            </a:r>
            <a:r>
              <a:rPr lang="ru-RU" sz="24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86874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143536"/>
          </a:xfrm>
        </p:spPr>
        <p:txBody>
          <a:bodyPr>
            <a:normAutofit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	Принять информацию о качестве знаний студентов к сведению с последующим обсуждением на заседаниях кафедр.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Продолжить участие в федеральном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нтернет - экзамене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сфере профессионального образования.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	Проводить диагностическое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интернет - тестирование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студентов 1 курса.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0108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математике (школьный курс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00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физике (школьный курс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химии (школьный курс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/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10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01080" cy="509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информатике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(школьный курс), %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86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русскому языку (школьный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курс), 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истории (школьный курс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английскому языку (школьный курс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), %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0108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1543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СПО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школьный курс), %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98</Words>
  <Application>Microsoft Office PowerPoint</Application>
  <PresentationFormat>Экран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АНАЛИЗ КАЧЕСТВА ЗНАНИЙ СТУДЕНТОВ ИНСТИТУТА     02.03.2017</vt:lpstr>
      <vt:lpstr>Диагностика знаний студентов 1 курса  по математике (школьный курс), %</vt:lpstr>
      <vt:lpstr>Диагностика знаний студентов 1 курса  по физике (школьный курс), %</vt:lpstr>
      <vt:lpstr>Диагностика знаний студентов 1 курса  по химии (школьный курс), %</vt:lpstr>
      <vt:lpstr>Диагностика знаний студентов 1 курса  по информатике (школьный курс), %</vt:lpstr>
      <vt:lpstr>Диагностика знаний студентов 1 курса  по русскому языку (школьный курс), %</vt:lpstr>
      <vt:lpstr>Диагностика знаний студентов 1 курса  по истории (школьный курс), %</vt:lpstr>
      <vt:lpstr>Диагностика знаний студентов 1 курса  по английскому языку (школьный курс), %</vt:lpstr>
      <vt:lpstr>Диагностика знаний студентов 1 курса СПО  (школьный курс), %</vt:lpstr>
      <vt:lpstr>   Результаты интернет - тестирования студентов  1курса СПО, %  </vt:lpstr>
      <vt:lpstr>   Результаты интернет - тестирования студентов  1курса СПО, % </vt:lpstr>
      <vt:lpstr>Итоги зимней основной экзаменационной сессии  (очное отделение), %</vt:lpstr>
      <vt:lpstr>Итоги зимней основной экзаменационной сессии  (очно-заочное отделение), %</vt:lpstr>
      <vt:lpstr>Итоги зимней основной экзаменационной сессии  (заочное отделение), %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 в 2015/2016 уч.г. и 2016/2017 уч.г.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НХТИ</cp:lastModifiedBy>
  <cp:revision>212</cp:revision>
  <dcterms:created xsi:type="dcterms:W3CDTF">2013-02-20T11:27:36Z</dcterms:created>
  <dcterms:modified xsi:type="dcterms:W3CDTF">2017-03-01T13:01:15Z</dcterms:modified>
</cp:coreProperties>
</file>