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85" r:id="rId5"/>
    <p:sldId id="291" r:id="rId6"/>
    <p:sldId id="279" r:id="rId7"/>
    <p:sldId id="305" r:id="rId8"/>
    <p:sldId id="281" r:id="rId9"/>
    <p:sldId id="293" r:id="rId10"/>
    <p:sldId id="294" r:id="rId11"/>
    <p:sldId id="295" r:id="rId12"/>
    <p:sldId id="296" r:id="rId13"/>
    <p:sldId id="297" r:id="rId14"/>
    <p:sldId id="300" r:id="rId15"/>
    <p:sldId id="301" r:id="rId16"/>
    <p:sldId id="288" r:id="rId17"/>
    <p:sldId id="289" r:id="rId18"/>
    <p:sldId id="290" r:id="rId19"/>
    <p:sldId id="275" r:id="rId20"/>
    <p:sldId id="284" r:id="rId21"/>
    <p:sldId id="292" r:id="rId22"/>
    <p:sldId id="28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37" autoAdjust="0"/>
  </p:normalViewPr>
  <p:slideViewPr>
    <p:cSldViewPr>
      <p:cViewPr varScale="1">
        <p:scale>
          <a:sx n="93" d="100"/>
          <a:sy n="93" d="100"/>
        </p:scale>
        <p:origin x="-108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ИВТ</c:v>
                </c:pt>
                <c:pt idx="1">
                  <c:v>ЭС</c:v>
                </c:pt>
                <c:pt idx="2">
                  <c:v>ЭУ</c:v>
                </c:pt>
                <c:pt idx="3">
                  <c:v>ППРС</c:v>
                </c:pt>
                <c:pt idx="4">
                  <c:v>ХТОВ</c:v>
                </c:pt>
                <c:pt idx="5">
                  <c:v>МАХП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52</c:v>
                </c:pt>
                <c:pt idx="3">
                  <c:v>60</c:v>
                </c:pt>
                <c:pt idx="4">
                  <c:v>67</c:v>
                </c:pt>
                <c:pt idx="5">
                  <c:v>68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ИВТ</c:v>
                </c:pt>
                <c:pt idx="1">
                  <c:v>ЭС</c:v>
                </c:pt>
                <c:pt idx="2">
                  <c:v>ЭУ</c:v>
                </c:pt>
                <c:pt idx="3">
                  <c:v>ППРС</c:v>
                </c:pt>
                <c:pt idx="4">
                  <c:v>ХТОВ</c:v>
                </c:pt>
                <c:pt idx="5">
                  <c:v>МАХП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74</c:v>
                </c:pt>
                <c:pt idx="1">
                  <c:v>100</c:v>
                </c:pt>
                <c:pt idx="2">
                  <c:v>81</c:v>
                </c:pt>
                <c:pt idx="3">
                  <c:v>70</c:v>
                </c:pt>
                <c:pt idx="4">
                  <c:v>76</c:v>
                </c:pt>
                <c:pt idx="5">
                  <c:v>70</c:v>
                </c:pt>
              </c:numCache>
            </c:numRef>
          </c:val>
        </c:ser>
        <c:axId val="69523328"/>
        <c:axId val="67760128"/>
      </c:barChart>
      <c:catAx>
        <c:axId val="69523328"/>
        <c:scaling>
          <c:orientation val="minMax"/>
        </c:scaling>
        <c:axPos val="l"/>
        <c:tickLblPos val="nextTo"/>
        <c:crossAx val="67760128"/>
        <c:crosses val="autoZero"/>
        <c:auto val="1"/>
        <c:lblAlgn val="ctr"/>
        <c:lblOffset val="100"/>
      </c:catAx>
      <c:valAx>
        <c:axId val="67760128"/>
        <c:scaling>
          <c:orientation val="minMax"/>
        </c:scaling>
        <c:axPos val="b"/>
        <c:majorGridlines/>
        <c:numFmt formatCode="General" sourceLinked="1"/>
        <c:tickLblPos val="nextTo"/>
        <c:crossAx val="6952332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МАХП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Социология</c:v>
                </c:pt>
                <c:pt idx="1">
                  <c:v>Математика</c:v>
                </c:pt>
                <c:pt idx="2">
                  <c:v>Экология</c:v>
                </c:pt>
                <c:pt idx="3">
                  <c:v>История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91</c:v>
                </c:pt>
                <c:pt idx="1">
                  <c:v>73</c:v>
                </c:pt>
                <c:pt idx="2">
                  <c:v>84</c:v>
                </c:pt>
                <c:pt idx="3">
                  <c:v>77</c:v>
                </c:pt>
              </c:numCache>
            </c:numRef>
          </c:val>
        </c:ser>
        <c:axId val="68952832"/>
        <c:axId val="68954368"/>
      </c:barChart>
      <c:catAx>
        <c:axId val="6895283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68954368"/>
        <c:crosses val="autoZero"/>
        <c:auto val="1"/>
        <c:lblAlgn val="ctr"/>
        <c:lblOffset val="100"/>
      </c:catAx>
      <c:valAx>
        <c:axId val="68954368"/>
        <c:scaling>
          <c:orientation val="minMax"/>
        </c:scaling>
        <c:axPos val="l"/>
        <c:majorGridlines/>
        <c:numFmt formatCode="General" sourceLinked="1"/>
        <c:tickLblPos val="nextTo"/>
        <c:crossAx val="6895283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200" baseline="0">
          <a:latin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МАХП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Математика</c:v>
                </c:pt>
                <c:pt idx="1">
                  <c:v>Философия</c:v>
                </c:pt>
                <c:pt idx="2">
                  <c:v>Информатика</c:v>
                </c:pt>
                <c:pt idx="3">
                  <c:v>Электротехника и электроника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72</c:v>
                </c:pt>
                <c:pt idx="1">
                  <c:v>61</c:v>
                </c:pt>
                <c:pt idx="2">
                  <c:v>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ТФНТ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Математика</c:v>
                </c:pt>
                <c:pt idx="1">
                  <c:v>Философия</c:v>
                </c:pt>
                <c:pt idx="2">
                  <c:v>Информатика</c:v>
                </c:pt>
                <c:pt idx="3">
                  <c:v>Электротехника и электроника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83</c:v>
                </c:pt>
                <c:pt idx="1">
                  <c:v>82</c:v>
                </c:pt>
                <c:pt idx="2">
                  <c:v>60</c:v>
                </c:pt>
                <c:pt idx="3">
                  <c:v>80</c:v>
                </c:pt>
              </c:numCache>
            </c:numRef>
          </c:val>
        </c:ser>
        <c:axId val="68988288"/>
        <c:axId val="68994176"/>
      </c:barChart>
      <c:catAx>
        <c:axId val="6898828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8994176"/>
        <c:crosses val="autoZero"/>
        <c:auto val="1"/>
        <c:lblAlgn val="ctr"/>
        <c:lblOffset val="100"/>
      </c:catAx>
      <c:valAx>
        <c:axId val="68994176"/>
        <c:scaling>
          <c:orientation val="minMax"/>
        </c:scaling>
        <c:axPos val="l"/>
        <c:majorGridlines/>
        <c:numFmt formatCode="General" sourceLinked="1"/>
        <c:tickLblPos val="nextTo"/>
        <c:crossAx val="6898828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ИВТ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Математика</c:v>
                </c:pt>
                <c:pt idx="1">
                  <c:v>Политология</c:v>
                </c:pt>
                <c:pt idx="2">
                  <c:v>Философия</c:v>
                </c:pt>
                <c:pt idx="3">
                  <c:v>История</c:v>
                </c:pt>
                <c:pt idx="4">
                  <c:v>Программирование и алгоритмизация </c:v>
                </c:pt>
                <c:pt idx="5">
                  <c:v>Электрические машины</c:v>
                </c:pt>
                <c:pt idx="6">
                  <c:v>ТОЭ</c:v>
                </c:pt>
                <c:pt idx="7">
                  <c:v>Экология</c:v>
                </c:pt>
                <c:pt idx="8">
                  <c:v>Электротехника и электроника</c:v>
                </c:pt>
                <c:pt idx="9">
                  <c:v>Физика 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81</c:v>
                </c:pt>
                <c:pt idx="1">
                  <c:v>77</c:v>
                </c:pt>
                <c:pt idx="2">
                  <c:v>81</c:v>
                </c:pt>
                <c:pt idx="3">
                  <c:v>78</c:v>
                </c:pt>
                <c:pt idx="4">
                  <c:v>27</c:v>
                </c:pt>
                <c:pt idx="9">
                  <c:v>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ЭС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Математика</c:v>
                </c:pt>
                <c:pt idx="1">
                  <c:v>Политология</c:v>
                </c:pt>
                <c:pt idx="2">
                  <c:v>Философия</c:v>
                </c:pt>
                <c:pt idx="3">
                  <c:v>История</c:v>
                </c:pt>
                <c:pt idx="4">
                  <c:v>Программирование и алгоритмизация </c:v>
                </c:pt>
                <c:pt idx="5">
                  <c:v>Электрические машины</c:v>
                </c:pt>
                <c:pt idx="6">
                  <c:v>ТОЭ</c:v>
                </c:pt>
                <c:pt idx="7">
                  <c:v>Экология</c:v>
                </c:pt>
                <c:pt idx="8">
                  <c:v>Электротехника и электроника</c:v>
                </c:pt>
                <c:pt idx="9">
                  <c:v>Физика 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93</c:v>
                </c:pt>
                <c:pt idx="3">
                  <c:v>67</c:v>
                </c:pt>
                <c:pt idx="5">
                  <c:v>76</c:v>
                </c:pt>
                <c:pt idx="6">
                  <c:v>67</c:v>
                </c:pt>
                <c:pt idx="7">
                  <c:v>92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УТС</c:v>
                </c:pt>
              </c:strCache>
            </c:strRef>
          </c:tx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Математика</c:v>
                </c:pt>
                <c:pt idx="1">
                  <c:v>Политология</c:v>
                </c:pt>
                <c:pt idx="2">
                  <c:v>Философия</c:v>
                </c:pt>
                <c:pt idx="3">
                  <c:v>История</c:v>
                </c:pt>
                <c:pt idx="4">
                  <c:v>Программирование и алгоритмизация </c:v>
                </c:pt>
                <c:pt idx="5">
                  <c:v>Электрические машины</c:v>
                </c:pt>
                <c:pt idx="6">
                  <c:v>ТОЭ</c:v>
                </c:pt>
                <c:pt idx="7">
                  <c:v>Экология</c:v>
                </c:pt>
                <c:pt idx="8">
                  <c:v>Электротехника и электроника</c:v>
                </c:pt>
                <c:pt idx="9">
                  <c:v>Физика 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60</c:v>
                </c:pt>
                <c:pt idx="2">
                  <c:v>68</c:v>
                </c:pt>
                <c:pt idx="7">
                  <c:v>81</c:v>
                </c:pt>
                <c:pt idx="8">
                  <c:v>70</c:v>
                </c:pt>
              </c:numCache>
            </c:numRef>
          </c:val>
        </c:ser>
        <c:axId val="69025152"/>
        <c:axId val="69031040"/>
      </c:barChart>
      <c:catAx>
        <c:axId val="69025152"/>
        <c:scaling>
          <c:orientation val="minMax"/>
        </c:scaling>
        <c:axPos val="b"/>
        <c:tickLblPos val="nextTo"/>
        <c:txPr>
          <a:bodyPr/>
          <a:lstStyle/>
          <a:p>
            <a:pPr>
              <a:defRPr baseline="0"/>
            </a:pPr>
            <a:endParaRPr lang="ru-RU"/>
          </a:p>
        </c:txPr>
        <c:crossAx val="69031040"/>
        <c:crosses val="autoZero"/>
        <c:auto val="1"/>
        <c:lblAlgn val="ctr"/>
        <c:lblOffset val="100"/>
      </c:catAx>
      <c:valAx>
        <c:axId val="69031040"/>
        <c:scaling>
          <c:orientation val="minMax"/>
        </c:scaling>
        <c:axPos val="l"/>
        <c:majorGridlines/>
        <c:numFmt formatCode="General" sourceLinked="1"/>
        <c:tickLblPos val="nextTo"/>
        <c:crossAx val="6902515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АТПП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Философия</c:v>
                </c:pt>
                <c:pt idx="1">
                  <c:v>Математика</c:v>
                </c:pt>
                <c:pt idx="2">
                  <c:v>Электротехника и электроника</c:v>
                </c:pt>
                <c:pt idx="3">
                  <c:v>Политология</c:v>
                </c:pt>
                <c:pt idx="4">
                  <c:v>Программирование и алгоритмизация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</c:v>
                </c:pt>
                <c:pt idx="1">
                  <c:v>75</c:v>
                </c:pt>
                <c:pt idx="2">
                  <c:v>47</c:v>
                </c:pt>
                <c:pt idx="3">
                  <c:v>62</c:v>
                </c:pt>
                <c:pt idx="4">
                  <c:v>81</c:v>
                </c:pt>
              </c:numCache>
            </c:numRef>
          </c:val>
        </c:ser>
        <c:axId val="69170304"/>
        <c:axId val="69171840"/>
      </c:barChart>
      <c:catAx>
        <c:axId val="691703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9171840"/>
        <c:crosses val="autoZero"/>
        <c:auto val="1"/>
        <c:lblAlgn val="ctr"/>
        <c:lblOffset val="100"/>
      </c:catAx>
      <c:valAx>
        <c:axId val="69171840"/>
        <c:scaling>
          <c:orientation val="minMax"/>
        </c:scaling>
        <c:axPos val="l"/>
        <c:majorGridlines/>
        <c:numFmt formatCode="General" sourceLinked="1"/>
        <c:tickLblPos val="nextTo"/>
        <c:crossAx val="6917030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Экономика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Философия</c:v>
                </c:pt>
                <c:pt idx="1">
                  <c:v>Стратегический менеджмент</c:v>
                </c:pt>
                <c:pt idx="2">
                  <c:v>Менеджмент</c:v>
                </c:pt>
                <c:pt idx="3">
                  <c:v>Экономика организаций</c:v>
                </c:pt>
                <c:pt idx="4">
                  <c:v>Мировая экономика</c:v>
                </c:pt>
                <c:pt idx="5">
                  <c:v>История</c:v>
                </c:pt>
                <c:pt idx="6">
                  <c:v>Маркетинг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77</c:v>
                </c:pt>
                <c:pt idx="1">
                  <c:v>78</c:v>
                </c:pt>
                <c:pt idx="2">
                  <c:v>84</c:v>
                </c:pt>
                <c:pt idx="3">
                  <c:v>88</c:v>
                </c:pt>
                <c:pt idx="4">
                  <c:v>80</c:v>
                </c:pt>
                <c:pt idx="5">
                  <c:v>86</c:v>
                </c:pt>
                <c:pt idx="6">
                  <c:v>89</c:v>
                </c:pt>
              </c:numCache>
            </c:numRef>
          </c:val>
        </c:ser>
        <c:axId val="69204608"/>
        <c:axId val="69075328"/>
      </c:barChart>
      <c:catAx>
        <c:axId val="69204608"/>
        <c:scaling>
          <c:orientation val="minMax"/>
        </c:scaling>
        <c:axPos val="b"/>
        <c:numFmt formatCode="General" sourceLinked="1"/>
        <c:tickLblPos val="nextTo"/>
        <c:crossAx val="69075328"/>
        <c:crosses val="autoZero"/>
        <c:auto val="1"/>
        <c:lblAlgn val="ctr"/>
        <c:lblOffset val="100"/>
      </c:catAx>
      <c:valAx>
        <c:axId val="69075328"/>
        <c:scaling>
          <c:orientation val="minMax"/>
        </c:scaling>
        <c:axPos val="l"/>
        <c:majorGridlines/>
        <c:numFmt formatCode="General" sourceLinked="1"/>
        <c:tickLblPos val="nextTo"/>
        <c:crossAx val="6920460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2017/2018 уч.г.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4</a:t>
                    </a:r>
                    <a:r>
                      <a:rPr lang="ru-RU" sz="1600" smtClean="0"/>
                      <a:t>5</a:t>
                    </a:r>
                    <a:endParaRPr lang="en-US" sz="160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5</a:t>
                    </a:r>
                    <a:r>
                      <a:rPr lang="ru-RU" sz="1600" smtClean="0"/>
                      <a:t>5</a:t>
                    </a:r>
                    <a:endParaRPr lang="en-US" sz="16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43</c:v>
                </c:pt>
                <c:pt idx="1">
                  <c:v>11</c:v>
                </c:pt>
                <c:pt idx="2">
                  <c:v>30</c:v>
                </c:pt>
                <c:pt idx="3">
                  <c:v>16</c:v>
                </c:pt>
                <c:pt idx="4">
                  <c:v>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2018/2019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36</c:v>
                </c:pt>
                <c:pt idx="1">
                  <c:v>11</c:v>
                </c:pt>
                <c:pt idx="2">
                  <c:v>33</c:v>
                </c:pt>
                <c:pt idx="3">
                  <c:v>21</c:v>
                </c:pt>
                <c:pt idx="4">
                  <c:v>64</c:v>
                </c:pt>
              </c:numCache>
            </c:numRef>
          </c:val>
        </c:ser>
        <c:axId val="69113344"/>
        <c:axId val="69114880"/>
      </c:barChart>
      <c:catAx>
        <c:axId val="69113344"/>
        <c:scaling>
          <c:orientation val="minMax"/>
        </c:scaling>
        <c:axPos val="b"/>
        <c:tickLblPos val="nextTo"/>
        <c:crossAx val="69114880"/>
        <c:crosses val="autoZero"/>
        <c:auto val="1"/>
        <c:lblAlgn val="ctr"/>
        <c:lblOffset val="100"/>
      </c:catAx>
      <c:valAx>
        <c:axId val="69114880"/>
        <c:scaling>
          <c:orientation val="minMax"/>
        </c:scaling>
        <c:axPos val="l"/>
        <c:majorGridlines/>
        <c:numFmt formatCode="General" sourceLinked="1"/>
        <c:tickLblPos val="nextTo"/>
        <c:crossAx val="69113344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1600"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1"/>
            </a:pPr>
            <a:endParaRPr lang="ru-RU"/>
          </a:p>
        </c:txPr>
      </c:legendEntry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2017/18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70</c:v>
                </c:pt>
                <c:pt idx="1">
                  <c:v>14</c:v>
                </c:pt>
                <c:pt idx="2">
                  <c:v>14</c:v>
                </c:pt>
                <c:pt idx="3">
                  <c:v>2</c:v>
                </c:pt>
                <c:pt idx="4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2018/2019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61</c:v>
                </c:pt>
                <c:pt idx="1">
                  <c:v>24</c:v>
                </c:pt>
                <c:pt idx="2">
                  <c:v>12</c:v>
                </c:pt>
                <c:pt idx="3">
                  <c:v>3</c:v>
                </c:pt>
                <c:pt idx="4">
                  <c:v>39</c:v>
                </c:pt>
              </c:numCache>
            </c:numRef>
          </c:val>
        </c:ser>
        <c:axId val="69264512"/>
        <c:axId val="69266048"/>
      </c:barChart>
      <c:catAx>
        <c:axId val="69264512"/>
        <c:scaling>
          <c:orientation val="minMax"/>
        </c:scaling>
        <c:axPos val="b"/>
        <c:tickLblPos val="nextTo"/>
        <c:crossAx val="69266048"/>
        <c:crosses val="autoZero"/>
        <c:auto val="1"/>
        <c:lblAlgn val="ctr"/>
        <c:lblOffset val="100"/>
      </c:catAx>
      <c:valAx>
        <c:axId val="69266048"/>
        <c:scaling>
          <c:orientation val="minMax"/>
        </c:scaling>
        <c:axPos val="l"/>
        <c:majorGridlines/>
        <c:numFmt formatCode="General" sourceLinked="1"/>
        <c:tickLblPos val="nextTo"/>
        <c:crossAx val="6926451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2017/18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51</c:v>
                </c:pt>
                <c:pt idx="1">
                  <c:v>27</c:v>
                </c:pt>
                <c:pt idx="2">
                  <c:v>18</c:v>
                </c:pt>
                <c:pt idx="3">
                  <c:v>4</c:v>
                </c:pt>
                <c:pt idx="4">
                  <c:v>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2018/2019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45</c:v>
                </c:pt>
                <c:pt idx="1">
                  <c:v>38</c:v>
                </c:pt>
                <c:pt idx="2">
                  <c:v>15</c:v>
                </c:pt>
                <c:pt idx="3">
                  <c:v>3</c:v>
                </c:pt>
                <c:pt idx="4">
                  <c:v>55</c:v>
                </c:pt>
              </c:numCache>
            </c:numRef>
          </c:val>
        </c:ser>
        <c:axId val="69304320"/>
        <c:axId val="69305856"/>
      </c:barChart>
      <c:catAx>
        <c:axId val="69304320"/>
        <c:scaling>
          <c:orientation val="minMax"/>
        </c:scaling>
        <c:axPos val="b"/>
        <c:tickLblPos val="nextTo"/>
        <c:crossAx val="69305856"/>
        <c:crosses val="autoZero"/>
        <c:auto val="1"/>
        <c:lblAlgn val="ctr"/>
        <c:lblOffset val="100"/>
      </c:catAx>
      <c:valAx>
        <c:axId val="69305856"/>
        <c:scaling>
          <c:orientation val="minMax"/>
        </c:scaling>
        <c:axPos val="l"/>
        <c:majorGridlines/>
        <c:numFmt formatCode="General" sourceLinked="1"/>
        <c:tickLblPos val="nextTo"/>
        <c:crossAx val="6930432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4.3933683512397135E-3"/>
                  <c:y val="2.7972184594710441E-2"/>
                </c:manualLayout>
              </c:layout>
              <c:showVal val="1"/>
            </c:dLbl>
            <c:dLbl>
              <c:idx val="1"/>
              <c:layout>
                <c:manualLayout>
                  <c:x val="-8.2417741547770734E-3"/>
                  <c:y val="-6.0896269384749027E-3"/>
                </c:manualLayout>
              </c:layout>
              <c:showVal val="1"/>
            </c:dLbl>
            <c:dLbl>
              <c:idx val="2"/>
              <c:layout>
                <c:manualLayout>
                  <c:x val="1.4518014656548095E-2"/>
                  <c:y val="-1.0805496751351798E-2"/>
                </c:manualLayout>
              </c:layout>
              <c:showVal val="1"/>
            </c:dLbl>
            <c:dLbl>
              <c:idx val="3"/>
              <c:layout>
                <c:manualLayout>
                  <c:x val="1.7153415718868512E-2"/>
                  <c:y val="-1.1168291463567088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ФТ</c:v>
                </c:pt>
                <c:pt idx="1">
                  <c:v>МФ</c:v>
                </c:pt>
                <c:pt idx="2">
                  <c:v>ФУА</c:v>
                </c:pt>
                <c:pt idx="3">
                  <c:v>ФЭУ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</c:v>
                </c:pt>
                <c:pt idx="1">
                  <c:v>21</c:v>
                </c:pt>
                <c:pt idx="2">
                  <c:v>46</c:v>
                </c:pt>
                <c:pt idx="3">
                  <c:v>20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2017/2018</c:v>
                </c:pt>
              </c:strCache>
            </c:strRef>
          </c:tx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Если бы передо мной снова встал выбор вуза, то я бы выбрал НХТИ</c:v>
                </c:pt>
                <c:pt idx="1">
                  <c:v>Я удовлетворен(а) процессом обучения в институте</c:v>
                </c:pt>
                <c:pt idx="2">
                  <c:v>Свои жизненные планы я связываю с работой по специальности</c:v>
                </c:pt>
                <c:pt idx="3">
                  <c:v>Требования преподавателей к учебной деятельности студентов адекватны</c:v>
                </c:pt>
                <c:pt idx="4">
                  <c:v>Преподаватели заинтересованы в глубоких знаниях студентов</c:v>
                </c:pt>
                <c:pt idx="5">
                  <c:v>Качество преподавания дисциплин высокое</c:v>
                </c:pt>
                <c:pt idx="6">
                  <c:v>Индивидуальные занятия, консультации проводятся регулярно</c:v>
                </c:pt>
                <c:pt idx="7">
                  <c:v>Я удовлетворен содержанием лекций, семинарских, практических и лабораторных занятий</c:v>
                </c:pt>
                <c:pt idx="8">
                  <c:v>Учебники, учебные пособия всегда можно взять в библиотеке</c:v>
                </c:pt>
                <c:pt idx="9">
                  <c:v>Я доволен расписанием учебных занятий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3.6</c:v>
                </c:pt>
                <c:pt idx="1">
                  <c:v>3.9</c:v>
                </c:pt>
                <c:pt idx="2">
                  <c:v>3.8</c:v>
                </c:pt>
                <c:pt idx="3">
                  <c:v>4.2</c:v>
                </c:pt>
                <c:pt idx="4">
                  <c:v>4.2</c:v>
                </c:pt>
                <c:pt idx="5">
                  <c:v>3.9</c:v>
                </c:pt>
                <c:pt idx="6">
                  <c:v>4.3</c:v>
                </c:pt>
                <c:pt idx="7">
                  <c:v>4.4000000000000004</c:v>
                </c:pt>
                <c:pt idx="8">
                  <c:v>4</c:v>
                </c:pt>
                <c:pt idx="9">
                  <c:v>3.6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2018/2019</c:v>
                </c:pt>
              </c:strCache>
            </c:strRef>
          </c:tx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Если бы передо мной снова встал выбор вуза, то я бы выбрал НХТИ</c:v>
                </c:pt>
                <c:pt idx="1">
                  <c:v>Я удовлетворен(а) процессом обучения в институте</c:v>
                </c:pt>
                <c:pt idx="2">
                  <c:v>Свои жизненные планы я связываю с работой по специальности</c:v>
                </c:pt>
                <c:pt idx="3">
                  <c:v>Требования преподавателей к учебной деятельности студентов адекватны</c:v>
                </c:pt>
                <c:pt idx="4">
                  <c:v>Преподаватели заинтересованы в глубоких знаниях студентов</c:v>
                </c:pt>
                <c:pt idx="5">
                  <c:v>Качество преподавания дисциплин высокое</c:v>
                </c:pt>
                <c:pt idx="6">
                  <c:v>Индивидуальные занятия, консультации проводятся регулярно</c:v>
                </c:pt>
                <c:pt idx="7">
                  <c:v>Я удовлетворен содержанием лекций, семинарских, практических и лабораторных занятий</c:v>
                </c:pt>
                <c:pt idx="8">
                  <c:v>Учебники, учебные пособия всегда можно взять в библиотеке</c:v>
                </c:pt>
                <c:pt idx="9">
                  <c:v>Я доволен расписанием учебных занятий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3.8</c:v>
                </c:pt>
                <c:pt idx="1">
                  <c:v>4.3</c:v>
                </c:pt>
                <c:pt idx="2">
                  <c:v>3.8</c:v>
                </c:pt>
                <c:pt idx="3">
                  <c:v>4.3</c:v>
                </c:pt>
                <c:pt idx="4">
                  <c:v>4.3</c:v>
                </c:pt>
                <c:pt idx="5">
                  <c:v>4.3</c:v>
                </c:pt>
                <c:pt idx="6">
                  <c:v>4.2</c:v>
                </c:pt>
                <c:pt idx="7">
                  <c:v>4.5</c:v>
                </c:pt>
                <c:pt idx="8">
                  <c:v>4.5</c:v>
                </c:pt>
                <c:pt idx="9">
                  <c:v>4</c:v>
                </c:pt>
              </c:numCache>
            </c:numRef>
          </c:val>
        </c:ser>
        <c:axId val="69358336"/>
        <c:axId val="69359872"/>
      </c:barChart>
      <c:catAx>
        <c:axId val="69358336"/>
        <c:scaling>
          <c:orientation val="minMax"/>
        </c:scaling>
        <c:axPos val="l"/>
        <c:tickLblPos val="nextTo"/>
        <c:crossAx val="69359872"/>
        <c:crosses val="autoZero"/>
        <c:auto val="1"/>
        <c:lblAlgn val="ctr"/>
        <c:lblOffset val="100"/>
      </c:catAx>
      <c:valAx>
        <c:axId val="69359872"/>
        <c:scaling>
          <c:orientation val="minMax"/>
        </c:scaling>
        <c:axPos val="b"/>
        <c:majorGridlines/>
        <c:numFmt formatCode="General" sourceLinked="1"/>
        <c:tickLblPos val="nextTo"/>
        <c:crossAx val="69358336"/>
        <c:crosses val="autoZero"/>
        <c:crossBetween val="between"/>
      </c:valAx>
    </c:plotArea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5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МАХП</c:v>
                </c:pt>
                <c:pt idx="1">
                  <c:v>ЭС</c:v>
                </c:pt>
                <c:pt idx="2">
                  <c:v>ИВТ</c:v>
                </c:pt>
                <c:pt idx="3">
                  <c:v>ХТОВ</c:v>
                </c:pt>
                <c:pt idx="4">
                  <c:v>ППРС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48</c:v>
                </c:pt>
                <c:pt idx="1">
                  <c:v>49</c:v>
                </c:pt>
                <c:pt idx="2">
                  <c:v>34</c:v>
                </c:pt>
                <c:pt idx="3">
                  <c:v>44</c:v>
                </c:pt>
                <c:pt idx="4">
                  <c:v>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МАХП</c:v>
                </c:pt>
                <c:pt idx="1">
                  <c:v>ЭС</c:v>
                </c:pt>
                <c:pt idx="2">
                  <c:v>ИВТ</c:v>
                </c:pt>
                <c:pt idx="3">
                  <c:v>ХТОВ</c:v>
                </c:pt>
                <c:pt idx="4">
                  <c:v>ППРС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48</c:v>
                </c:pt>
                <c:pt idx="1">
                  <c:v>57</c:v>
                </c:pt>
                <c:pt idx="2">
                  <c:v>49</c:v>
                </c:pt>
                <c:pt idx="3">
                  <c:v>55</c:v>
                </c:pt>
                <c:pt idx="4">
                  <c:v>46</c:v>
                </c:pt>
              </c:numCache>
            </c:numRef>
          </c:val>
        </c:ser>
        <c:axId val="67802240"/>
        <c:axId val="67803776"/>
      </c:barChart>
      <c:catAx>
        <c:axId val="67802240"/>
        <c:scaling>
          <c:orientation val="minMax"/>
        </c:scaling>
        <c:axPos val="l"/>
        <c:tickLblPos val="nextTo"/>
        <c:crossAx val="67803776"/>
        <c:crosses val="autoZero"/>
        <c:auto val="1"/>
        <c:lblAlgn val="ctr"/>
        <c:lblOffset val="100"/>
      </c:catAx>
      <c:valAx>
        <c:axId val="67803776"/>
        <c:scaling>
          <c:orientation val="minMax"/>
        </c:scaling>
        <c:axPos val="b"/>
        <c:majorGridlines/>
        <c:numFmt formatCode="General" sourceLinked="1"/>
        <c:tickLblPos val="nextTo"/>
        <c:crossAx val="6780224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ППРС</c:v>
                </c:pt>
                <c:pt idx="1">
                  <c:v>МАХП</c:v>
                </c:pt>
                <c:pt idx="2">
                  <c:v>ХТОВ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</c:v>
                </c:pt>
                <c:pt idx="1">
                  <c:v>41</c:v>
                </c:pt>
                <c:pt idx="2">
                  <c:v>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ППРС</c:v>
                </c:pt>
                <c:pt idx="1">
                  <c:v>МАХП</c:v>
                </c:pt>
                <c:pt idx="2">
                  <c:v>ХТОВ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55</c:v>
                </c:pt>
                <c:pt idx="1">
                  <c:v>19</c:v>
                </c:pt>
                <c:pt idx="2">
                  <c:v>77</c:v>
                </c:pt>
              </c:numCache>
            </c:numRef>
          </c:val>
        </c:ser>
        <c:axId val="68890624"/>
        <c:axId val="68892160"/>
      </c:barChart>
      <c:catAx>
        <c:axId val="68890624"/>
        <c:scaling>
          <c:orientation val="minMax"/>
        </c:scaling>
        <c:axPos val="l"/>
        <c:numFmt formatCode="General" sourceLinked="1"/>
        <c:tickLblPos val="nextTo"/>
        <c:crossAx val="68892160"/>
        <c:crosses val="autoZero"/>
        <c:auto val="1"/>
        <c:lblAlgn val="ctr"/>
        <c:lblOffset val="100"/>
      </c:catAx>
      <c:valAx>
        <c:axId val="68892160"/>
        <c:scaling>
          <c:orientation val="minMax"/>
        </c:scaling>
        <c:axPos val="b"/>
        <c:majorGridlines/>
        <c:numFmt formatCode="General" sourceLinked="1"/>
        <c:tickLblPos val="nextTo"/>
        <c:crossAx val="6889062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7.432154379072187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  <c:pt idx="5">
                  <c:v>ЭУ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46</c:v>
                </c:pt>
                <c:pt idx="1">
                  <c:v>33</c:v>
                </c:pt>
                <c:pt idx="2">
                  <c:v>44</c:v>
                </c:pt>
                <c:pt idx="3">
                  <c:v>57</c:v>
                </c:pt>
                <c:pt idx="4">
                  <c:v>46</c:v>
                </c:pt>
                <c:pt idx="5">
                  <c:v>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  <c:pt idx="5">
                  <c:v>ЭУ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50</c:v>
                </c:pt>
                <c:pt idx="1">
                  <c:v>24</c:v>
                </c:pt>
                <c:pt idx="2">
                  <c:v>40</c:v>
                </c:pt>
                <c:pt idx="3">
                  <c:v>56</c:v>
                </c:pt>
                <c:pt idx="4">
                  <c:v>38</c:v>
                </c:pt>
                <c:pt idx="5">
                  <c:v>41</c:v>
                </c:pt>
              </c:numCache>
            </c:numRef>
          </c:val>
        </c:ser>
        <c:axId val="39959552"/>
        <c:axId val="59904768"/>
      </c:barChart>
      <c:catAx>
        <c:axId val="39959552"/>
        <c:scaling>
          <c:orientation val="minMax"/>
        </c:scaling>
        <c:axPos val="l"/>
        <c:numFmt formatCode="General" sourceLinked="1"/>
        <c:tickLblPos val="nextTo"/>
        <c:crossAx val="59904768"/>
        <c:crosses val="autoZero"/>
        <c:auto val="1"/>
        <c:lblAlgn val="ctr"/>
        <c:lblOffset val="100"/>
      </c:catAx>
      <c:valAx>
        <c:axId val="59904768"/>
        <c:scaling>
          <c:orientation val="minMax"/>
        </c:scaling>
        <c:axPos val="b"/>
        <c:majorGridlines/>
        <c:numFmt formatCode="General" sourceLinked="1"/>
        <c:tickLblPos val="nextTo"/>
        <c:crossAx val="39959552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73</c:v>
                </c:pt>
                <c:pt idx="1">
                  <c:v>51</c:v>
                </c:pt>
                <c:pt idx="2">
                  <c:v>65</c:v>
                </c:pt>
                <c:pt idx="3">
                  <c:v>68</c:v>
                </c:pt>
                <c:pt idx="4">
                  <c:v>69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71</c:v>
                </c:pt>
                <c:pt idx="1">
                  <c:v>64</c:v>
                </c:pt>
                <c:pt idx="2">
                  <c:v>19</c:v>
                </c:pt>
                <c:pt idx="3">
                  <c:v>62</c:v>
                </c:pt>
                <c:pt idx="4">
                  <c:v>53</c:v>
                </c:pt>
              </c:numCache>
            </c:numRef>
          </c:val>
        </c:ser>
        <c:axId val="76704384"/>
        <c:axId val="76710272"/>
      </c:barChart>
      <c:catAx>
        <c:axId val="76704384"/>
        <c:scaling>
          <c:orientation val="minMax"/>
        </c:scaling>
        <c:axPos val="l"/>
        <c:numFmt formatCode="General" sourceLinked="1"/>
        <c:tickLblPos val="nextTo"/>
        <c:crossAx val="76710272"/>
        <c:crosses val="autoZero"/>
        <c:auto val="1"/>
        <c:lblAlgn val="ctr"/>
        <c:lblOffset val="100"/>
      </c:catAx>
      <c:valAx>
        <c:axId val="76710272"/>
        <c:scaling>
          <c:orientation val="minMax"/>
        </c:scaling>
        <c:axPos val="b"/>
        <c:majorGridlines/>
        <c:numFmt formatCode="General" sourceLinked="1"/>
        <c:tickLblPos val="nextTo"/>
        <c:crossAx val="7670438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  <c:pt idx="5">
                  <c:v>ЭУ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67</c:v>
                </c:pt>
                <c:pt idx="1">
                  <c:v>68</c:v>
                </c:pt>
                <c:pt idx="2">
                  <c:v>52</c:v>
                </c:pt>
                <c:pt idx="3">
                  <c:v>58</c:v>
                </c:pt>
                <c:pt idx="4">
                  <c:v>45</c:v>
                </c:pt>
                <c:pt idx="5">
                  <c:v>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  <c:pt idx="5">
                  <c:v>ЭУ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37</c:v>
                </c:pt>
                <c:pt idx="1">
                  <c:v>39</c:v>
                </c:pt>
                <c:pt idx="2">
                  <c:v>28</c:v>
                </c:pt>
                <c:pt idx="3">
                  <c:v>41</c:v>
                </c:pt>
                <c:pt idx="4">
                  <c:v>19</c:v>
                </c:pt>
                <c:pt idx="5">
                  <c:v>38</c:v>
                </c:pt>
              </c:numCache>
            </c:numRef>
          </c:val>
        </c:ser>
        <c:axId val="76726272"/>
        <c:axId val="76727808"/>
      </c:barChart>
      <c:catAx>
        <c:axId val="76726272"/>
        <c:scaling>
          <c:orientation val="minMax"/>
        </c:scaling>
        <c:axPos val="l"/>
        <c:tickLblPos val="nextTo"/>
        <c:crossAx val="76727808"/>
        <c:crosses val="autoZero"/>
        <c:auto val="1"/>
        <c:lblAlgn val="ctr"/>
        <c:lblOffset val="100"/>
      </c:catAx>
      <c:valAx>
        <c:axId val="76727808"/>
        <c:scaling>
          <c:orientation val="minMax"/>
        </c:scaling>
        <c:axPos val="b"/>
        <c:majorGridlines/>
        <c:numFmt formatCode="General" sourceLinked="1"/>
        <c:tickLblPos val="nextTo"/>
        <c:crossAx val="76726272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  <c:pt idx="5">
                  <c:v>ЭУ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53</c:v>
                </c:pt>
                <c:pt idx="1">
                  <c:v>40</c:v>
                </c:pt>
                <c:pt idx="2">
                  <c:v>50</c:v>
                </c:pt>
                <c:pt idx="3">
                  <c:v>69</c:v>
                </c:pt>
                <c:pt idx="4">
                  <c:v>51</c:v>
                </c:pt>
                <c:pt idx="5">
                  <c:v>44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  <c:pt idx="5">
                  <c:v>ЭУ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58</c:v>
                </c:pt>
                <c:pt idx="1">
                  <c:v>64</c:v>
                </c:pt>
                <c:pt idx="2">
                  <c:v>52</c:v>
                </c:pt>
                <c:pt idx="3">
                  <c:v>60</c:v>
                </c:pt>
                <c:pt idx="4">
                  <c:v>53</c:v>
                </c:pt>
                <c:pt idx="5">
                  <c:v>64</c:v>
                </c:pt>
              </c:numCache>
            </c:numRef>
          </c:val>
        </c:ser>
        <c:axId val="64696704"/>
        <c:axId val="64698240"/>
      </c:barChart>
      <c:catAx>
        <c:axId val="64696704"/>
        <c:scaling>
          <c:orientation val="minMax"/>
        </c:scaling>
        <c:axPos val="l"/>
        <c:numFmt formatCode="General" sourceLinked="1"/>
        <c:tickLblPos val="nextTo"/>
        <c:crossAx val="64698240"/>
        <c:crosses val="autoZero"/>
        <c:auto val="1"/>
        <c:lblAlgn val="ctr"/>
        <c:lblOffset val="100"/>
      </c:catAx>
      <c:valAx>
        <c:axId val="64698240"/>
        <c:scaling>
          <c:orientation val="minMax"/>
        </c:scaling>
        <c:axPos val="b"/>
        <c:majorGridlines/>
        <c:numFmt formatCode="General" sourceLinked="1"/>
        <c:tickLblPos val="nextTo"/>
        <c:crossAx val="6469670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ТПП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Философия</c:v>
                </c:pt>
                <c:pt idx="1">
                  <c:v>Физика</c:v>
                </c:pt>
                <c:pt idx="2">
                  <c:v>Экология</c:v>
                </c:pt>
                <c:pt idx="3">
                  <c:v>Политология</c:v>
                </c:pt>
                <c:pt idx="4">
                  <c:v>История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39</c:v>
                </c:pt>
                <c:pt idx="1">
                  <c:v>85</c:v>
                </c:pt>
                <c:pt idx="2">
                  <c:v>88</c:v>
                </c:pt>
                <c:pt idx="3">
                  <c:v>74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ХТОВ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Философия</c:v>
                </c:pt>
                <c:pt idx="1">
                  <c:v>Физика</c:v>
                </c:pt>
                <c:pt idx="2">
                  <c:v>Экология</c:v>
                </c:pt>
                <c:pt idx="3">
                  <c:v>Политология</c:v>
                </c:pt>
                <c:pt idx="4">
                  <c:v>История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56</c:v>
                </c:pt>
                <c:pt idx="1">
                  <c:v>82</c:v>
                </c:pt>
                <c:pt idx="2">
                  <c:v>83</c:v>
                </c:pt>
                <c:pt idx="3">
                  <c:v>76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ППРС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Философия</c:v>
                </c:pt>
                <c:pt idx="1">
                  <c:v>Физика</c:v>
                </c:pt>
                <c:pt idx="2">
                  <c:v>Экология</c:v>
                </c:pt>
                <c:pt idx="3">
                  <c:v>Политология</c:v>
                </c:pt>
                <c:pt idx="4">
                  <c:v>История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42</c:v>
                </c:pt>
                <c:pt idx="2">
                  <c:v>78</c:v>
                </c:pt>
                <c:pt idx="3">
                  <c:v>66</c:v>
                </c:pt>
                <c:pt idx="4">
                  <c:v>73</c:v>
                </c:pt>
              </c:numCache>
            </c:numRef>
          </c:val>
        </c:ser>
        <c:axId val="64778624"/>
        <c:axId val="64780160"/>
      </c:barChart>
      <c:catAx>
        <c:axId val="6477862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64780160"/>
        <c:crosses val="autoZero"/>
        <c:auto val="1"/>
        <c:lblAlgn val="ctr"/>
        <c:lblOffset val="100"/>
      </c:catAx>
      <c:valAx>
        <c:axId val="64780160"/>
        <c:scaling>
          <c:orientation val="minMax"/>
        </c:scaling>
        <c:axPos val="l"/>
        <c:majorGridlines/>
        <c:numFmt formatCode="General" sourceLinked="1"/>
        <c:tickLblPos val="nextTo"/>
        <c:crossAx val="6477862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200" baseline="0">
          <a:latin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ТПП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Философия</c:v>
                </c:pt>
                <c:pt idx="1">
                  <c:v>Политология</c:v>
                </c:pt>
                <c:pt idx="2">
                  <c:v>Экология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</c:v>
                </c:pt>
                <c:pt idx="1">
                  <c:v>53</c:v>
                </c:pt>
                <c:pt idx="2">
                  <c:v>90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ХТОВ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Философия</c:v>
                </c:pt>
                <c:pt idx="1">
                  <c:v>Политология</c:v>
                </c:pt>
                <c:pt idx="2">
                  <c:v>Экология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49</c:v>
                </c:pt>
                <c:pt idx="1">
                  <c:v>60</c:v>
                </c:pt>
                <c:pt idx="2">
                  <c:v>83</c:v>
                </c:pt>
              </c:numCache>
            </c:numRef>
          </c:val>
        </c:ser>
        <c:axId val="64801792"/>
        <c:axId val="64811776"/>
      </c:barChart>
      <c:catAx>
        <c:axId val="6480179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effectLst/>
              </a:defRPr>
            </a:pPr>
            <a:endParaRPr lang="ru-RU"/>
          </a:p>
        </c:txPr>
        <c:crossAx val="64811776"/>
        <c:crosses val="autoZero"/>
        <c:auto val="1"/>
        <c:lblAlgn val="ctr"/>
        <c:lblOffset val="100"/>
        <c:tickLblSkip val="1"/>
      </c:catAx>
      <c:valAx>
        <c:axId val="64811776"/>
        <c:scaling>
          <c:orientation val="minMax"/>
        </c:scaling>
        <c:axPos val="l"/>
        <c:majorGridlines/>
        <c:numFmt formatCode="General" sourceLinked="1"/>
        <c:tickLblPos val="nextTo"/>
        <c:crossAx val="6480179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200" baseline="0">
          <a:latin typeface="Times New Roman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29.03.2019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29.03.2019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29.03.2019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29.03.2019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29.03.2019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29.03.2019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45339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КАЧЕСТВА ЗНАНИЙ СТУДЕНТОВ И СОВЕРШЕНСТВОВАНИЕ УЧЕБНОГО ПРОЦЕССА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effectLst/>
                <a:latin typeface="Times New Roman" pitchFamily="18" charset="0"/>
                <a:cs typeface="Times New Roman" pitchFamily="18" charset="0"/>
              </a:rPr>
              <a:t>28.03.2019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Галина\Downloads\Эмблема института 4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42875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(очно-заочное отделение)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54395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механического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543956" cy="4733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механического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(очно-заочное отделение)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543956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управления и автоматизации, %</a:t>
            </a:r>
            <a:br>
              <a:rPr lang="ru-RU" sz="240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572560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управления и автоматизации,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(очно-заочное отделение)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54395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экономики и управления,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729666" cy="5240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основной экзаменационной сессии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543956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основной экзаменационной сессии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(очно-заочное отделение), %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142984"/>
          <a:ext cx="821537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основной экзаменационной сессии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(заочное отделение), %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47251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Выборочная совокупность  -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130 студентов очного и очно-заочного отделения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Оценка качества организации образовательного процесса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571472" y="2000240"/>
          <a:ext cx="8286808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математике (школьный курс),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642910" y="1071546"/>
          <a:ext cx="8358246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Оценка студентами качества организации образовательного процесса в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2017/2018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2018/2019 </a:t>
            </a:r>
            <a:r>
              <a:rPr lang="ru-RU" sz="2400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543956" cy="5857916"/>
          </a:xfrm>
        </p:spPr>
        <p:txBody>
          <a:bodyPr>
            <a:noAutofit/>
          </a:bodyPr>
          <a:lstStyle/>
          <a:p>
            <a:pPr marL="85725" indent="457200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Больше практики</a:t>
            </a: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Холодно в лекционных аудиториях</a:t>
            </a:r>
          </a:p>
          <a:p>
            <a:pPr marL="85725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Нет буфета в корпусе Б (кофейного автомата)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Пожелания студентов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186766" cy="5143536"/>
          </a:xfrm>
        </p:spPr>
        <p:txBody>
          <a:bodyPr>
            <a:normAutofit/>
          </a:bodyPr>
          <a:lstStyle/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	Принять информацию о качестве знаний студентов к сведению с последующим обсуждением на заседаниях кафедр.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Продолжить участие в федеральном интернет - экзамене в сфере профессионального образования.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	Проводить диагностическое интернет - тестирование студентов 1 курса.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Принять участие в проекте «Независимая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оценка качества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высшего образования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» НОКВО.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Проект решения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физике (школьный курс), %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химии (школьный курс), %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543956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информатике (школьный курс),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54395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русскому языку (школьный курс), %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472518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истории (школьный курс), %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английскому языку (школьный курс),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54395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2163</TotalTime>
  <Words>153</Words>
  <Application>Microsoft Office PowerPoint</Application>
  <PresentationFormat>Экран (4:3)</PresentationFormat>
  <Paragraphs>42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Открытая</vt:lpstr>
      <vt:lpstr>АНАЛИЗ КАЧЕСТВА ЗНАНИЙ СТУДЕНТОВ И СОВЕРШЕНСТВОВАНИЕ УЧЕБНОГО ПРОЦЕССА     28.03.2019</vt:lpstr>
      <vt:lpstr>Диагностика знаний студентов 1 курса  по математике (школьный курс), %</vt:lpstr>
      <vt:lpstr>Диагностика знаний студентов 1 курса  по физике (школьный курс), %</vt:lpstr>
      <vt:lpstr>Диагностика знаний студентов 1 курса  по химии (школьный курс), %</vt:lpstr>
      <vt:lpstr>Диагностика знаний студентов 1 курса  по информатике (школьный курс), %</vt:lpstr>
      <vt:lpstr>Диагностика знаний студентов 1 курса  по русскому языку (школьный курс), %</vt:lpstr>
      <vt:lpstr>Диагностика знаний студентов 1 курса  по истории (школьный курс), %</vt:lpstr>
      <vt:lpstr>Диагностика знаний студентов 1 курса  по английскому языку (школьный курс), %</vt:lpstr>
      <vt:lpstr>Результаты контроля знаний студентов  технологического факультета, % (очное отделение)</vt:lpstr>
      <vt:lpstr>Результаты контроля знаний студентов  технологического факультета, % (очно-заочное отделение)</vt:lpstr>
      <vt:lpstr>Результаты контроля знаний студентов  механического факультета, % (очное отделение)</vt:lpstr>
      <vt:lpstr>Результаты контроля знаний студентов  механического факультета, % (очно-заочное отделение)</vt:lpstr>
      <vt:lpstr>Результаты контроля знаний студентов  факультета управления и автоматизации, % (очное отделение)</vt:lpstr>
      <vt:lpstr>Результаты контроля знаний студентов  факультета управления и автоматизации, % (очно-заочное отделение)</vt:lpstr>
      <vt:lpstr>Результаты контроля знаний студентов  факультета экономики и управления, % (очное отделение)</vt:lpstr>
      <vt:lpstr>Итоги зимней основной экзаменационной сессии  (очное отделение), %</vt:lpstr>
      <vt:lpstr>Итоги зимней основной экзаменационной сессии  (очно-заочное отделение), %</vt:lpstr>
      <vt:lpstr>Итоги зимней основной экзаменационной сессии  (заочное отделение), %</vt:lpstr>
      <vt:lpstr>Оценка качества организации образовательного процесса</vt:lpstr>
      <vt:lpstr>Оценка студентами качества организации образовательного процесса в 2017/2018 уч.г. и 2018/2019 уч.г.</vt:lpstr>
      <vt:lpstr>Пожелания студентов</vt:lpstr>
      <vt:lpstr>Проект решения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КАЧЕСТВА ОБРАЗОВАНИЯ</dc:title>
  <dc:creator>НХТИ</dc:creator>
  <cp:lastModifiedBy>НХТИ</cp:lastModifiedBy>
  <cp:revision>307</cp:revision>
  <dcterms:created xsi:type="dcterms:W3CDTF">2013-02-20T11:27:36Z</dcterms:created>
  <dcterms:modified xsi:type="dcterms:W3CDTF">2019-03-29T05:56:21Z</dcterms:modified>
</cp:coreProperties>
</file>