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6" r:id="rId3"/>
    <p:sldId id="277" r:id="rId4"/>
    <p:sldId id="285" r:id="rId5"/>
    <p:sldId id="291" r:id="rId6"/>
    <p:sldId id="279" r:id="rId7"/>
    <p:sldId id="305" r:id="rId8"/>
    <p:sldId id="281" r:id="rId9"/>
    <p:sldId id="293" r:id="rId10"/>
    <p:sldId id="295" r:id="rId11"/>
    <p:sldId id="297" r:id="rId12"/>
    <p:sldId id="301" r:id="rId13"/>
    <p:sldId id="288" r:id="rId14"/>
    <p:sldId id="289" r:id="rId15"/>
    <p:sldId id="290" r:id="rId16"/>
    <p:sldId id="275" r:id="rId17"/>
    <p:sldId id="284" r:id="rId18"/>
    <p:sldId id="292" r:id="rId19"/>
    <p:sldId id="28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80" autoAdjust="0"/>
  </p:normalViewPr>
  <p:slideViewPr>
    <p:cSldViewPr>
      <p:cViewPr varScale="1">
        <p:scale>
          <a:sx n="90" d="100"/>
          <a:sy n="90" d="100"/>
        </p:scale>
        <p:origin x="-102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0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ИВТ</c:v>
                </c:pt>
                <c:pt idx="1">
                  <c:v>ЭС</c:v>
                </c:pt>
                <c:pt idx="2">
                  <c:v>ППРС</c:v>
                </c:pt>
                <c:pt idx="3">
                  <c:v>ХТ</c:v>
                </c:pt>
                <c:pt idx="4">
                  <c:v>МАХП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81</c:v>
                </c:pt>
                <c:pt idx="1">
                  <c:v>49</c:v>
                </c:pt>
                <c:pt idx="2">
                  <c:v>69</c:v>
                </c:pt>
                <c:pt idx="3">
                  <c:v>64</c:v>
                </c:pt>
                <c:pt idx="4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ИВТ</c:v>
                </c:pt>
                <c:pt idx="1">
                  <c:v>ЭС</c:v>
                </c:pt>
                <c:pt idx="2">
                  <c:v>ППРС</c:v>
                </c:pt>
                <c:pt idx="3">
                  <c:v>ХТ</c:v>
                </c:pt>
                <c:pt idx="4">
                  <c:v>МАХП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74</c:v>
                </c:pt>
                <c:pt idx="1">
                  <c:v>100</c:v>
                </c:pt>
                <c:pt idx="2">
                  <c:v>70</c:v>
                </c:pt>
                <c:pt idx="3">
                  <c:v>76</c:v>
                </c:pt>
                <c:pt idx="4">
                  <c:v>70</c:v>
                </c:pt>
              </c:numCache>
            </c:numRef>
          </c:val>
        </c:ser>
        <c:axId val="72779648"/>
        <c:axId val="72844032"/>
      </c:barChart>
      <c:catAx>
        <c:axId val="72779648"/>
        <c:scaling>
          <c:orientation val="minMax"/>
        </c:scaling>
        <c:axPos val="l"/>
        <c:tickLblPos val="nextTo"/>
        <c:crossAx val="72844032"/>
        <c:crosses val="autoZero"/>
        <c:auto val="1"/>
        <c:lblAlgn val="ctr"/>
        <c:lblOffset val="100"/>
      </c:catAx>
      <c:valAx>
        <c:axId val="72844032"/>
        <c:scaling>
          <c:orientation val="minMax"/>
        </c:scaling>
        <c:axPos val="b"/>
        <c:majorGridlines/>
        <c:numFmt formatCode="General" sourceLinked="1"/>
        <c:tickLblPos val="nextTo"/>
        <c:crossAx val="7277964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ИВТ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PowerPoint]Лист1'!$A$2:$A$13</c:f>
              <c:strCache>
                <c:ptCount val="12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ТОЭ</c:v>
                </c:pt>
                <c:pt idx="5">
                  <c:v>Экология</c:v>
                </c:pt>
                <c:pt idx="6">
                  <c:v>Физика </c:v>
                </c:pt>
                <c:pt idx="7">
                  <c:v>Английский язык</c:v>
                </c:pt>
                <c:pt idx="8">
                  <c:v>Общая химия</c:v>
                </c:pt>
                <c:pt idx="9">
                  <c:v>Инженерная и комп. графика</c:v>
                </c:pt>
                <c:pt idx="10">
                  <c:v>Социология</c:v>
                </c:pt>
                <c:pt idx="11">
                  <c:v>Экономика</c:v>
                </c:pt>
              </c:strCache>
            </c:strRef>
          </c:cat>
          <c:val>
            <c:numRef>
              <c:f>'[Диаграмма в Microsoft Office PowerPoint]Лист1'!$B$2:$B$13</c:f>
              <c:numCache>
                <c:formatCode>General</c:formatCode>
                <c:ptCount val="12"/>
                <c:pt idx="0">
                  <c:v>59</c:v>
                </c:pt>
                <c:pt idx="1">
                  <c:v>90</c:v>
                </c:pt>
                <c:pt idx="2">
                  <c:v>85</c:v>
                </c:pt>
                <c:pt idx="3">
                  <c:v>82</c:v>
                </c:pt>
                <c:pt idx="6">
                  <c:v>78</c:v>
                </c:pt>
                <c:pt idx="7">
                  <c:v>93</c:v>
                </c:pt>
                <c:pt idx="8">
                  <c:v>90</c:v>
                </c:pt>
                <c:pt idx="9">
                  <c:v>76</c:v>
                </c:pt>
                <c:pt idx="10">
                  <c:v>87</c:v>
                </c:pt>
                <c:pt idx="11">
                  <c:v>64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ЭС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PowerPoint]Лист1'!$A$2:$A$13</c:f>
              <c:strCache>
                <c:ptCount val="12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ТОЭ</c:v>
                </c:pt>
                <c:pt idx="5">
                  <c:v>Экология</c:v>
                </c:pt>
                <c:pt idx="6">
                  <c:v>Физика </c:v>
                </c:pt>
                <c:pt idx="7">
                  <c:v>Английский язык</c:v>
                </c:pt>
                <c:pt idx="8">
                  <c:v>Общая химия</c:v>
                </c:pt>
                <c:pt idx="9">
                  <c:v>Инженерная и комп. графика</c:v>
                </c:pt>
                <c:pt idx="10">
                  <c:v>Социология</c:v>
                </c:pt>
                <c:pt idx="11">
                  <c:v>Экономика</c:v>
                </c:pt>
              </c:strCache>
            </c:strRef>
          </c:cat>
          <c:val>
            <c:numRef>
              <c:f>'[Диаграмма в Microsoft Office PowerPoint]Лист1'!$C$2:$C$13</c:f>
              <c:numCache>
                <c:formatCode>General</c:formatCode>
                <c:ptCount val="12"/>
                <c:pt idx="0">
                  <c:v>80</c:v>
                </c:pt>
                <c:pt idx="1">
                  <c:v>83</c:v>
                </c:pt>
                <c:pt idx="2">
                  <c:v>73</c:v>
                </c:pt>
                <c:pt idx="3">
                  <c:v>85</c:v>
                </c:pt>
                <c:pt idx="4">
                  <c:v>85</c:v>
                </c:pt>
                <c:pt idx="5">
                  <c:v>94</c:v>
                </c:pt>
                <c:pt idx="6">
                  <c:v>74</c:v>
                </c:pt>
                <c:pt idx="7">
                  <c:v>74</c:v>
                </c:pt>
                <c:pt idx="8">
                  <c:v>87</c:v>
                </c:pt>
                <c:pt idx="9">
                  <c:v>65</c:v>
                </c:pt>
                <c:pt idx="10">
                  <c:v>89</c:v>
                </c:pt>
                <c:pt idx="11">
                  <c:v>72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Office PowerPoint]Лист1'!$D$1</c:f>
              <c:strCache>
                <c:ptCount val="1"/>
                <c:pt idx="0">
                  <c:v>АТПП</c:v>
                </c:pt>
              </c:strCache>
            </c:strRef>
          </c:tx>
          <c:dLbls>
            <c:showVal val="1"/>
          </c:dLbls>
          <c:cat>
            <c:strRef>
              <c:f>'[Диаграмма в Microsoft Office PowerPoint]Лист1'!$A$2:$A$13</c:f>
              <c:strCache>
                <c:ptCount val="12"/>
                <c:pt idx="0">
                  <c:v>Математика</c:v>
                </c:pt>
                <c:pt idx="1">
                  <c:v>Политология</c:v>
                </c:pt>
                <c:pt idx="2">
                  <c:v>Философия</c:v>
                </c:pt>
                <c:pt idx="3">
                  <c:v>История</c:v>
                </c:pt>
                <c:pt idx="4">
                  <c:v>ТОЭ</c:v>
                </c:pt>
                <c:pt idx="5">
                  <c:v>Экология</c:v>
                </c:pt>
                <c:pt idx="6">
                  <c:v>Физика </c:v>
                </c:pt>
                <c:pt idx="7">
                  <c:v>Английский язык</c:v>
                </c:pt>
                <c:pt idx="8">
                  <c:v>Общая химия</c:v>
                </c:pt>
                <c:pt idx="9">
                  <c:v>Инженерная и комп. графика</c:v>
                </c:pt>
                <c:pt idx="10">
                  <c:v>Социология</c:v>
                </c:pt>
                <c:pt idx="11">
                  <c:v>Экономика</c:v>
                </c:pt>
              </c:strCache>
            </c:strRef>
          </c:cat>
          <c:val>
            <c:numRef>
              <c:f>'[Диаграмма в Microsoft Office PowerPoint]Лист1'!$D$2:$D$13</c:f>
              <c:numCache>
                <c:formatCode>General</c:formatCode>
                <c:ptCount val="12"/>
                <c:pt idx="0">
                  <c:v>83</c:v>
                </c:pt>
                <c:pt idx="2">
                  <c:v>71</c:v>
                </c:pt>
                <c:pt idx="5">
                  <c:v>78</c:v>
                </c:pt>
                <c:pt idx="6">
                  <c:v>56</c:v>
                </c:pt>
                <c:pt idx="7">
                  <c:v>94</c:v>
                </c:pt>
                <c:pt idx="8">
                  <c:v>95</c:v>
                </c:pt>
                <c:pt idx="9">
                  <c:v>72</c:v>
                </c:pt>
              </c:numCache>
            </c:numRef>
          </c:val>
        </c:ser>
        <c:axId val="60340096"/>
        <c:axId val="60341632"/>
      </c:barChart>
      <c:catAx>
        <c:axId val="60340096"/>
        <c:scaling>
          <c:orientation val="minMax"/>
        </c:scaling>
        <c:axPos val="b"/>
        <c:tickLblPos val="nextTo"/>
        <c:crossAx val="60341632"/>
        <c:crosses val="autoZero"/>
        <c:auto val="1"/>
        <c:lblAlgn val="ctr"/>
        <c:lblOffset val="100"/>
      </c:catAx>
      <c:valAx>
        <c:axId val="60341632"/>
        <c:scaling>
          <c:orientation val="minMax"/>
        </c:scaling>
        <c:axPos val="l"/>
        <c:majorGridlines/>
        <c:numFmt formatCode="General" sourceLinked="1"/>
        <c:tickLblPos val="nextTo"/>
        <c:crossAx val="6034009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200" baseline="0">
          <a:effectLst/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Экономика</c:v>
                </c:pt>
              </c:strCache>
            </c:strRef>
          </c:tx>
          <c:dLbls>
            <c:showVal val="1"/>
          </c:dLbls>
          <c:cat>
            <c:strRef>
              <c:f>Лист1!$A$2:$A$18</c:f>
              <c:strCache>
                <c:ptCount val="17"/>
                <c:pt idx="0">
                  <c:v>Философия</c:v>
                </c:pt>
                <c:pt idx="1">
                  <c:v>Стратегический менеджмент</c:v>
                </c:pt>
                <c:pt idx="2">
                  <c:v>Менеджмент</c:v>
                </c:pt>
                <c:pt idx="3">
                  <c:v>Экономика предприятий</c:v>
                </c:pt>
                <c:pt idx="4">
                  <c:v>Мировая экономика</c:v>
                </c:pt>
                <c:pt idx="5">
                  <c:v>История</c:v>
                </c:pt>
                <c:pt idx="6">
                  <c:v>Маркетинг</c:v>
                </c:pt>
                <c:pt idx="7">
                  <c:v>Политология</c:v>
                </c:pt>
                <c:pt idx="8">
                  <c:v>Социология</c:v>
                </c:pt>
                <c:pt idx="9">
                  <c:v>Правоведение</c:v>
                </c:pt>
                <c:pt idx="10">
                  <c:v>Физика</c:v>
                </c:pt>
                <c:pt idx="11">
                  <c:v>Английский язык</c:v>
                </c:pt>
                <c:pt idx="12">
                  <c:v>Общая химия</c:v>
                </c:pt>
                <c:pt idx="13">
                  <c:v>Теория вероятностей</c:v>
                </c:pt>
                <c:pt idx="14">
                  <c:v>Эконометрика</c:v>
                </c:pt>
                <c:pt idx="15">
                  <c:v>Статистика</c:v>
                </c:pt>
                <c:pt idx="16">
                  <c:v>Бух. учет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96</c:v>
                </c:pt>
                <c:pt idx="1">
                  <c:v>50</c:v>
                </c:pt>
                <c:pt idx="2">
                  <c:v>89</c:v>
                </c:pt>
                <c:pt idx="3">
                  <c:v>90</c:v>
                </c:pt>
                <c:pt idx="4">
                  <c:v>56</c:v>
                </c:pt>
                <c:pt idx="5">
                  <c:v>85</c:v>
                </c:pt>
                <c:pt idx="6">
                  <c:v>91</c:v>
                </c:pt>
                <c:pt idx="7">
                  <c:v>66</c:v>
                </c:pt>
                <c:pt idx="8">
                  <c:v>81</c:v>
                </c:pt>
                <c:pt idx="9">
                  <c:v>86</c:v>
                </c:pt>
                <c:pt idx="10">
                  <c:v>44</c:v>
                </c:pt>
                <c:pt idx="11">
                  <c:v>100</c:v>
                </c:pt>
                <c:pt idx="12">
                  <c:v>100</c:v>
                </c:pt>
                <c:pt idx="13">
                  <c:v>65</c:v>
                </c:pt>
                <c:pt idx="14">
                  <c:v>86</c:v>
                </c:pt>
                <c:pt idx="15">
                  <c:v>89</c:v>
                </c:pt>
                <c:pt idx="16">
                  <c:v>67</c:v>
                </c:pt>
              </c:numCache>
            </c:numRef>
          </c:val>
        </c:ser>
        <c:axId val="71967488"/>
        <c:axId val="71969024"/>
      </c:barChart>
      <c:catAx>
        <c:axId val="71967488"/>
        <c:scaling>
          <c:orientation val="minMax"/>
        </c:scaling>
        <c:axPos val="b"/>
        <c:numFmt formatCode="General" sourceLinked="1"/>
        <c:tickLblPos val="nextTo"/>
        <c:crossAx val="71969024"/>
        <c:crosses val="autoZero"/>
        <c:auto val="1"/>
        <c:lblAlgn val="ctr"/>
        <c:lblOffset val="100"/>
      </c:catAx>
      <c:valAx>
        <c:axId val="71969024"/>
        <c:scaling>
          <c:orientation val="minMax"/>
        </c:scaling>
        <c:axPos val="l"/>
        <c:majorGridlines/>
        <c:numFmt formatCode="General" sourceLinked="1"/>
        <c:tickLblPos val="nextTo"/>
        <c:crossAx val="71967488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2018/19 уч.г.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4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600" smtClean="0"/>
                      <a:t>5</a:t>
                    </a:r>
                    <a:r>
                      <a:rPr lang="ru-RU" sz="1600" smtClean="0"/>
                      <a:t>5</a:t>
                    </a:r>
                    <a:endParaRPr lang="en-US" sz="160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43</c:v>
                </c:pt>
                <c:pt idx="1">
                  <c:v>11</c:v>
                </c:pt>
                <c:pt idx="2">
                  <c:v>30</c:v>
                </c:pt>
                <c:pt idx="3">
                  <c:v>16</c:v>
                </c:pt>
                <c:pt idx="4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36</c:v>
                </c:pt>
                <c:pt idx="1">
                  <c:v>11</c:v>
                </c:pt>
                <c:pt idx="2">
                  <c:v>33</c:v>
                </c:pt>
                <c:pt idx="3">
                  <c:v>21</c:v>
                </c:pt>
                <c:pt idx="4">
                  <c:v>64</c:v>
                </c:pt>
              </c:numCache>
            </c:numRef>
          </c:val>
        </c:ser>
        <c:axId val="72154496"/>
        <c:axId val="72029312"/>
      </c:barChart>
      <c:catAx>
        <c:axId val="72154496"/>
        <c:scaling>
          <c:orientation val="minMax"/>
        </c:scaling>
        <c:axPos val="b"/>
        <c:tickLblPos val="nextTo"/>
        <c:crossAx val="72029312"/>
        <c:crosses val="autoZero"/>
        <c:auto val="1"/>
        <c:lblAlgn val="ctr"/>
        <c:lblOffset val="100"/>
      </c:catAx>
      <c:valAx>
        <c:axId val="72029312"/>
        <c:scaling>
          <c:orientation val="minMax"/>
        </c:scaling>
        <c:axPos val="l"/>
        <c:majorGridlines/>
        <c:numFmt formatCode="General" sourceLinked="1"/>
        <c:tickLblPos val="nextTo"/>
        <c:crossAx val="72154496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6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/>
            </a:pPr>
            <a:endParaRPr lang="ru-RU"/>
          </a:p>
        </c:txPr>
      </c:legendEntry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2018/19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</c:v>
                </c:pt>
                <c:pt idx="1">
                  <c:v>14</c:v>
                </c:pt>
                <c:pt idx="2">
                  <c:v>14</c:v>
                </c:pt>
                <c:pt idx="3">
                  <c:v>2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61</c:v>
                </c:pt>
                <c:pt idx="1">
                  <c:v>24</c:v>
                </c:pt>
                <c:pt idx="2">
                  <c:v>12</c:v>
                </c:pt>
                <c:pt idx="3">
                  <c:v>3</c:v>
                </c:pt>
                <c:pt idx="4">
                  <c:v>39</c:v>
                </c:pt>
              </c:numCache>
            </c:numRef>
          </c:val>
        </c:ser>
        <c:axId val="72068096"/>
        <c:axId val="72073984"/>
      </c:barChart>
      <c:catAx>
        <c:axId val="72068096"/>
        <c:scaling>
          <c:orientation val="minMax"/>
        </c:scaling>
        <c:axPos val="b"/>
        <c:tickLblPos val="nextTo"/>
        <c:crossAx val="72073984"/>
        <c:crosses val="autoZero"/>
        <c:auto val="1"/>
        <c:lblAlgn val="ctr"/>
        <c:lblOffset val="100"/>
      </c:catAx>
      <c:valAx>
        <c:axId val="72073984"/>
        <c:scaling>
          <c:orientation val="minMax"/>
        </c:scaling>
        <c:axPos val="l"/>
        <c:majorGridlines/>
        <c:numFmt formatCode="General" sourceLinked="1"/>
        <c:tickLblPos val="nextTo"/>
        <c:crossAx val="7206809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2018/19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51</c:v>
                </c:pt>
                <c:pt idx="1">
                  <c:v>27</c:v>
                </c:pt>
                <c:pt idx="2">
                  <c:v>18</c:v>
                </c:pt>
                <c:pt idx="3">
                  <c:v>4</c:v>
                </c:pt>
                <c:pt idx="4">
                  <c:v>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 уч.г.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Имеют задолженности</c:v>
                </c:pt>
                <c:pt idx="1">
                  <c:v>Сдали экзамены на смешанные оценки</c:v>
                </c:pt>
                <c:pt idx="2">
                  <c:v>Сдали экзамены на "4" и "5"</c:v>
                </c:pt>
                <c:pt idx="3">
                  <c:v>Сдали экзамены на "5"</c:v>
                </c:pt>
                <c:pt idx="4">
                  <c:v>Сдали все экзамены (успеваемость)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45</c:v>
                </c:pt>
                <c:pt idx="1">
                  <c:v>38</c:v>
                </c:pt>
                <c:pt idx="2">
                  <c:v>15</c:v>
                </c:pt>
                <c:pt idx="3">
                  <c:v>3</c:v>
                </c:pt>
                <c:pt idx="4">
                  <c:v>55</c:v>
                </c:pt>
              </c:numCache>
            </c:numRef>
          </c:val>
        </c:ser>
        <c:axId val="72284032"/>
        <c:axId val="72285568"/>
      </c:barChart>
      <c:catAx>
        <c:axId val="72284032"/>
        <c:scaling>
          <c:orientation val="minMax"/>
        </c:scaling>
        <c:axPos val="b"/>
        <c:tickLblPos val="nextTo"/>
        <c:crossAx val="72285568"/>
        <c:crosses val="autoZero"/>
        <c:auto val="1"/>
        <c:lblAlgn val="ctr"/>
        <c:lblOffset val="100"/>
      </c:catAx>
      <c:valAx>
        <c:axId val="72285568"/>
        <c:scaling>
          <c:orientation val="minMax"/>
        </c:scaling>
        <c:axPos val="l"/>
        <c:majorGridlines/>
        <c:numFmt formatCode="General" sourceLinked="1"/>
        <c:tickLblPos val="nextTo"/>
        <c:crossAx val="722840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4.3933683512397178E-3"/>
                  <c:y val="2.7972184594710441E-2"/>
                </c:manualLayout>
              </c:layout>
              <c:showVal val="1"/>
            </c:dLbl>
            <c:dLbl>
              <c:idx val="1"/>
              <c:layout>
                <c:manualLayout>
                  <c:x val="-8.2417741547770682E-3"/>
                  <c:y val="-6.0896269384749123E-3"/>
                </c:manualLayout>
              </c:layout>
              <c:showVal val="1"/>
            </c:dLbl>
            <c:dLbl>
              <c:idx val="2"/>
              <c:layout>
                <c:manualLayout>
                  <c:x val="1.4518014656548095E-2"/>
                  <c:y val="-1.0805496751351798E-2"/>
                </c:manualLayout>
              </c:layout>
              <c:showVal val="1"/>
            </c:dLbl>
            <c:dLbl>
              <c:idx val="3"/>
              <c:layout>
                <c:manualLayout>
                  <c:x val="1.7153415718868529E-2"/>
                  <c:y val="-1.1168291463567105E-2"/>
                </c:manualLayout>
              </c:layout>
              <c:showVal val="1"/>
            </c:dLbl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ФТ</c:v>
                </c:pt>
                <c:pt idx="1">
                  <c:v>МФ</c:v>
                </c:pt>
                <c:pt idx="2">
                  <c:v>ФУА</c:v>
                </c:pt>
                <c:pt idx="3">
                  <c:v>ФЭУ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71</c:v>
                </c:pt>
                <c:pt idx="1">
                  <c:v>37</c:v>
                </c:pt>
                <c:pt idx="2">
                  <c:v>49</c:v>
                </c:pt>
                <c:pt idx="3">
                  <c:v>19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2018/2019 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3.8</c:v>
                </c:pt>
                <c:pt idx="1">
                  <c:v>4.3</c:v>
                </c:pt>
                <c:pt idx="2">
                  <c:v>3.8</c:v>
                </c:pt>
                <c:pt idx="3">
                  <c:v>4.3</c:v>
                </c:pt>
                <c:pt idx="4">
                  <c:v>4.3</c:v>
                </c:pt>
                <c:pt idx="5">
                  <c:v>4.3</c:v>
                </c:pt>
                <c:pt idx="6">
                  <c:v>4.2</c:v>
                </c:pt>
                <c:pt idx="7">
                  <c:v>4.5</c:v>
                </c:pt>
                <c:pt idx="8">
                  <c:v>4.5</c:v>
                </c:pt>
                <c:pt idx="9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2019/2020</c:v>
                </c:pt>
              </c:strCache>
            </c:strRef>
          </c:tx>
          <c:dLbls>
            <c:showVal val="1"/>
          </c:dLbls>
          <c:cat>
            <c:strRef>
              <c:f>Лист1!$A$2:$A$11</c:f>
              <c:strCache>
                <c:ptCount val="10"/>
                <c:pt idx="0">
                  <c:v>Если бы передо мной снова встал выбор вуза, то я бы выбрал НХТИ</c:v>
                </c:pt>
                <c:pt idx="1">
                  <c:v>Я удовлетворен(а) процессом обучения в институте</c:v>
                </c:pt>
                <c:pt idx="2">
                  <c:v>Свои жизненные планы я связываю с работой по специальности</c:v>
                </c:pt>
                <c:pt idx="3">
                  <c:v>Требования преподавателей к учебной деятельности студентов адекватны</c:v>
                </c:pt>
                <c:pt idx="4">
                  <c:v>Преподаватели заинтересованы в глубоких знаниях студентов</c:v>
                </c:pt>
                <c:pt idx="5">
                  <c:v>Качество преподавания дисциплин высокое</c:v>
                </c:pt>
                <c:pt idx="6">
                  <c:v>Индивидуальные занятия, консультации проводятся регулярно</c:v>
                </c:pt>
                <c:pt idx="7">
                  <c:v>Я удовлетворен содержанием лекций, семинарских, практических и лабораторных занятий</c:v>
                </c:pt>
                <c:pt idx="8">
                  <c:v>Учебники, учебные пособия всегда можно взять в библиотеке</c:v>
                </c:pt>
                <c:pt idx="9">
                  <c:v>Я доволен расписанием учебных занятий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4</c:v>
                </c:pt>
                <c:pt idx="1">
                  <c:v>4.4000000000000004</c:v>
                </c:pt>
                <c:pt idx="2">
                  <c:v>3.9</c:v>
                </c:pt>
                <c:pt idx="3">
                  <c:v>4.4000000000000004</c:v>
                </c:pt>
                <c:pt idx="4">
                  <c:v>4.5</c:v>
                </c:pt>
                <c:pt idx="5">
                  <c:v>4.5999999999999996</c:v>
                </c:pt>
                <c:pt idx="6">
                  <c:v>4.3</c:v>
                </c:pt>
                <c:pt idx="7">
                  <c:v>4.5</c:v>
                </c:pt>
                <c:pt idx="8">
                  <c:v>4.5999999999999996</c:v>
                </c:pt>
                <c:pt idx="9">
                  <c:v>4</c:v>
                </c:pt>
              </c:numCache>
            </c:numRef>
          </c:val>
        </c:ser>
        <c:axId val="72301184"/>
        <c:axId val="72311168"/>
      </c:barChart>
      <c:catAx>
        <c:axId val="72301184"/>
        <c:scaling>
          <c:orientation val="minMax"/>
        </c:scaling>
        <c:axPos val="l"/>
        <c:tickLblPos val="nextTo"/>
        <c:crossAx val="72311168"/>
        <c:crosses val="autoZero"/>
        <c:auto val="1"/>
        <c:lblAlgn val="ctr"/>
        <c:lblOffset val="100"/>
      </c:catAx>
      <c:valAx>
        <c:axId val="72311168"/>
        <c:scaling>
          <c:orientation val="minMax"/>
        </c:scaling>
        <c:axPos val="b"/>
        <c:majorGridlines/>
        <c:numFmt formatCode="General" sourceLinked="1"/>
        <c:tickLblPos val="nextTo"/>
        <c:crossAx val="72301184"/>
        <c:crosses val="autoZero"/>
        <c:crossBetween val="between"/>
      </c:valAx>
    </c:plotArea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dLbl>
              <c:idx val="5"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</c:v>
                </c:pt>
                <c:pt idx="4">
                  <c:v>ППРС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47</c:v>
                </c:pt>
                <c:pt idx="1">
                  <c:v>39</c:v>
                </c:pt>
                <c:pt idx="2">
                  <c:v>35</c:v>
                </c:pt>
                <c:pt idx="3">
                  <c:v>45</c:v>
                </c:pt>
                <c:pt idx="4">
                  <c:v>41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МАХП</c:v>
                </c:pt>
                <c:pt idx="1">
                  <c:v>ЭС</c:v>
                </c:pt>
                <c:pt idx="2">
                  <c:v>ИВТ</c:v>
                </c:pt>
                <c:pt idx="3">
                  <c:v>ХТ</c:v>
                </c:pt>
                <c:pt idx="4">
                  <c:v>ППРС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48</c:v>
                </c:pt>
                <c:pt idx="1">
                  <c:v>57</c:v>
                </c:pt>
                <c:pt idx="2">
                  <c:v>49</c:v>
                </c:pt>
                <c:pt idx="3">
                  <c:v>55</c:v>
                </c:pt>
                <c:pt idx="4">
                  <c:v>46</c:v>
                </c:pt>
              </c:numCache>
            </c:numRef>
          </c:val>
        </c:ser>
        <c:axId val="67126400"/>
        <c:axId val="67127936"/>
      </c:barChart>
      <c:catAx>
        <c:axId val="67126400"/>
        <c:scaling>
          <c:orientation val="minMax"/>
        </c:scaling>
        <c:axPos val="l"/>
        <c:tickLblPos val="nextTo"/>
        <c:crossAx val="67127936"/>
        <c:crosses val="autoZero"/>
        <c:auto val="1"/>
        <c:lblAlgn val="ctr"/>
        <c:lblOffset val="100"/>
      </c:catAx>
      <c:valAx>
        <c:axId val="67127936"/>
        <c:scaling>
          <c:orientation val="minMax"/>
        </c:scaling>
        <c:axPos val="b"/>
        <c:majorGridlines/>
        <c:numFmt formatCode="General" sourceLinked="1"/>
        <c:tickLblPos val="nextTo"/>
        <c:crossAx val="6712640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МАХП</c:v>
                </c:pt>
                <c:pt idx="1">
                  <c:v>ХТ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</c:v>
                </c:pt>
                <c:pt idx="1">
                  <c:v>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МАХП</c:v>
                </c:pt>
                <c:pt idx="1">
                  <c:v>ХТ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</c:v>
                </c:pt>
                <c:pt idx="1">
                  <c:v>77</c:v>
                </c:pt>
              </c:numCache>
            </c:numRef>
          </c:val>
        </c:ser>
        <c:axId val="67149824"/>
        <c:axId val="67151360"/>
      </c:barChart>
      <c:catAx>
        <c:axId val="67149824"/>
        <c:scaling>
          <c:orientation val="minMax"/>
        </c:scaling>
        <c:axPos val="l"/>
        <c:numFmt formatCode="General" sourceLinked="1"/>
        <c:tickLblPos val="nextTo"/>
        <c:crossAx val="67151360"/>
        <c:crosses val="autoZero"/>
        <c:auto val="1"/>
        <c:lblAlgn val="ctr"/>
        <c:lblOffset val="100"/>
      </c:catAx>
      <c:valAx>
        <c:axId val="67151360"/>
        <c:scaling>
          <c:orientation val="minMax"/>
        </c:scaling>
        <c:axPos val="b"/>
        <c:majorGridlines/>
        <c:numFmt formatCode="General" sourceLinked="1"/>
        <c:tickLblPos val="nextTo"/>
        <c:crossAx val="6714982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ХТ</c:v>
                </c:pt>
                <c:pt idx="1">
                  <c:v>ИВТ</c:v>
                </c:pt>
                <c:pt idx="2">
                  <c:v>ЭС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</c:v>
                </c:pt>
                <c:pt idx="1">
                  <c:v>56</c:v>
                </c:pt>
                <c:pt idx="2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ХТ</c:v>
                </c:pt>
                <c:pt idx="1">
                  <c:v>ИВТ</c:v>
                </c:pt>
                <c:pt idx="2">
                  <c:v>ЭС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71</c:v>
                </c:pt>
                <c:pt idx="1">
                  <c:v>62</c:v>
                </c:pt>
                <c:pt idx="2">
                  <c:v>53</c:v>
                </c:pt>
              </c:numCache>
            </c:numRef>
          </c:val>
        </c:ser>
        <c:axId val="71813760"/>
        <c:axId val="71836032"/>
      </c:barChart>
      <c:catAx>
        <c:axId val="71813760"/>
        <c:scaling>
          <c:orientation val="minMax"/>
        </c:scaling>
        <c:axPos val="l"/>
        <c:numFmt formatCode="General" sourceLinked="1"/>
        <c:tickLblPos val="nextTo"/>
        <c:crossAx val="71836032"/>
        <c:crosses val="autoZero"/>
        <c:auto val="1"/>
        <c:lblAlgn val="ctr"/>
        <c:lblOffset val="100"/>
      </c:catAx>
      <c:valAx>
        <c:axId val="71836032"/>
        <c:scaling>
          <c:orientation val="minMax"/>
        </c:scaling>
        <c:axPos val="b"/>
        <c:majorGridlines/>
        <c:numFmt formatCode="General" sourceLinked="1"/>
        <c:tickLblPos val="nextTo"/>
        <c:crossAx val="7181376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75</c:v>
                </c:pt>
                <c:pt idx="1">
                  <c:v>67</c:v>
                </c:pt>
                <c:pt idx="2">
                  <c:v>57</c:v>
                </c:pt>
                <c:pt idx="3">
                  <c:v>66</c:v>
                </c:pt>
                <c:pt idx="4">
                  <c:v>53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71</c:v>
                </c:pt>
                <c:pt idx="1">
                  <c:v>64</c:v>
                </c:pt>
                <c:pt idx="2">
                  <c:v>19</c:v>
                </c:pt>
                <c:pt idx="3">
                  <c:v>62</c:v>
                </c:pt>
                <c:pt idx="4">
                  <c:v>53</c:v>
                </c:pt>
              </c:numCache>
            </c:numRef>
          </c:val>
        </c:ser>
        <c:axId val="71861760"/>
        <c:axId val="71863296"/>
      </c:barChart>
      <c:catAx>
        <c:axId val="71861760"/>
        <c:scaling>
          <c:orientation val="minMax"/>
        </c:scaling>
        <c:axPos val="l"/>
        <c:numFmt formatCode="General" sourceLinked="1"/>
        <c:tickLblPos val="nextTo"/>
        <c:crossAx val="71863296"/>
        <c:crosses val="autoZero"/>
        <c:auto val="1"/>
        <c:lblAlgn val="ctr"/>
        <c:lblOffset val="100"/>
      </c:catAx>
      <c:valAx>
        <c:axId val="71863296"/>
        <c:scaling>
          <c:orientation val="minMax"/>
        </c:scaling>
        <c:axPos val="b"/>
        <c:majorGridlines/>
        <c:numFmt formatCode="General" sourceLinked="1"/>
        <c:tickLblPos val="nextTo"/>
        <c:crossAx val="7186176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72</c:v>
                </c:pt>
                <c:pt idx="1">
                  <c:v>67</c:v>
                </c:pt>
                <c:pt idx="2">
                  <c:v>51</c:v>
                </c:pt>
                <c:pt idx="3">
                  <c:v>69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37</c:v>
                </c:pt>
                <c:pt idx="1">
                  <c:v>39</c:v>
                </c:pt>
                <c:pt idx="2">
                  <c:v>28</c:v>
                </c:pt>
                <c:pt idx="3">
                  <c:v>41</c:v>
                </c:pt>
                <c:pt idx="4">
                  <c:v>19</c:v>
                </c:pt>
              </c:numCache>
            </c:numRef>
          </c:val>
        </c:ser>
        <c:axId val="82758272"/>
        <c:axId val="71696768"/>
      </c:barChart>
      <c:catAx>
        <c:axId val="82758272"/>
        <c:scaling>
          <c:orientation val="minMax"/>
        </c:scaling>
        <c:axPos val="l"/>
        <c:tickLblPos val="nextTo"/>
        <c:crossAx val="71696768"/>
        <c:crosses val="autoZero"/>
        <c:auto val="1"/>
        <c:lblAlgn val="ctr"/>
        <c:lblOffset val="100"/>
      </c:catAx>
      <c:valAx>
        <c:axId val="71696768"/>
        <c:scaling>
          <c:orientation val="minMax"/>
        </c:scaling>
        <c:axPos val="b"/>
        <c:majorGridlines/>
        <c:numFmt formatCode="General" sourceLinked="1"/>
        <c:tickLblPos val="nextTo"/>
        <c:crossAx val="8275827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2019/20 уч.г.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</c:v>
                </c:pt>
                <c:pt idx="1">
                  <c:v>53</c:v>
                </c:pt>
                <c:pt idx="2">
                  <c:v>56</c:v>
                </c:pt>
                <c:pt idx="3">
                  <c:v>53</c:v>
                </c:pt>
                <c:pt idx="4">
                  <c:v>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2018/19 уч. г.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ХТ</c:v>
                </c:pt>
                <c:pt idx="1">
                  <c:v>ППРС</c:v>
                </c:pt>
                <c:pt idx="2">
                  <c:v>МАХП</c:v>
                </c:pt>
                <c:pt idx="3">
                  <c:v>ИВТ</c:v>
                </c:pt>
                <c:pt idx="4">
                  <c:v>ЭС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58</c:v>
                </c:pt>
                <c:pt idx="1">
                  <c:v>64</c:v>
                </c:pt>
                <c:pt idx="2">
                  <c:v>52</c:v>
                </c:pt>
                <c:pt idx="3">
                  <c:v>60</c:v>
                </c:pt>
                <c:pt idx="4">
                  <c:v>53</c:v>
                </c:pt>
              </c:numCache>
            </c:numRef>
          </c:val>
        </c:ser>
        <c:axId val="71756800"/>
        <c:axId val="71758592"/>
      </c:barChart>
      <c:catAx>
        <c:axId val="71756800"/>
        <c:scaling>
          <c:orientation val="minMax"/>
        </c:scaling>
        <c:axPos val="l"/>
        <c:numFmt formatCode="General" sourceLinked="1"/>
        <c:tickLblPos val="nextTo"/>
        <c:crossAx val="71758592"/>
        <c:crosses val="autoZero"/>
        <c:auto val="1"/>
        <c:lblAlgn val="ctr"/>
        <c:lblOffset val="100"/>
      </c:catAx>
      <c:valAx>
        <c:axId val="71758592"/>
        <c:scaling>
          <c:orientation val="minMax"/>
        </c:scaling>
        <c:axPos val="b"/>
        <c:majorGridlines/>
        <c:numFmt formatCode="General" sourceLinked="1"/>
        <c:tickLblPos val="nextTo"/>
        <c:crossAx val="71756800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600" baseline="0">
          <a:latin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ТПП 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Электротехника и пром. электроника</c:v>
                </c:pt>
                <c:pt idx="4">
                  <c:v>Правоведение</c:v>
                </c:pt>
                <c:pt idx="5">
                  <c:v>Органическая химия</c:v>
                </c:pt>
                <c:pt idx="6">
                  <c:v>Английский язык</c:v>
                </c:pt>
                <c:pt idx="7">
                  <c:v>Общая химия</c:v>
                </c:pt>
                <c:pt idx="8">
                  <c:v>Математика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89</c:v>
                </c:pt>
                <c:pt idx="2">
                  <c:v>93</c:v>
                </c:pt>
                <c:pt idx="3">
                  <c:v>78</c:v>
                </c:pt>
                <c:pt idx="4">
                  <c:v>78</c:v>
                </c:pt>
                <c:pt idx="5">
                  <c:v>78</c:v>
                </c:pt>
                <c:pt idx="6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ХТОВ</c:v>
                </c:pt>
              </c:strCache>
            </c:strRef>
          </c:tx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Электротехника и пром. электроника</c:v>
                </c:pt>
                <c:pt idx="4">
                  <c:v>Правоведение</c:v>
                </c:pt>
                <c:pt idx="5">
                  <c:v>Органическая химия</c:v>
                </c:pt>
                <c:pt idx="6">
                  <c:v>Английский язык</c:v>
                </c:pt>
                <c:pt idx="7">
                  <c:v>Общая химия</c:v>
                </c:pt>
                <c:pt idx="8">
                  <c:v>Математика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85</c:v>
                </c:pt>
                <c:pt idx="1">
                  <c:v>72</c:v>
                </c:pt>
                <c:pt idx="2">
                  <c:v>83</c:v>
                </c:pt>
                <c:pt idx="3">
                  <c:v>67</c:v>
                </c:pt>
                <c:pt idx="4">
                  <c:v>82</c:v>
                </c:pt>
                <c:pt idx="5">
                  <c:v>75</c:v>
                </c:pt>
                <c:pt idx="6">
                  <c:v>80</c:v>
                </c:pt>
                <c:pt idx="7">
                  <c:v>85</c:v>
                </c:pt>
                <c:pt idx="8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ППРС</c:v>
                </c:pt>
              </c:strCache>
            </c:strRef>
          </c:tx>
          <c:spPr>
            <a:solidFill>
              <a:srgbClr val="FFC000"/>
            </a:solidFill>
          </c:spPr>
          <c:dLbls>
            <c:showVal val="1"/>
          </c:dLbls>
          <c:cat>
            <c:strRef>
              <c:f>Лист1!$A$2:$A$10</c:f>
              <c:strCache>
                <c:ptCount val="9"/>
                <c:pt idx="0">
                  <c:v>Философия</c:v>
                </c:pt>
                <c:pt idx="1">
                  <c:v>Физика</c:v>
                </c:pt>
                <c:pt idx="2">
                  <c:v>Экология</c:v>
                </c:pt>
                <c:pt idx="3">
                  <c:v>Электротехника и пром. электроника</c:v>
                </c:pt>
                <c:pt idx="4">
                  <c:v>Правоведение</c:v>
                </c:pt>
                <c:pt idx="5">
                  <c:v>Органическая химия</c:v>
                </c:pt>
                <c:pt idx="6">
                  <c:v>Английский язык</c:v>
                </c:pt>
                <c:pt idx="7">
                  <c:v>Общая химия</c:v>
                </c:pt>
                <c:pt idx="8">
                  <c:v>Математика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79</c:v>
                </c:pt>
                <c:pt idx="1">
                  <c:v>65</c:v>
                </c:pt>
                <c:pt idx="2">
                  <c:v>82</c:v>
                </c:pt>
                <c:pt idx="4">
                  <c:v>78</c:v>
                </c:pt>
                <c:pt idx="5">
                  <c:v>30</c:v>
                </c:pt>
                <c:pt idx="6">
                  <c:v>82</c:v>
                </c:pt>
                <c:pt idx="7">
                  <c:v>88</c:v>
                </c:pt>
                <c:pt idx="8">
                  <c:v>56</c:v>
                </c:pt>
              </c:numCache>
            </c:numRef>
          </c:val>
        </c:ser>
        <c:axId val="71986176"/>
        <c:axId val="72000256"/>
      </c:barChart>
      <c:catAx>
        <c:axId val="71986176"/>
        <c:scaling>
          <c:orientation val="minMax"/>
        </c:scaling>
        <c:axPos val="b"/>
        <c:tickLblPos val="nextTo"/>
        <c:crossAx val="72000256"/>
        <c:crosses val="autoZero"/>
        <c:auto val="1"/>
        <c:lblAlgn val="ctr"/>
        <c:lblOffset val="100"/>
      </c:catAx>
      <c:valAx>
        <c:axId val="72000256"/>
        <c:scaling>
          <c:orientation val="minMax"/>
        </c:scaling>
        <c:axPos val="l"/>
        <c:majorGridlines/>
        <c:numFmt formatCode="General" sourceLinked="1"/>
        <c:tickLblPos val="nextTo"/>
        <c:crossAx val="7198617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200" baseline="0">
          <a:latin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'[Диаграмма в Microsoft Office PowerPoint]Лист1'!$B$1</c:f>
              <c:strCache>
                <c:ptCount val="1"/>
                <c:pt idx="0">
                  <c:v>МАХП</c:v>
                </c:pt>
              </c:strCache>
            </c:strRef>
          </c:tx>
          <c:cat>
            <c:strRef>
              <c:f>'[Диаграмма в Microsoft Office PowerPoint]Лист1'!$A$2:$A$15</c:f>
              <c:strCache>
                <c:ptCount val="14"/>
                <c:pt idx="0">
                  <c:v>Математика</c:v>
                </c:pt>
                <c:pt idx="1">
                  <c:v>Английский язык</c:v>
                </c:pt>
                <c:pt idx="2">
                  <c:v>Общая  химия</c:v>
                </c:pt>
                <c:pt idx="3">
                  <c:v>Философия</c:v>
                </c:pt>
                <c:pt idx="4">
                  <c:v>Правоведение</c:v>
                </c:pt>
                <c:pt idx="5">
                  <c:v>Физика</c:v>
                </c:pt>
                <c:pt idx="6">
                  <c:v>Психология</c:v>
                </c:pt>
                <c:pt idx="7">
                  <c:v>Прикладная механика</c:v>
                </c:pt>
                <c:pt idx="8">
                  <c:v>Теоретическая механика</c:v>
                </c:pt>
                <c:pt idx="9">
                  <c:v>Социология</c:v>
                </c:pt>
                <c:pt idx="10">
                  <c:v>Математика</c:v>
                </c:pt>
                <c:pt idx="11">
                  <c:v>Экология</c:v>
                </c:pt>
                <c:pt idx="12">
                  <c:v>История</c:v>
                </c:pt>
                <c:pt idx="13">
                  <c:v>Политология</c:v>
                </c:pt>
              </c:strCache>
            </c:strRef>
          </c:cat>
          <c:val>
            <c:numRef>
              <c:f>'[Диаграмма в Microsoft Office PowerPoint]Лист1'!$B$2:$B$15</c:f>
              <c:numCache>
                <c:formatCode>General</c:formatCode>
                <c:ptCount val="14"/>
                <c:pt idx="0">
                  <c:v>75</c:v>
                </c:pt>
                <c:pt idx="1">
                  <c:v>88</c:v>
                </c:pt>
                <c:pt idx="2">
                  <c:v>79</c:v>
                </c:pt>
                <c:pt idx="3">
                  <c:v>84</c:v>
                </c:pt>
                <c:pt idx="4">
                  <c:v>83</c:v>
                </c:pt>
                <c:pt idx="5">
                  <c:v>70</c:v>
                </c:pt>
                <c:pt idx="6">
                  <c:v>71</c:v>
                </c:pt>
                <c:pt idx="7">
                  <c:v>90</c:v>
                </c:pt>
                <c:pt idx="8">
                  <c:v>86</c:v>
                </c:pt>
                <c:pt idx="9">
                  <c:v>77</c:v>
                </c:pt>
                <c:pt idx="10">
                  <c:v>73</c:v>
                </c:pt>
                <c:pt idx="11">
                  <c:v>84</c:v>
                </c:pt>
                <c:pt idx="12">
                  <c:v>80</c:v>
                </c:pt>
                <c:pt idx="13">
                  <c:v>77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PowerPoint]Лист1'!$C$1</c:f>
              <c:strCache>
                <c:ptCount val="1"/>
                <c:pt idx="0">
                  <c:v>ТФНТ</c:v>
                </c:pt>
              </c:strCache>
            </c:strRef>
          </c:tx>
          <c:cat>
            <c:strRef>
              <c:f>'[Диаграмма в Microsoft Office PowerPoint]Лист1'!$A$2:$A$15</c:f>
              <c:strCache>
                <c:ptCount val="14"/>
                <c:pt idx="0">
                  <c:v>Математика</c:v>
                </c:pt>
                <c:pt idx="1">
                  <c:v>Английский язык</c:v>
                </c:pt>
                <c:pt idx="2">
                  <c:v>Общая  химия</c:v>
                </c:pt>
                <c:pt idx="3">
                  <c:v>Философия</c:v>
                </c:pt>
                <c:pt idx="4">
                  <c:v>Правоведение</c:v>
                </c:pt>
                <c:pt idx="5">
                  <c:v>Физика</c:v>
                </c:pt>
                <c:pt idx="6">
                  <c:v>Психология</c:v>
                </c:pt>
                <c:pt idx="7">
                  <c:v>Прикладная механика</c:v>
                </c:pt>
                <c:pt idx="8">
                  <c:v>Теоретическая механика</c:v>
                </c:pt>
                <c:pt idx="9">
                  <c:v>Социология</c:v>
                </c:pt>
                <c:pt idx="10">
                  <c:v>Математика</c:v>
                </c:pt>
                <c:pt idx="11">
                  <c:v>Экология</c:v>
                </c:pt>
                <c:pt idx="12">
                  <c:v>История</c:v>
                </c:pt>
                <c:pt idx="13">
                  <c:v>Политология</c:v>
                </c:pt>
              </c:strCache>
            </c:strRef>
          </c:cat>
          <c:val>
            <c:numRef>
              <c:f>'[Диаграмма в Microsoft Office PowerPoint]Лист1'!$C$2:$C$15</c:f>
              <c:numCache>
                <c:formatCode>General</c:formatCode>
                <c:ptCount val="14"/>
                <c:pt idx="0">
                  <c:v>66</c:v>
                </c:pt>
                <c:pt idx="1">
                  <c:v>61</c:v>
                </c:pt>
                <c:pt idx="2">
                  <c:v>66</c:v>
                </c:pt>
                <c:pt idx="3">
                  <c:v>72</c:v>
                </c:pt>
                <c:pt idx="4">
                  <c:v>59</c:v>
                </c:pt>
                <c:pt idx="5">
                  <c:v>56</c:v>
                </c:pt>
                <c:pt idx="6">
                  <c:v>52</c:v>
                </c:pt>
              </c:numCache>
            </c:numRef>
          </c:val>
        </c:ser>
        <c:axId val="60299136"/>
        <c:axId val="60300672"/>
      </c:barChart>
      <c:catAx>
        <c:axId val="60299136"/>
        <c:scaling>
          <c:orientation val="minMax"/>
        </c:scaling>
        <c:axPos val="b"/>
        <c:tickLblPos val="nextTo"/>
        <c:crossAx val="60300672"/>
        <c:crosses val="autoZero"/>
        <c:auto val="1"/>
        <c:lblAlgn val="ctr"/>
        <c:lblOffset val="100"/>
      </c:catAx>
      <c:valAx>
        <c:axId val="60300672"/>
        <c:scaling>
          <c:orientation val="minMax"/>
        </c:scaling>
        <c:axPos val="l"/>
        <c:majorGridlines/>
        <c:numFmt formatCode="General" sourceLinked="1"/>
        <c:tickLblPos val="nextTo"/>
        <c:crossAx val="60299136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200" baseline="0">
          <a:solidFill>
            <a:schemeClr val="tx1"/>
          </a:solidFill>
          <a:effectLst/>
          <a:latin typeface="Times New Roman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83693-7552-4343-8A9A-E482590F1375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93329-66D3-466D-9E5F-20713534CD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8ECCEB-D21C-4EFB-AB28-49ACE67B9AB4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4AF9A0-AF3C-4FC9-ABA7-5AC2B11D1F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3391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АНАЛИЗ КАЧЕСТВА ЗНАНИЙ СТУДЕНТОВ И СОВЕРШЕНСТВОВАНИЕ УЧЕБНОГО ПРОЦЕССА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20.05.2020</a:t>
            </a:r>
            <a:endParaRPr lang="ru-RU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Галина\Downloads\Эмблема института 4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42875"/>
            <a:ext cx="17145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2844" y="1142984"/>
          <a:ext cx="8858312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управления и автоматизации,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2844" y="1000108"/>
          <a:ext cx="8858312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факультета экономики и управления,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2966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(очно-заочное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714348" y="1142984"/>
          <a:ext cx="821537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Итоги зимней основной экзаменационной сессии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(заочное отделение), %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472518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07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Выборочная совокупность  - </a:t>
            </a:r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176 студентов очного отделения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Оценка качества организации образовательного процесса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71472" y="2000240"/>
          <a:ext cx="8286808" cy="4643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Оценка студентами качества организации образовательного процесса в 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2018/2019 </a:t>
            </a:r>
            <a:r>
              <a:rPr lang="ru-RU" sz="2400" dirty="0" err="1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smtClean="0">
                <a:effectLst/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2019/2020 </a:t>
            </a:r>
            <a:r>
              <a:rPr lang="ru-RU" sz="2400" dirty="0" err="1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240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543956" cy="5857916"/>
          </a:xfrm>
        </p:spPr>
        <p:txBody>
          <a:bodyPr>
            <a:noAutofit/>
          </a:bodyPr>
          <a:lstStyle/>
          <a:p>
            <a:pPr marL="85725" indent="4572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725" indent="9525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Больше вовлекать студентов в научно-исследовательскую деятельность</a:t>
            </a:r>
          </a:p>
          <a:p>
            <a:pPr marL="85725" indent="9525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Открывать столовую в 9.30</a:t>
            </a:r>
          </a:p>
          <a:p>
            <a:pPr marL="85725" indent="9525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Открыть военную кафедру</a:t>
            </a:r>
          </a:p>
          <a:p>
            <a:pPr marL="85725" indent="9525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Мед. пункт работает мало и редко</a:t>
            </a:r>
          </a:p>
          <a:p>
            <a:pPr marL="85725" indent="4572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Пожелания студентов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186766" cy="5143536"/>
          </a:xfrm>
        </p:spPr>
        <p:txBody>
          <a:bodyPr>
            <a:normAutofit/>
          </a:bodyPr>
          <a:lstStyle/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	Принять информацию о качестве знаний студентов к сведению с последующим обсуждением на заседаниях кафедр.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Продолжить участие в федеральном интернет - экзамене в сфере профессионального образования.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Проводить диагностическое интернет - тестирование студентов 1 курса.</a:t>
            </a:r>
          </a:p>
          <a:p>
            <a:pPr marL="88900" lvl="0" indent="447675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Принять участие в проекте «Независимая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оценка качества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высшего образования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» НОКВО.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Проект решения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математике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642910" y="1071546"/>
          <a:ext cx="8358246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физике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химии (школьный курс), %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543956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информатике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8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86874" cy="5429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русскому языку (школьный курс), %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472518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истории (школьный курс), %</a:t>
            </a:r>
            <a:endParaRPr lang="ru-RU" sz="2400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Диагностика знаний студентов 1 курса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английскому языку (школьный курс), %</a:t>
            </a:r>
            <a:endParaRPr lang="ru-RU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54395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контроля знаний студентов 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факультета, %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(очное отделение)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2844" y="1142984"/>
          <a:ext cx="8858312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2301</TotalTime>
  <Words>143</Words>
  <Application>Microsoft Office PowerPoint</Application>
  <PresentationFormat>Экран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АНАЛИЗ КАЧЕСТВА ЗНАНИЙ СТУДЕНТОВ И СОВЕРШЕНСТВОВАНИЕ УЧЕБНОГО ПРОЦЕССА     20.05.2020</vt:lpstr>
      <vt:lpstr>Диагностика знаний студентов 1 курса  по математике (школьный курс), %</vt:lpstr>
      <vt:lpstr>Диагностика знаний студентов 1 курса  по физике (школьный курс), %</vt:lpstr>
      <vt:lpstr>Диагностика знаний студентов 1 курса  по химии (школьный курс), %</vt:lpstr>
      <vt:lpstr>Диагностика знаний студентов 1 курса  по информатике (школьный курс), %</vt:lpstr>
      <vt:lpstr>Диагностика знаний студентов 1 курса  по русскому языку (школьный курс), %</vt:lpstr>
      <vt:lpstr>Диагностика знаний студентов 1 курса  по истории (школьный курс), %</vt:lpstr>
      <vt:lpstr>Диагностика знаний студентов 1 курса  по английскому языку (школьный курс), %</vt:lpstr>
      <vt:lpstr>Результаты контроля знаний студентов  технологического факультета, % (очное отделение)</vt:lpstr>
      <vt:lpstr>Результаты контроля знаний студентов  механического факультета, % </vt:lpstr>
      <vt:lpstr>Результаты контроля знаний студентов  факультета управления и автоматизации, % </vt:lpstr>
      <vt:lpstr>Результаты контроля знаний студентов  факультета экономики и управления, % (очное отделение)</vt:lpstr>
      <vt:lpstr>Итоги зимней основной экзаменационной сессии  (очное отделение), %</vt:lpstr>
      <vt:lpstr>Итоги зимней основной экзаменационной сессии  (очно-заочное отделение), %</vt:lpstr>
      <vt:lpstr>Итоги зимней основной экзаменационной сессии  (заочное отделение), %</vt:lpstr>
      <vt:lpstr>Оценка качества организации образовательного процесса</vt:lpstr>
      <vt:lpstr>Оценка студентами качества организации образовательного процесса в 2018/2019 уч.г. и 2019/2020 уч.г.</vt:lpstr>
      <vt:lpstr>Пожелания студентов</vt:lpstr>
      <vt:lpstr>Проект решения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КАЧЕСТВА ОБРАЗОВАНИЯ</dc:title>
  <dc:creator>НХТИ</dc:creator>
  <cp:lastModifiedBy>НХТИ</cp:lastModifiedBy>
  <cp:revision>319</cp:revision>
  <dcterms:created xsi:type="dcterms:W3CDTF">2013-02-20T11:27:36Z</dcterms:created>
  <dcterms:modified xsi:type="dcterms:W3CDTF">2020-05-20T06:00:55Z</dcterms:modified>
</cp:coreProperties>
</file>