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71" r:id="rId4"/>
    <p:sldId id="258" r:id="rId5"/>
    <p:sldId id="260" r:id="rId6"/>
    <p:sldId id="268" r:id="rId7"/>
    <p:sldId id="262" r:id="rId8"/>
    <p:sldId id="263" r:id="rId9"/>
    <p:sldId id="264" r:id="rId10"/>
    <p:sldId id="265" r:id="rId11"/>
    <p:sldId id="266" r:id="rId12"/>
    <p:sldId id="272" r:id="rId13"/>
    <p:sldId id="276" r:id="rId14"/>
    <p:sldId id="277" r:id="rId15"/>
    <p:sldId id="273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FF"/>
    <a:srgbClr val="FF5050"/>
    <a:srgbClr val="FF6600"/>
    <a:srgbClr val="FF0000"/>
    <a:srgbClr val="3399FF"/>
    <a:srgbClr val="800080"/>
    <a:srgbClr val="9999FF"/>
    <a:srgbClr val="CCFFFF"/>
    <a:srgbClr val="FF99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55" autoAdjust="0"/>
  </p:normalViewPr>
  <p:slideViewPr>
    <p:cSldViewPr>
      <p:cViewPr varScale="1">
        <p:scale>
          <a:sx n="88" d="100"/>
          <a:sy n="88" d="100"/>
        </p:scale>
        <p:origin x="-13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90;&#1088;&#1091;&#1076;&#1086;&#1091;&#1089;&#1090;&#1088;&#1086;&#1081;&#1089;&#1090;&#1074;&#1086;\&#1052;&#1086;&#1085;&#1080;&#1090;&#1086;&#1088;&#1080;&#1085;&#1075;%202011-2012\&#1052;&#1054;&#1053;&#1048;&#1058;&#1054;&#1056;&#1048;&#1053;&#1043;%20&#1086;&#1073;&#1097;&#1080;&#1081;%201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90;&#1088;&#1091;&#1076;&#1086;&#1091;&#1089;&#1090;&#1088;&#1086;&#1081;&#1089;&#1090;&#1074;&#1086;\&#1052;&#1086;&#1085;&#1080;&#1090;&#1086;&#1088;&#1080;&#1085;&#1075;%202011-2012\&#1052;&#1054;&#1053;&#1048;&#1058;&#1054;&#1056;&#1048;&#1053;&#1043;%20&#1087;&#1086;%20&#1089;&#1087;&#1077;&#1094;&#1080;&#1072;&#1083;&#1100;&#1085;&#1086;&#1089;&#1090;&#1103;&#1084;%201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90;&#1088;&#1091;&#1076;&#1086;&#1091;&#1089;&#1090;&#1088;&#1086;&#1081;&#1089;&#1090;&#1074;&#1086;\&#1052;&#1086;&#1085;&#1080;&#1090;&#1086;&#1088;&#1080;&#1085;&#1075;%202011-2012\&#1052;&#1054;&#1053;&#1048;&#1058;&#1054;&#1056;&#1048;&#1053;&#1043;%20&#1087;&#1086;%20&#1089;&#1087;&#1077;&#1094;&#1080;&#1072;&#1083;&#1100;&#1085;&#1086;&#1089;&#1090;&#1103;&#1084;%201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90;&#1088;&#1091;&#1076;&#1086;&#1091;&#1089;&#1090;&#1088;&#1086;&#1081;&#1089;&#1090;&#1074;&#1086;\&#1052;&#1086;&#1085;&#1080;&#1090;&#1086;&#1088;&#1080;&#1085;&#1075;%202011-2012\&#1052;&#1054;&#1053;&#1048;&#1058;&#1054;&#1056;&#1048;&#1053;&#1043;_&#1087;&#1088;&#1086;&#1084;,&#1086;&#1088;&#1075;&#1072;&#1085;,&#1087;&#1088;&#1077;&#1076;&#1087;&#1088;,&#1091;&#1087;&#1088;%201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90;&#1088;&#1091;&#1076;&#1086;&#1091;&#1089;&#1090;&#1088;&#1086;&#1081;&#1089;&#1090;&#1074;&#1086;\&#1052;&#1086;&#1085;&#1080;&#1090;&#1086;&#1088;&#1080;&#1085;&#1075;%202011-2012\&#1052;&#1054;&#1053;&#1048;&#1058;&#1054;&#1056;&#1048;&#1053;&#1043;_&#1087;&#1088;&#1086;&#1084;,&#1086;&#1088;&#1075;&#1072;&#1085;,&#1087;&#1088;&#1077;&#1076;&#1087;&#1088;,&#1091;&#1087;&#1088;%201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90;&#1088;&#1091;&#1076;&#1086;&#1091;&#1089;&#1090;&#1088;&#1086;&#1081;&#1089;&#1090;&#1074;&#1086;\&#1052;&#1086;&#1085;&#1080;&#1090;&#1086;&#1088;&#1080;&#1085;&#1075;%202011-2012\&#1052;&#1054;&#1053;&#1048;&#1058;&#1054;&#1056;&#1048;&#1053;&#1043;%20&#1086;&#1073;&#1097;&#1080;&#1081;%201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90;&#1088;&#1091;&#1076;&#1086;&#1091;&#1089;&#1090;&#1088;&#1086;&#1081;&#1089;&#1090;&#1074;&#1086;\&#1052;&#1086;&#1085;&#1080;&#1090;&#1086;&#1088;&#1080;&#1085;&#1075;%202011-2012\&#1052;&#1054;&#1053;&#1048;&#1058;&#1054;&#1056;&#1048;&#1053;&#1043;%20&#1086;&#1073;&#1097;&#1080;&#1081;%201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90;&#1088;&#1091;&#1076;&#1086;&#1091;&#1089;&#1090;&#1088;&#1086;&#1081;&#1089;&#1090;&#1074;&#1086;\&#1052;&#1086;&#1085;&#1080;&#1090;&#1086;&#1088;&#1080;&#1085;&#1075;%202011-2012\&#1052;&#1054;&#1053;&#1048;&#1058;&#1054;&#1056;&#1048;&#1053;&#1043;%20&#1086;&#1073;&#1097;&#1080;&#1081;%201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90;&#1088;&#1091;&#1076;&#1086;&#1091;&#1089;&#1090;&#1088;&#1086;&#1081;&#1089;&#1090;&#1074;&#1086;\&#1052;&#1086;&#1085;&#1080;&#1090;&#1086;&#1088;&#1080;&#1085;&#1075;%202011-2012\&#1052;&#1054;&#1053;&#1048;&#1058;&#1054;&#1056;&#1048;&#1053;&#1043;%20&#1086;&#1073;&#1097;&#1080;&#1081;%201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90;&#1088;&#1091;&#1076;&#1086;&#1091;&#1089;&#1090;&#1088;&#1086;&#1081;&#1089;&#1090;&#1074;&#1086;\&#1052;&#1086;&#1085;&#1080;&#1090;&#1086;&#1088;&#1080;&#1085;&#1075;%202011-2012\&#1052;&#1054;&#1053;&#1048;&#1058;&#1054;&#1056;&#1048;&#1053;&#1043;%20&#1086;&#1073;&#1097;&#1080;&#1081;%201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90;&#1088;&#1091;&#1076;&#1086;&#1091;&#1089;&#1090;&#1088;&#1086;&#1081;&#1089;&#1090;&#1074;&#1086;\&#1052;&#1086;&#1085;&#1080;&#1090;&#1086;&#1088;&#1080;&#1085;&#1075;%202011-2012\&#1052;&#1054;&#1053;&#1048;&#1058;&#1054;&#1056;&#1048;&#1053;&#1043;%20&#1086;&#1073;&#1097;&#1080;&#1081;%201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90;&#1088;&#1091;&#1076;&#1086;&#1091;&#1089;&#1090;&#1088;&#1086;&#1081;&#1089;&#1090;&#1074;&#1086;\&#1052;&#1086;&#1085;&#1080;&#1090;&#1086;&#1088;&#1080;&#1085;&#1075;%202011-2012\&#1052;&#1054;&#1053;&#1048;&#1058;&#1054;&#1056;&#1048;&#1053;&#1043;%20&#1086;&#1073;&#1097;&#1080;&#1081;%201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90;&#1088;&#1091;&#1076;&#1086;&#1091;&#1089;&#1090;&#1088;&#1086;&#1081;&#1089;&#1090;&#1074;&#1086;\&#1052;&#1086;&#1085;&#1080;&#1090;&#1086;&#1088;&#1080;&#1085;&#1075;%202011-2012\&#1052;&#1054;&#1053;&#1048;&#1058;&#1054;&#1056;&#1048;&#1053;&#1043;%20&#1086;&#1073;&#1097;&#1080;&#1081;%20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7.6315838504727784E-2"/>
          <c:y val="4.1322355737461805E-2"/>
          <c:w val="0.90526373950435557"/>
          <c:h val="0.57231462696384594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0080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000080"/>
                  </a:gs>
                  <a:gs pos="100000">
                    <a:srgbClr val="0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/>
                      <a:t>689</a:t>
                    </a:r>
                  </a:p>
                </c:rich>
              </c:tx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611
(89%)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179
(26%)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219
(32%)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213
(31%)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4
(0,6%)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31
(4,5%)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2
(0,3%)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41
(6%)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вып_труд_диагр!$A$30:$I$30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вып_труд_диагр!$A$31:$I$31</c:f>
              <c:numCache>
                <c:formatCode>General</c:formatCode>
                <c:ptCount val="9"/>
                <c:pt idx="0">
                  <c:v>689</c:v>
                </c:pt>
                <c:pt idx="1">
                  <c:v>611</c:v>
                </c:pt>
                <c:pt idx="2">
                  <c:v>179</c:v>
                </c:pt>
                <c:pt idx="3">
                  <c:v>219</c:v>
                </c:pt>
                <c:pt idx="4">
                  <c:v>213</c:v>
                </c:pt>
                <c:pt idx="5">
                  <c:v>4</c:v>
                </c:pt>
                <c:pt idx="6">
                  <c:v>31</c:v>
                </c:pt>
                <c:pt idx="7">
                  <c:v>2</c:v>
                </c:pt>
                <c:pt idx="8">
                  <c:v>41</c:v>
                </c:pt>
              </c:numCache>
            </c:numRef>
          </c:val>
        </c:ser>
        <c:dLbls>
          <c:showVal val="1"/>
        </c:dLbls>
        <c:axId val="62857216"/>
        <c:axId val="62858752"/>
      </c:barChart>
      <c:catAx>
        <c:axId val="6285721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2858752"/>
        <c:crosses val="autoZero"/>
        <c:lblAlgn val="ctr"/>
        <c:lblOffset val="100"/>
        <c:tickLblSkip val="1"/>
        <c:tickMarkSkip val="1"/>
      </c:catAx>
      <c:valAx>
        <c:axId val="62858752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3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2857216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0"/>
      <c:rotY val="30"/>
      <c:perspective val="0"/>
    </c:view3D>
    <c:plotArea>
      <c:layout>
        <c:manualLayout>
          <c:layoutTarget val="inner"/>
          <c:xMode val="edge"/>
          <c:yMode val="edge"/>
          <c:x val="7.0966559686848646E-2"/>
          <c:y val="3.158836680510263E-2"/>
          <c:w val="0.70855743885818279"/>
          <c:h val="0.4571500997768127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трудоустройство (всего)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90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88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91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82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89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Лист1!$A$2:$A$6</c:f>
              <c:strCache>
                <c:ptCount val="5"/>
                <c:pt idx="0">
                  <c:v>Технологический</c:v>
                </c:pt>
                <c:pt idx="1">
                  <c:v>Механический </c:v>
                </c:pt>
                <c:pt idx="2">
                  <c:v>Управления и автоматизации</c:v>
                </c:pt>
                <c:pt idx="3">
                  <c:v>Экономики и управления</c:v>
                </c:pt>
                <c:pt idx="4">
                  <c:v>Повышения квалификации и переподоготовки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90</c:v>
                </c:pt>
                <c:pt idx="1">
                  <c:v>88</c:v>
                </c:pt>
                <c:pt idx="2">
                  <c:v>91</c:v>
                </c:pt>
                <c:pt idx="3">
                  <c:v>82</c:v>
                </c:pt>
                <c:pt idx="4">
                  <c:v>89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трудоустройство по специальности (профилю)</c:v>
                </c:pt>
              </c:strCache>
            </c:strRef>
          </c:tx>
          <c:dLbls>
            <c:dLbl>
              <c:idx val="0"/>
              <c:layout>
                <c:manualLayout>
                  <c:x val="3.0706855785945359E-2"/>
                  <c:y val="4.8411290122762681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69,4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>
                <c:manualLayout>
                  <c:x val="3.555517944358618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62,7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3.3553084548431429E-2"/>
                  <c:y val="-2.4205645061381341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67,8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>
                <c:manualLayout>
                  <c:x val="3.814412505131643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38,6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dLbl>
              <c:idx val="4"/>
              <c:layout>
                <c:manualLayout>
                  <c:x val="3.1979834652674753E-2"/>
                  <c:y val="-2.4205645061381341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37,8</a:t>
                    </a:r>
                    <a:r>
                      <a:rPr lang="ru-RU" smtClean="0"/>
                      <a:t>%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Лист1!$A$2:$A$6</c:f>
              <c:strCache>
                <c:ptCount val="5"/>
                <c:pt idx="0">
                  <c:v>Технологический</c:v>
                </c:pt>
                <c:pt idx="1">
                  <c:v>Механический </c:v>
                </c:pt>
                <c:pt idx="2">
                  <c:v>Управления и автоматизации</c:v>
                </c:pt>
                <c:pt idx="3">
                  <c:v>Экономики и управления</c:v>
                </c:pt>
                <c:pt idx="4">
                  <c:v>Повышения квалификации и переподоготовки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69.400000000000006</c:v>
                </c:pt>
                <c:pt idx="1">
                  <c:v>62.7</c:v>
                </c:pt>
                <c:pt idx="2">
                  <c:v>67.8</c:v>
                </c:pt>
                <c:pt idx="3">
                  <c:v>38.6</c:v>
                </c:pt>
                <c:pt idx="4">
                  <c:v>37.800000000000004</c:v>
                </c:pt>
              </c:numCache>
            </c:numRef>
          </c:val>
        </c:ser>
        <c:shape val="box"/>
        <c:axId val="75264384"/>
        <c:axId val="75265920"/>
        <c:axId val="0"/>
      </c:bar3DChart>
      <c:catAx>
        <c:axId val="75264384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 b="1" i="0" baseline="0"/>
            </a:pPr>
            <a:endParaRPr lang="ru-RU"/>
          </a:p>
        </c:txPr>
        <c:crossAx val="75265920"/>
        <c:crosses val="autoZero"/>
        <c:auto val="1"/>
        <c:lblAlgn val="ctr"/>
        <c:lblOffset val="100"/>
      </c:catAx>
      <c:valAx>
        <c:axId val="7526592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aseline="0"/>
            </a:pPr>
            <a:endParaRPr lang="ru-RU"/>
          </a:p>
        </c:txPr>
        <c:crossAx val="752643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093973413691209"/>
          <c:y val="0.41116566381599151"/>
          <c:w val="0.20936336403594724"/>
          <c:h val="0.37857552637748254"/>
        </c:manualLayout>
      </c:layout>
    </c:legend>
    <c:plotVisOnly val="1"/>
  </c:chart>
  <c:txPr>
    <a:bodyPr/>
    <a:lstStyle/>
    <a:p>
      <a:pPr>
        <a:defRPr sz="1400" baseline="0">
          <a:latin typeface="Times New Roman" pitchFamily="18" charset="0"/>
        </a:defRPr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sideWall>
      <c:spPr>
        <a:noFill/>
        <a:effectLst>
          <a:outerShdw blurRad="50800" dist="50800" dir="5400000" algn="ctr" rotWithShape="0">
            <a:schemeClr val="bg1">
              <a:lumMod val="50000"/>
            </a:schemeClr>
          </a:outerShdw>
        </a:effectLst>
      </c:spPr>
    </c:sideWall>
    <c:backWall>
      <c:spPr>
        <a:effectLst>
          <a:outerShdw blurRad="50800" dist="50800" dir="5400000" algn="ctr" rotWithShape="0">
            <a:schemeClr val="bg1">
              <a:lumMod val="50000"/>
            </a:schemeClr>
          </a:outerShdw>
        </a:effectLst>
      </c:spPr>
    </c:backWall>
    <c:plotArea>
      <c:layout>
        <c:manualLayout>
          <c:layoutTarget val="inner"/>
          <c:xMode val="edge"/>
          <c:yMode val="edge"/>
          <c:x val="6.27383557051885E-2"/>
          <c:y val="6.1110683389792544E-2"/>
          <c:w val="0.93726164429481162"/>
          <c:h val="0.81566795682969861"/>
        </c:manualLayout>
      </c:layout>
      <c:bar3DChart>
        <c:barDir val="col"/>
        <c:grouping val="clustered"/>
        <c:ser>
          <c:idx val="0"/>
          <c:order val="0"/>
          <c:spPr>
            <a:ln>
              <a:noFill/>
            </a:ln>
          </c:spPr>
          <c:dPt>
            <c:idx val="0"/>
            <c:spPr>
              <a:gradFill flip="none" rotWithShape="1">
                <a:gsLst>
                  <a:gs pos="0">
                    <a:srgbClr val="9999FF">
                      <a:shade val="30000"/>
                      <a:satMod val="115000"/>
                    </a:srgbClr>
                  </a:gs>
                  <a:gs pos="50000">
                    <a:srgbClr val="9999FF">
                      <a:shade val="67500"/>
                      <a:satMod val="115000"/>
                    </a:srgbClr>
                  </a:gs>
                  <a:gs pos="100000">
                    <a:srgbClr val="9999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  <a:effectLst>
                <a:innerShdw blurRad="63500" dist="50800" dir="54000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/>
            </c:spPr>
          </c:dPt>
          <c:dPt>
            <c:idx val="1"/>
            <c:spPr>
              <a:gradFill flip="none" rotWithShape="1">
                <a:gsLst>
                  <a:gs pos="0">
                    <a:srgbClr val="0000FF">
                      <a:shade val="30000"/>
                      <a:satMod val="115000"/>
                    </a:srgbClr>
                  </a:gs>
                  <a:gs pos="50000">
                    <a:srgbClr val="0000FF">
                      <a:shade val="67500"/>
                      <a:satMod val="115000"/>
                    </a:srgbClr>
                  </a:gs>
                  <a:gs pos="100000">
                    <a:srgbClr val="0000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>
                <a:contourClr>
                  <a:srgbClr val="000000"/>
                </a:contourClr>
              </a:sp3d>
            </c:spPr>
          </c:dPt>
          <c:dPt>
            <c:idx val="2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c:spPr>
          </c:dPt>
          <c:dPt>
            <c:idx val="3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c:spPr>
          </c:dPt>
          <c:dPt>
            <c:idx val="4"/>
            <c:spPr>
              <a:gradFill flip="none" rotWithShape="1">
                <a:gsLst>
                  <a:gs pos="0">
                    <a:srgbClr val="291387">
                      <a:shade val="30000"/>
                      <a:satMod val="115000"/>
                    </a:srgbClr>
                  </a:gs>
                  <a:gs pos="50000">
                    <a:srgbClr val="291387">
                      <a:shade val="67500"/>
                      <a:satMod val="115000"/>
                    </a:srgbClr>
                  </a:gs>
                  <a:gs pos="100000">
                    <a:srgbClr val="291387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c:spPr>
          </c:dPt>
          <c:dPt>
            <c:idx val="5"/>
            <c:spPr>
              <a:gradFill flip="none" rotWithShape="1">
                <a:gsLst>
                  <a:gs pos="0">
                    <a:srgbClr val="00682F">
                      <a:shade val="30000"/>
                      <a:satMod val="115000"/>
                    </a:srgbClr>
                  </a:gs>
                  <a:gs pos="50000">
                    <a:srgbClr val="00682F">
                      <a:shade val="67500"/>
                      <a:satMod val="115000"/>
                    </a:srgbClr>
                  </a:gs>
                  <a:gs pos="100000">
                    <a:srgbClr val="00682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noFill/>
              </a:ln>
            </c:spPr>
          </c:dPt>
          <c:dPt>
            <c:idx val="6"/>
            <c:spPr>
              <a:solidFill>
                <a:srgbClr val="336600"/>
              </a:solidFill>
              <a:ln>
                <a:solidFill>
                  <a:schemeClr val="tx1"/>
                </a:solidFill>
              </a:ln>
            </c:spPr>
          </c:dPt>
          <c:dPt>
            <c:idx val="7"/>
            <c:spPr>
              <a:gradFill flip="none" rotWithShape="1">
                <a:gsLst>
                  <a:gs pos="0">
                    <a:srgbClr val="66CCFF">
                      <a:shade val="30000"/>
                      <a:satMod val="115000"/>
                    </a:srgbClr>
                  </a:gs>
                  <a:gs pos="50000">
                    <a:srgbClr val="66CCFF">
                      <a:shade val="67500"/>
                      <a:satMod val="115000"/>
                    </a:srgbClr>
                  </a:gs>
                  <a:gs pos="100000">
                    <a:srgbClr val="66CC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c:spPr>
          </c:dPt>
          <c:dPt>
            <c:idx val="8"/>
            <c:spPr>
              <a:gradFill flip="none" rotWithShape="1">
                <a:gsLst>
                  <a:gs pos="0">
                    <a:srgbClr val="990000">
                      <a:shade val="30000"/>
                      <a:satMod val="115000"/>
                    </a:srgbClr>
                  </a:gs>
                  <a:gs pos="50000">
                    <a:srgbClr val="990000">
                      <a:shade val="67500"/>
                      <a:satMod val="115000"/>
                    </a:srgbClr>
                  </a:gs>
                  <a:gs pos="100000">
                    <a:srgbClr val="99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c:spPr>
          </c:dPt>
          <c:dPt>
            <c:idx val="9"/>
            <c:spPr>
              <a:gradFill flip="none" rotWithShape="1">
                <a:gsLst>
                  <a:gs pos="0">
                    <a:srgbClr val="FF99CC">
                      <a:shade val="30000"/>
                      <a:satMod val="115000"/>
                    </a:srgbClr>
                  </a:gs>
                  <a:gs pos="50000">
                    <a:srgbClr val="FF99CC">
                      <a:shade val="67500"/>
                      <a:satMod val="115000"/>
                    </a:srgbClr>
                  </a:gs>
                  <a:gs pos="100000">
                    <a:srgbClr val="FF99CC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c:spPr>
          </c:dPt>
          <c:dPt>
            <c:idx val="10"/>
            <c:spPr>
              <a:gradFill flip="none" rotWithShape="1">
                <a:gsLst>
                  <a:gs pos="0">
                    <a:srgbClr val="CCFFFF">
                      <a:shade val="30000"/>
                      <a:satMod val="115000"/>
                    </a:srgbClr>
                  </a:gs>
                  <a:gs pos="50000">
                    <a:srgbClr val="CCFFFF">
                      <a:shade val="67500"/>
                      <a:satMod val="115000"/>
                    </a:srgbClr>
                  </a:gs>
                  <a:gs pos="100000">
                    <a:srgbClr val="CCFF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c:spPr>
          </c:dPt>
          <c:dPt>
            <c:idx val="11"/>
            <c:spPr>
              <a:gradFill flip="none" rotWithShape="1">
                <a:gsLst>
                  <a:gs pos="0">
                    <a:srgbClr val="9999FF">
                      <a:shade val="30000"/>
                      <a:satMod val="115000"/>
                    </a:srgbClr>
                  </a:gs>
                  <a:gs pos="50000">
                    <a:srgbClr val="9999FF">
                      <a:shade val="67500"/>
                      <a:satMod val="115000"/>
                    </a:srgbClr>
                  </a:gs>
                  <a:gs pos="100000">
                    <a:srgbClr val="9999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c:spPr>
          </c:dPt>
          <c:dPt>
            <c:idx val="12"/>
            <c:spPr>
              <a:gradFill flip="none" rotWithShape="1">
                <a:gsLst>
                  <a:gs pos="0">
                    <a:srgbClr val="800080">
                      <a:shade val="30000"/>
                      <a:satMod val="115000"/>
                    </a:srgbClr>
                  </a:gs>
                  <a:gs pos="50000">
                    <a:srgbClr val="800080">
                      <a:shade val="67500"/>
                      <a:satMod val="115000"/>
                    </a:srgbClr>
                  </a:gs>
                  <a:gs pos="100000">
                    <a:srgbClr val="80008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c:spPr>
          </c:dPt>
          <c:dPt>
            <c:idx val="13"/>
            <c:spPr>
              <a:gradFill flip="none" rotWithShape="1">
                <a:gsLst>
                  <a:gs pos="0">
                    <a:srgbClr val="3399FF">
                      <a:shade val="30000"/>
                      <a:satMod val="115000"/>
                    </a:srgbClr>
                  </a:gs>
                  <a:gs pos="50000">
                    <a:srgbClr val="3399FF">
                      <a:shade val="67500"/>
                      <a:satMod val="115000"/>
                    </a:srgbClr>
                  </a:gs>
                  <a:gs pos="100000">
                    <a:srgbClr val="3399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c:spPr>
          </c:dPt>
          <c:dPt>
            <c:idx val="14"/>
            <c:spPr>
              <a:gradFill flip="none" rotWithShape="1">
                <a:gsLst>
                  <a:gs pos="0">
                    <a:srgbClr val="FF6600">
                      <a:shade val="30000"/>
                      <a:satMod val="115000"/>
                    </a:srgbClr>
                  </a:gs>
                  <a:gs pos="50000">
                    <a:srgbClr val="FF6600">
                      <a:shade val="67500"/>
                      <a:satMod val="115000"/>
                    </a:srgbClr>
                  </a:gs>
                  <a:gs pos="100000">
                    <a:srgbClr val="FF66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c:spPr>
          </c:dPt>
          <c:dPt>
            <c:idx val="15"/>
            <c:spPr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c:spPr>
          </c:dPt>
          <c:dPt>
            <c:idx val="16"/>
            <c:spPr>
              <a:gradFill flip="none" rotWithShape="1">
                <a:gsLst>
                  <a:gs pos="0">
                    <a:srgbClr val="FF5050">
                      <a:shade val="30000"/>
                      <a:satMod val="115000"/>
                    </a:srgbClr>
                  </a:gs>
                  <a:gs pos="50000">
                    <a:srgbClr val="FF5050">
                      <a:shade val="67500"/>
                      <a:satMod val="115000"/>
                    </a:srgbClr>
                  </a:gs>
                  <a:gs pos="100000">
                    <a:srgbClr val="FF505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c:spPr>
          </c:dPt>
          <c:dPt>
            <c:idx val="17"/>
            <c:spPr>
              <a:gradFill flip="none" rotWithShape="1">
                <a:gsLst>
                  <a:gs pos="0">
                    <a:srgbClr val="CC00FF">
                      <a:shade val="30000"/>
                      <a:satMod val="115000"/>
                    </a:srgbClr>
                  </a:gs>
                  <a:gs pos="50000">
                    <a:srgbClr val="CC00FF">
                      <a:shade val="67500"/>
                      <a:satMod val="115000"/>
                    </a:srgbClr>
                  </a:gs>
                  <a:gs pos="100000">
                    <a:srgbClr val="CC00F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c:spPr>
          </c:dPt>
          <c:dLbls>
            <c:txPr>
              <a:bodyPr/>
              <a:lstStyle/>
              <a:p>
                <a:pPr>
                  <a:defRPr sz="800" b="1" i="0" baseline="0"/>
                </a:pPr>
                <a:endParaRPr lang="ru-RU"/>
              </a:p>
            </c:txPr>
            <c:showVal val="1"/>
          </c:dLbls>
          <c:cat>
            <c:strRef>
              <c:f>спец_труд!$A$55:$R$55</c:f>
              <c:strCache>
                <c:ptCount val="18"/>
                <c:pt idx="0">
                  <c:v>ЭП</c:v>
                </c:pt>
                <c:pt idx="1">
                  <c:v>АТПП</c:v>
                </c:pt>
                <c:pt idx="2">
                  <c:v>ХТОВ</c:v>
                </c:pt>
                <c:pt idx="3">
                  <c:v>ХТОВ (ФПКП)</c:v>
                </c:pt>
                <c:pt idx="4">
                  <c:v>ЭОП</c:v>
                </c:pt>
                <c:pt idx="5">
                  <c:v>АСОИУ</c:v>
                </c:pt>
                <c:pt idx="6">
                  <c:v>МАХП</c:v>
                </c:pt>
                <c:pt idx="7">
                  <c:v>ЭС</c:v>
                </c:pt>
                <c:pt idx="8">
                  <c:v>ХТВМС</c:v>
                </c:pt>
                <c:pt idx="9">
                  <c:v>ЭУ (ФПКП)</c:v>
                </c:pt>
                <c:pt idx="10">
                  <c:v>ИДМБП</c:v>
                </c:pt>
                <c:pt idx="11">
                  <c:v>ТФНТ</c:v>
                </c:pt>
                <c:pt idx="12">
                  <c:v>ЭУ</c:v>
                </c:pt>
                <c:pt idx="13">
                  <c:v>ОНГП</c:v>
                </c:pt>
                <c:pt idx="14">
                  <c:v>ТППЭ</c:v>
                </c:pt>
                <c:pt idx="15">
                  <c:v>ГМУ</c:v>
                </c:pt>
                <c:pt idx="16">
                  <c:v>УП</c:v>
                </c:pt>
                <c:pt idx="17">
                  <c:v>ТПП</c:v>
                </c:pt>
              </c:strCache>
            </c:strRef>
          </c:cat>
          <c:val>
            <c:numRef>
              <c:f>спец_труд!$A$56:$R$56</c:f>
              <c:numCache>
                <c:formatCode>0.0%</c:formatCode>
                <c:ptCount val="18"/>
                <c:pt idx="0">
                  <c:v>1</c:v>
                </c:pt>
                <c:pt idx="1">
                  <c:v>0.9580000000000003</c:v>
                </c:pt>
                <c:pt idx="2">
                  <c:v>0.94399999999999995</c:v>
                </c:pt>
                <c:pt idx="3">
                  <c:v>0.94399999999999995</c:v>
                </c:pt>
                <c:pt idx="4">
                  <c:v>0.93300000000000005</c:v>
                </c:pt>
                <c:pt idx="5">
                  <c:v>0.9</c:v>
                </c:pt>
                <c:pt idx="6">
                  <c:v>0.89100000000000001</c:v>
                </c:pt>
                <c:pt idx="7">
                  <c:v>0.88500000000000001</c:v>
                </c:pt>
                <c:pt idx="8">
                  <c:v>0.87500000000000033</c:v>
                </c:pt>
                <c:pt idx="9">
                  <c:v>0.86900000000000033</c:v>
                </c:pt>
                <c:pt idx="10">
                  <c:v>0.85700000000000032</c:v>
                </c:pt>
                <c:pt idx="11">
                  <c:v>0.85700000000000032</c:v>
                </c:pt>
                <c:pt idx="12">
                  <c:v>0.85300000000000031</c:v>
                </c:pt>
                <c:pt idx="13">
                  <c:v>0.8330000000000003</c:v>
                </c:pt>
                <c:pt idx="14">
                  <c:v>0.78600000000000003</c:v>
                </c:pt>
                <c:pt idx="15">
                  <c:v>0.78300000000000003</c:v>
                </c:pt>
                <c:pt idx="16">
                  <c:v>0.70000000000000029</c:v>
                </c:pt>
                <c:pt idx="17">
                  <c:v>0.46200000000000002</c:v>
                </c:pt>
              </c:numCache>
            </c:numRef>
          </c:val>
        </c:ser>
        <c:ser>
          <c:idx val="1"/>
          <c:order val="1"/>
          <c:cat>
            <c:strRef>
              <c:f>спец_труд!$A$55:$R$55</c:f>
              <c:strCache>
                <c:ptCount val="18"/>
                <c:pt idx="0">
                  <c:v>ЭП</c:v>
                </c:pt>
                <c:pt idx="1">
                  <c:v>АТПП</c:v>
                </c:pt>
                <c:pt idx="2">
                  <c:v>ХТОВ</c:v>
                </c:pt>
                <c:pt idx="3">
                  <c:v>ХТОВ (ФПКП)</c:v>
                </c:pt>
                <c:pt idx="4">
                  <c:v>ЭОП</c:v>
                </c:pt>
                <c:pt idx="5">
                  <c:v>АСОИУ</c:v>
                </c:pt>
                <c:pt idx="6">
                  <c:v>МАХП</c:v>
                </c:pt>
                <c:pt idx="7">
                  <c:v>ЭС</c:v>
                </c:pt>
                <c:pt idx="8">
                  <c:v>ХТВМС</c:v>
                </c:pt>
                <c:pt idx="9">
                  <c:v>ЭУ (ФПКП)</c:v>
                </c:pt>
                <c:pt idx="10">
                  <c:v>ИДМБП</c:v>
                </c:pt>
                <c:pt idx="11">
                  <c:v>ТФНТ</c:v>
                </c:pt>
                <c:pt idx="12">
                  <c:v>ЭУ</c:v>
                </c:pt>
                <c:pt idx="13">
                  <c:v>ОНГП</c:v>
                </c:pt>
                <c:pt idx="14">
                  <c:v>ТППЭ</c:v>
                </c:pt>
                <c:pt idx="15">
                  <c:v>ГМУ</c:v>
                </c:pt>
                <c:pt idx="16">
                  <c:v>УП</c:v>
                </c:pt>
                <c:pt idx="17">
                  <c:v>ТПП</c:v>
                </c:pt>
              </c:strCache>
            </c:strRef>
          </c:cat>
          <c:val>
            <c:numRef>
              <c:f>спец_труд!$A$57:$R$57</c:f>
              <c:numCache>
                <c:formatCode>General</c:formatCode>
                <c:ptCount val="18"/>
              </c:numCache>
            </c:numRef>
          </c:val>
        </c:ser>
        <c:shape val="box"/>
        <c:axId val="68220416"/>
        <c:axId val="68221952"/>
        <c:axId val="0"/>
      </c:bar3DChart>
      <c:catAx>
        <c:axId val="68220416"/>
        <c:scaling>
          <c:orientation val="minMax"/>
        </c:scaling>
        <c:axPos val="b"/>
        <c:tickLblPos val="nextTo"/>
        <c:txPr>
          <a:bodyPr rot="0" vert="horz"/>
          <a:lstStyle/>
          <a:p>
            <a:pPr>
              <a:defRPr sz="700" b="1" i="0" baseline="0">
                <a:latin typeface="Times New Roman" pitchFamily="18" charset="0"/>
              </a:defRPr>
            </a:pPr>
            <a:endParaRPr lang="ru-RU"/>
          </a:p>
        </c:txPr>
        <c:crossAx val="68221952"/>
        <c:crosses val="autoZero"/>
        <c:auto val="1"/>
        <c:lblAlgn val="ctr"/>
        <c:lblOffset val="100"/>
        <c:tickLblSkip val="1"/>
      </c:catAx>
      <c:valAx>
        <c:axId val="68221952"/>
        <c:scaling>
          <c:orientation val="minMax"/>
          <c:max val="1"/>
        </c:scaling>
        <c:axPos val="l"/>
        <c:numFmt formatCode="0.0%" sourceLinked="1"/>
        <c:tickLblPos val="nextTo"/>
        <c:txPr>
          <a:bodyPr/>
          <a:lstStyle/>
          <a:p>
            <a:pPr>
              <a:defRPr sz="800" b="1" i="0" baseline="0"/>
            </a:pPr>
            <a:endParaRPr lang="ru-RU"/>
          </a:p>
        </c:txPr>
        <c:crossAx val="68220416"/>
        <c:crosses val="autoZero"/>
        <c:crossBetween val="between"/>
        <c:majorUnit val="0.2"/>
      </c:valAx>
    </c:plotArea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hPercent val="31"/>
      <c:rotY val="30"/>
      <c:depthPercent val="100"/>
      <c:rAngAx val="1"/>
    </c:view3D>
    <c:floor>
      <c:spPr>
        <a:noFill/>
        <a:ln w="3175">
          <a:solidFill>
            <a:srgbClr val="000000"/>
          </a:solidFill>
          <a:prstDash val="solid"/>
        </a:ln>
      </c:spPr>
    </c:floor>
    <c:sideWall>
      <c:spPr>
        <a:noFill/>
        <a:ln w="12700">
          <a:solidFill>
            <a:srgbClr val="808080"/>
          </a:solidFill>
          <a:prstDash val="solid"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6.4800279964144974E-2"/>
          <c:y val="1.0841705142051848E-2"/>
          <c:w val="0.93519972003585505"/>
          <c:h val="0.87065704154803725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9999FF"/>
                  </a:gs>
                  <a:gs pos="100000">
                    <a:srgbClr val="9999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CCFF"/>
                  </a:gs>
                  <a:gs pos="100000">
                    <a:srgbClr val="00CC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0000FF"/>
                  </a:gs>
                  <a:gs pos="100000">
                    <a:srgbClr val="0000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800000"/>
                  </a:gs>
                  <a:gs pos="100000">
                    <a:srgbClr val="80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000080"/>
                  </a:gs>
                  <a:gs pos="100000">
                    <a:srgbClr val="0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0"/>
            <c:spPr>
              <a:gradFill rotWithShape="0">
                <a:gsLst>
                  <a:gs pos="0">
                    <a:srgbClr val="FF8080"/>
                  </a:gs>
                  <a:gs pos="100000">
                    <a:srgbClr val="FF8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1"/>
            <c:spPr>
              <a:gradFill rotWithShape="0">
                <a:gsLst>
                  <a:gs pos="0">
                    <a:srgbClr val="800080"/>
                  </a:gs>
                  <a:gs pos="100000">
                    <a:srgbClr val="8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2"/>
            <c:spPr>
              <a:gradFill rotWithShape="0">
                <a:gsLst>
                  <a:gs pos="0">
                    <a:srgbClr val="CCFFFF"/>
                  </a:gs>
                  <a:gs pos="100000">
                    <a:srgbClr val="CC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3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4"/>
            <c:spPr>
              <a:gradFill rotWithShape="0">
                <a:gsLst>
                  <a:gs pos="0">
                    <a:srgbClr val="FF99CC"/>
                  </a:gs>
                  <a:gs pos="100000">
                    <a:srgbClr val="FF99CC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5"/>
            <c:spPr>
              <a:gradFill rotWithShape="0">
                <a:gsLst>
                  <a:gs pos="0">
                    <a:srgbClr val="9999FF"/>
                  </a:gs>
                  <a:gs pos="100000">
                    <a:srgbClr val="9999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6"/>
            <c:spPr>
              <a:gradFill rotWithShape="0">
                <a:gsLst>
                  <a:gs pos="0">
                    <a:srgbClr val="CC99FF"/>
                  </a:gs>
                  <a:gs pos="100000">
                    <a:srgbClr val="CC99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3.4627624671916032E-2"/>
                  <c:y val="1.7064846416382267E-2"/>
                </c:manualLayout>
              </c:layout>
              <c:showVal val="1"/>
            </c:dLbl>
            <c:dLbl>
              <c:idx val="1"/>
              <c:layout>
                <c:manualLayout>
                  <c:x val="4.9064960629921607E-3"/>
                  <c:y val="-1.9757598559565746E-2"/>
                </c:manualLayout>
              </c:layout>
              <c:showVal val="1"/>
            </c:dLbl>
            <c:dLbl>
              <c:idx val="2"/>
              <c:layout>
                <c:manualLayout>
                  <c:x val="4.1659636295463213E-3"/>
                  <c:y val="-1.1888599249325957E-2"/>
                </c:manualLayout>
              </c:layout>
              <c:showVal val="1"/>
            </c:dLbl>
            <c:dLbl>
              <c:idx val="3"/>
              <c:layout>
                <c:manualLayout>
                  <c:x val="9.0057883389576127E-3"/>
                  <c:y val="-2.0968351652289198E-2"/>
                </c:manualLayout>
              </c:layout>
              <c:showVal val="1"/>
            </c:dLbl>
            <c:dLbl>
              <c:idx val="4"/>
              <c:layout>
                <c:manualLayout>
                  <c:x val="7.1491844769403694E-3"/>
                  <c:y val="-1.0781758082287523E-2"/>
                </c:manualLayout>
              </c:layout>
              <c:showVal val="1"/>
            </c:dLbl>
            <c:dLbl>
              <c:idx val="5"/>
              <c:layout>
                <c:manualLayout>
                  <c:x val="9.7568663292088575E-3"/>
                  <c:y val="-2.5350926697302887E-3"/>
                </c:manualLayout>
              </c:layout>
              <c:showVal val="1"/>
            </c:dLbl>
            <c:dLbl>
              <c:idx val="6"/>
              <c:layout>
                <c:manualLayout>
                  <c:x val="6.7841910386201732E-3"/>
                  <c:y val="-3.8540574919602622E-3"/>
                </c:manualLayout>
              </c:layout>
              <c:showVal val="1"/>
            </c:dLbl>
            <c:dLbl>
              <c:idx val="7"/>
              <c:layout>
                <c:manualLayout>
                  <c:x val="7.1597300337457913E-3"/>
                  <c:y val="-5.1733806311753516E-3"/>
                </c:manualLayout>
              </c:layout>
              <c:showVal val="1"/>
            </c:dLbl>
            <c:dLbl>
              <c:idx val="8"/>
              <c:layout>
                <c:manualLayout>
                  <c:x val="7.5352690288713756E-3"/>
                  <c:y val="-5.1920131144016233E-3"/>
                </c:manualLayout>
              </c:layout>
              <c:showVal val="1"/>
            </c:dLbl>
            <c:dLbl>
              <c:idx val="9"/>
              <c:layout>
                <c:manualLayout>
                  <c:x val="1.0142950881139888E-2"/>
                  <c:y val="-5.2077790617469696E-3"/>
                </c:manualLayout>
              </c:layout>
              <c:showVal val="1"/>
            </c:dLbl>
            <c:dLbl>
              <c:idx val="10"/>
              <c:layout>
                <c:manualLayout>
                  <c:x val="1.3866704161979703E-2"/>
                  <c:y val="-1.834582963818902E-3"/>
                </c:manualLayout>
              </c:layout>
              <c:showVal val="1"/>
            </c:dLbl>
            <c:dLbl>
              <c:idx val="11"/>
              <c:layout>
                <c:manualLayout>
                  <c:x val="1.0894028871391024E-2"/>
                  <c:y val="-3.690306629760005E-3"/>
                </c:manualLayout>
              </c:layout>
              <c:showVal val="1"/>
            </c:dLbl>
            <c:dLbl>
              <c:idx val="12"/>
              <c:layout>
                <c:manualLayout>
                  <c:x val="9.0374250093738576E-3"/>
                  <c:y val="-8.7791244524469177E-3"/>
                </c:manualLayout>
              </c:layout>
              <c:showVal val="1"/>
            </c:dLbl>
            <c:dLbl>
              <c:idx val="13"/>
              <c:layout>
                <c:manualLayout>
                  <c:x val="1.3877249718785203E-2"/>
                  <c:y val="4.1170621590389603E-3"/>
                </c:manualLayout>
              </c:layout>
              <c:showVal val="1"/>
            </c:dLbl>
            <c:dLbl>
              <c:idx val="14"/>
              <c:layout>
                <c:manualLayout>
                  <c:x val="1.0904574428196522E-2"/>
                  <c:y val="-1.6358603638709023E-2"/>
                </c:manualLayout>
              </c:layout>
              <c:showVal val="1"/>
            </c:dLbl>
            <c:dLbl>
              <c:idx val="15"/>
              <c:layout>
                <c:manualLayout>
                  <c:x val="1.1280113423322021E-2"/>
                  <c:y val="-5.4453432228821633E-3"/>
                </c:manualLayout>
              </c:layout>
              <c:showVal val="1"/>
            </c:dLbl>
            <c:dLbl>
              <c:idx val="16"/>
              <c:layout>
                <c:manualLayout>
                  <c:x val="1.7273153355830555E-2"/>
                  <c:y val="-2.8847742155097549E-2"/>
                </c:manualLayout>
              </c:layout>
              <c:showVal val="1"/>
            </c:dLbl>
            <c:dLbl>
              <c:idx val="17"/>
              <c:layout>
                <c:manualLayout>
                  <c:x val="1.6532620922384667E-2"/>
                  <c:y val="-8.9375005598703074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спец_труд!$A$42:$R$42</c:f>
              <c:strCache>
                <c:ptCount val="18"/>
                <c:pt idx="0">
                  <c:v>ЭП</c:v>
                </c:pt>
                <c:pt idx="1">
                  <c:v>ЭС</c:v>
                </c:pt>
                <c:pt idx="2">
                  <c:v>АТПП</c:v>
                </c:pt>
                <c:pt idx="3">
                  <c:v>МАХП</c:v>
                </c:pt>
                <c:pt idx="4">
                  <c:v>ХТОВ (ФПКП)</c:v>
                </c:pt>
                <c:pt idx="5">
                  <c:v>ХТВМС</c:v>
                </c:pt>
                <c:pt idx="6">
                  <c:v>ХТОВ</c:v>
                </c:pt>
                <c:pt idx="7">
                  <c:v>ЭОП</c:v>
                </c:pt>
                <c:pt idx="8">
                  <c:v>АСОИУ</c:v>
                </c:pt>
                <c:pt idx="9">
                  <c:v>ТППЭ</c:v>
                </c:pt>
                <c:pt idx="10">
                  <c:v>УП</c:v>
                </c:pt>
                <c:pt idx="11">
                  <c:v>ЭУ</c:v>
                </c:pt>
                <c:pt idx="12">
                  <c:v>ИДМБП</c:v>
                </c:pt>
                <c:pt idx="13">
                  <c:v>ГМУ</c:v>
                </c:pt>
                <c:pt idx="14">
                  <c:v>ЭУ (ФПКП)</c:v>
                </c:pt>
                <c:pt idx="15">
                  <c:v>ТФНТ</c:v>
                </c:pt>
                <c:pt idx="16">
                  <c:v>ТПП</c:v>
                </c:pt>
                <c:pt idx="17">
                  <c:v>ОНГП</c:v>
                </c:pt>
              </c:strCache>
            </c:strRef>
          </c:cat>
          <c:val>
            <c:numRef>
              <c:f>спец_труд!$A$43:$R$43</c:f>
              <c:numCache>
                <c:formatCode>0.0%</c:formatCode>
                <c:ptCount val="18"/>
                <c:pt idx="0">
                  <c:v>1</c:v>
                </c:pt>
                <c:pt idx="1">
                  <c:v>0.8461538461538467</c:v>
                </c:pt>
                <c:pt idx="2">
                  <c:v>0.8333333333333337</c:v>
                </c:pt>
                <c:pt idx="3">
                  <c:v>0.7826086956521745</c:v>
                </c:pt>
                <c:pt idx="4">
                  <c:v>0.77777777777777812</c:v>
                </c:pt>
                <c:pt idx="5">
                  <c:v>0.77500000000000036</c:v>
                </c:pt>
                <c:pt idx="6">
                  <c:v>0.73033707865168562</c:v>
                </c:pt>
                <c:pt idx="7">
                  <c:v>0.63333333333333364</c:v>
                </c:pt>
                <c:pt idx="8">
                  <c:v>0.60000000000000031</c:v>
                </c:pt>
                <c:pt idx="9">
                  <c:v>0.57142857142857184</c:v>
                </c:pt>
                <c:pt idx="10">
                  <c:v>0.5</c:v>
                </c:pt>
                <c:pt idx="11">
                  <c:v>0.41176470588235314</c:v>
                </c:pt>
                <c:pt idx="12">
                  <c:v>0.28571428571428592</c:v>
                </c:pt>
                <c:pt idx="13">
                  <c:v>0.26086956521739146</c:v>
                </c:pt>
                <c:pt idx="14">
                  <c:v>0.2323232323232324</c:v>
                </c:pt>
                <c:pt idx="15">
                  <c:v>0.14285714285714296</c:v>
                </c:pt>
                <c:pt idx="16">
                  <c:v>7.6923076923076927E-2</c:v>
                </c:pt>
                <c:pt idx="17">
                  <c:v>0</c:v>
                </c:pt>
              </c:numCache>
            </c:numRef>
          </c:val>
        </c:ser>
        <c:dLbls>
          <c:showVal val="1"/>
        </c:dLbls>
        <c:shape val="box"/>
        <c:axId val="68552576"/>
        <c:axId val="68554112"/>
        <c:axId val="0"/>
      </c:bar3DChart>
      <c:catAx>
        <c:axId val="68552576"/>
        <c:scaling>
          <c:orientation val="minMax"/>
        </c:scaling>
        <c:axPos val="b"/>
        <c:numFmt formatCode="General" sourceLinked="1"/>
        <c:majorTickMark val="in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65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68554112"/>
        <c:crosses val="autoZero"/>
        <c:auto val="1"/>
        <c:lblAlgn val="ctr"/>
        <c:lblOffset val="100"/>
        <c:tickLblSkip val="1"/>
        <c:tickMarkSkip val="1"/>
      </c:catAx>
      <c:valAx>
        <c:axId val="68554112"/>
        <c:scaling>
          <c:orientation val="minMax"/>
          <c:max val="1"/>
        </c:scaling>
        <c:axPos val="l"/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8552576"/>
        <c:crosses val="autoZero"/>
        <c:crossBetween val="between"/>
        <c:majorUnit val="0.2"/>
        <c:minorUnit val="0.1"/>
      </c:val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Y val="260"/>
      <c:perspective val="0"/>
    </c:view3D>
    <c:plotArea>
      <c:layout>
        <c:manualLayout>
          <c:layoutTarget val="inner"/>
          <c:xMode val="edge"/>
          <c:yMode val="edge"/>
          <c:x val="0.31477016186001044"/>
          <c:y val="0.3782696177062374"/>
          <c:w val="0.37167092188855072"/>
          <c:h val="0.24547283702213302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solidFill>
                <a:srgbClr val="00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800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008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solidFill>
                <a:srgbClr val="00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solidFill>
                <a:srgbClr val="80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5.7969338509370723E-3"/>
                  <c:y val="-0.20018187867361617"/>
                </c:manualLayout>
              </c:layout>
              <c:tx>
                <c:rich>
                  <a:bodyPr/>
                  <a:lstStyle/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u="none" strike="noStrike" baseline="0" dirty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НКНХ </a:t>
                    </a:r>
                  </a:p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u="none" strike="noStrike" baseline="0" dirty="0" smtClean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252 </a:t>
                    </a:r>
                    <a:endParaRPr lang="ru-RU" sz="1175" b="1" i="0" u="none" strike="noStrike" baseline="0" dirty="0">
                      <a:solidFill>
                        <a:srgbClr val="000000"/>
                      </a:solidFill>
                      <a:latin typeface="Arial Cyr"/>
                      <a:cs typeface="Arial Cyr"/>
                    </a:endParaRPr>
                  </a:p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75" b="1" i="0" u="none" strike="noStrike" baseline="0" dirty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(56%)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1"/>
              <c:layout>
                <c:manualLayout>
                  <c:x val="8.2385783285779987E-2"/>
                  <c:y val="-6.4007984917378427E-2"/>
                </c:manualLayout>
              </c:layout>
              <c:tx>
                <c:rich>
                  <a:bodyPr/>
                  <a:lstStyle/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u="none" strike="noStrike" baseline="0" dirty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НШЗ </a:t>
                    </a:r>
                  </a:p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u="none" strike="noStrike" baseline="0" dirty="0" smtClean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35 </a:t>
                    </a:r>
                    <a:endParaRPr lang="ru-RU" sz="1175" b="1" i="0" u="none" strike="noStrike" baseline="0" dirty="0">
                      <a:solidFill>
                        <a:srgbClr val="000000"/>
                      </a:solidFill>
                      <a:latin typeface="Arial Cyr"/>
                      <a:cs typeface="Arial Cyr"/>
                    </a:endParaRPr>
                  </a:p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75" b="1" i="0" u="none" strike="noStrike" baseline="0" dirty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(8%)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2"/>
              <c:layout>
                <c:manualLayout>
                  <c:x val="0.14694457211791451"/>
                  <c:y val="0.1182247289511348"/>
                </c:manualLayout>
              </c:layout>
              <c:tx>
                <c:rich>
                  <a:bodyPr/>
                  <a:lstStyle/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u="none" strike="noStrike" baseline="0" dirty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ТАИФ-НК </a:t>
                    </a:r>
                  </a:p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u="none" strike="noStrike" baseline="0" dirty="0" smtClean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47</a:t>
                    </a:r>
                    <a:endParaRPr lang="ru-RU" sz="1175" b="1" i="0" u="none" strike="noStrike" baseline="0" dirty="0">
                      <a:solidFill>
                        <a:srgbClr val="000000"/>
                      </a:solidFill>
                      <a:latin typeface="Arial Cyr"/>
                      <a:cs typeface="Arial Cyr"/>
                    </a:endParaRPr>
                  </a:p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75" b="1" i="0" u="none" strike="noStrike" baseline="0" dirty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(</a:t>
                    </a:r>
                    <a:r>
                      <a:rPr lang="ru-RU" sz="1175" b="1" i="0" u="none" strike="noStrike" baseline="0" dirty="0" smtClean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10%)</a:t>
                    </a:r>
                    <a:endParaRPr lang="ru-RU" sz="1175" b="1" i="0" u="none" strike="noStrike" baseline="0" dirty="0">
                      <a:solidFill>
                        <a:srgbClr val="000000"/>
                      </a:solidFill>
                      <a:latin typeface="Arial Cyr"/>
                      <a:cs typeface="Arial Cyr"/>
                    </a:endParaRP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3"/>
              <c:layout>
                <c:manualLayout>
                  <c:x val="0.14933857514694221"/>
                  <c:y val="0.10150372048564368"/>
                </c:manualLayout>
              </c:layout>
              <c:tx>
                <c:rich>
                  <a:bodyPr/>
                  <a:lstStyle/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u="none" strike="noStrike" baseline="0" dirty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ТАНЕКО </a:t>
                    </a:r>
                  </a:p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u="none" strike="noStrike" baseline="0" dirty="0" smtClean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35</a:t>
                    </a:r>
                    <a:endParaRPr lang="ru-RU" sz="1175" b="1" i="0" u="none" strike="noStrike" baseline="0" dirty="0">
                      <a:solidFill>
                        <a:srgbClr val="000000"/>
                      </a:solidFill>
                      <a:latin typeface="Arial Cyr"/>
                      <a:cs typeface="Arial Cyr"/>
                    </a:endParaRPr>
                  </a:p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75" b="1" i="0" u="none" strike="noStrike" baseline="0" dirty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 (8%)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4"/>
              <c:layout>
                <c:manualLayout>
                  <c:x val="8.8610252451074012E-2"/>
                  <c:y val="0.2140088826924807"/>
                </c:manualLayout>
              </c:layout>
              <c:tx>
                <c:rich>
                  <a:bodyPr/>
                  <a:lstStyle/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u="none" strike="noStrike" baseline="0" dirty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Сфера обслуживания </a:t>
                    </a:r>
                  </a:p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u="none" strike="noStrike" baseline="0" dirty="0" smtClean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40 </a:t>
                    </a:r>
                    <a:endParaRPr lang="ru-RU" sz="1175" b="1" i="0" u="none" strike="noStrike" baseline="0" dirty="0">
                      <a:solidFill>
                        <a:srgbClr val="000000"/>
                      </a:solidFill>
                      <a:latin typeface="Arial Cyr"/>
                      <a:cs typeface="Arial Cyr"/>
                    </a:endParaRPr>
                  </a:p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75" b="1" i="0" u="none" strike="noStrike" baseline="0" dirty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(9%)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5"/>
              <c:layout>
                <c:manualLayout>
                  <c:x val="-3.4956235429645773E-2"/>
                  <c:y val="0.12137370152674572"/>
                </c:manualLayout>
              </c:layout>
              <c:tx>
                <c:rich>
                  <a:bodyPr/>
                  <a:lstStyle/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u="none" strike="noStrike" baseline="0" dirty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Сфера образования и медицинских услуг </a:t>
                    </a:r>
                  </a:p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u="none" strike="noStrike" baseline="0" dirty="0" smtClean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27</a:t>
                    </a:r>
                    <a:endParaRPr lang="ru-RU" sz="1175" b="1" i="0" u="none" strike="noStrike" baseline="0" dirty="0">
                      <a:solidFill>
                        <a:srgbClr val="000000"/>
                      </a:solidFill>
                      <a:latin typeface="Arial Cyr"/>
                      <a:cs typeface="Arial Cyr"/>
                    </a:endParaRPr>
                  </a:p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75" b="1" i="0" u="none" strike="noStrike" baseline="0" dirty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(6%)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6"/>
              <c:layout>
                <c:manualLayout>
                  <c:x val="-9.733692587563314E-2"/>
                  <c:y val="-0.12538939674794189"/>
                </c:manualLayout>
              </c:layout>
              <c:tx>
                <c:rich>
                  <a:bodyPr/>
                  <a:lstStyle/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u="none" strike="noStrike" baseline="0" dirty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Городское и муниципальное управление </a:t>
                    </a:r>
                  </a:p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400" b="1" i="0" u="none" strike="noStrike" baseline="0" dirty="0" smtClean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12</a:t>
                    </a:r>
                    <a:endParaRPr lang="ru-RU" sz="1175" b="1" i="0" u="none" strike="noStrike" baseline="0" dirty="0">
                      <a:solidFill>
                        <a:srgbClr val="000000"/>
                      </a:solidFill>
                      <a:latin typeface="Arial Cyr"/>
                      <a:cs typeface="Arial Cyr"/>
                    </a:endParaRPr>
                  </a:p>
                  <a:p>
                    <a:pPr>
                      <a:defRPr sz="14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175" b="1" i="0" u="none" strike="noStrike" baseline="0" dirty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 (3%)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  <c:showCatName val="1"/>
            <c:showPercent val="1"/>
            <c:separator> </c:separator>
            <c:showLeaderLines val="1"/>
          </c:dLbls>
          <c:cat>
            <c:strRef>
              <c:f>Диаграмма!$A$37:$G$37</c:f>
              <c:strCache>
                <c:ptCount val="7"/>
                <c:pt idx="0">
                  <c:v>НКНХ</c:v>
                </c:pt>
                <c:pt idx="1">
                  <c:v>НШЗ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</c:strCache>
            </c:strRef>
          </c:cat>
          <c:val>
            <c:numRef>
              <c:f>Диаграмма!$A$38:$G$38</c:f>
              <c:numCache>
                <c:formatCode>General</c:formatCode>
                <c:ptCount val="7"/>
                <c:pt idx="0">
                  <c:v>252</c:v>
                </c:pt>
                <c:pt idx="1">
                  <c:v>35</c:v>
                </c:pt>
                <c:pt idx="2">
                  <c:v>47</c:v>
                </c:pt>
                <c:pt idx="3">
                  <c:v>35</c:v>
                </c:pt>
                <c:pt idx="4">
                  <c:v>40</c:v>
                </c:pt>
                <c:pt idx="5">
                  <c:v>27</c:v>
                </c:pt>
                <c:pt idx="6">
                  <c:v>12</c:v>
                </c:pt>
              </c:numCache>
            </c:numRef>
          </c:val>
        </c:ser>
        <c:dLbls>
          <c:showVal val="1"/>
          <c:showCatName val="1"/>
          <c:separator> </c:separator>
        </c:dLbls>
      </c:pie3DChart>
      <c:spPr>
        <a:noFill/>
        <a:ln w="25400">
          <a:noFill/>
        </a:ln>
      </c:spPr>
    </c:plotArea>
    <c:plotVisOnly val="1"/>
    <c:dispBlanksAs val="zero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175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hPercent val="62"/>
      <c:depthPercent val="100"/>
      <c:rAngAx val="1"/>
    </c:view3D>
    <c:floor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floor>
    <c:sideWall>
      <c:spPr>
        <a:noFill/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2126275256284712"/>
          <c:y val="2.0089307609893442E-2"/>
          <c:w val="0.87873724743715331"/>
          <c:h val="0.6674114417064575"/>
        </c:manualLayout>
      </c:layout>
      <c:bar3DChart>
        <c:barDir val="col"/>
        <c:grouping val="clustered"/>
        <c:ser>
          <c:idx val="0"/>
          <c:order val="0"/>
          <c:tx>
            <c:strRef>
              <c:f>сравнительная!$A$37</c:f>
              <c:strCache>
                <c:ptCount val="1"/>
                <c:pt idx="0">
                  <c:v>2008/09</c:v>
                </c:pt>
              </c:strCache>
            </c:strRef>
          </c:tx>
          <c:spPr>
            <a:gradFill rotWithShape="0">
              <a:gsLst>
                <a:gs pos="0">
                  <a:srgbClr val="0000FF"/>
                </a:gs>
                <a:gs pos="100000">
                  <a:srgbClr val="0000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7.7196429229239149E-3"/>
                  <c:y val="-4.8572609930608033E-3"/>
                </c:manualLayout>
              </c:layout>
              <c:showVal val="1"/>
            </c:dLbl>
            <c:dLbl>
              <c:idx val="1"/>
              <c:layout>
                <c:manualLayout>
                  <c:x val="-1.650192168371393E-3"/>
                  <c:y val="2.54161722935318E-3"/>
                </c:manualLayout>
              </c:layout>
              <c:showVal val="1"/>
            </c:dLbl>
            <c:dLbl>
              <c:idx val="2"/>
              <c:layout>
                <c:manualLayout>
                  <c:x val="-5.7138471739584277E-3"/>
                  <c:y val="-6.5742638334591829E-4"/>
                </c:manualLayout>
              </c:layout>
              <c:showVal val="1"/>
            </c:dLbl>
            <c:dLbl>
              <c:idx val="3"/>
              <c:layout>
                <c:manualLayout>
                  <c:x val="-1.6283353184592161E-3"/>
                  <c:y val="-2.9038579081724402E-3"/>
                </c:manualLayout>
              </c:layout>
              <c:showVal val="1"/>
            </c:dLbl>
            <c:dLbl>
              <c:idx val="4"/>
              <c:layout>
                <c:manualLayout>
                  <c:x val="6.7977259052787974E-3"/>
                  <c:y val="-3.1201282531112897E-4"/>
                </c:manualLayout>
              </c:layout>
              <c:showVal val="1"/>
            </c:dLbl>
            <c:dLbl>
              <c:idx val="5"/>
              <c:layout>
                <c:manualLayout>
                  <c:x val="-2.9791623178084211E-3"/>
                  <c:y val="1.2484196753003722E-3"/>
                </c:manualLayout>
              </c:layout>
              <c:showVal val="1"/>
            </c:dLbl>
            <c:dLbl>
              <c:idx val="6"/>
              <c:layout>
                <c:manualLayout>
                  <c:x val="2.4933999680742652E-3"/>
                  <c:y val="-5.5158489253792076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сравнительная!$A$39:$G$39</c:f>
              <c:strCache>
                <c:ptCount val="7"/>
                <c:pt idx="0">
                  <c:v>НКНХ</c:v>
                </c:pt>
                <c:pt idx="1">
                  <c:v>НШЗ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</c:strCache>
            </c:strRef>
          </c:cat>
          <c:val>
            <c:numRef>
              <c:f>[1]Диаграмма!$A$38:$G$38</c:f>
              <c:numCache>
                <c:formatCode>General</c:formatCode>
                <c:ptCount val="7"/>
                <c:pt idx="0">
                  <c:v>218</c:v>
                </c:pt>
                <c:pt idx="1">
                  <c:v>50</c:v>
                </c:pt>
                <c:pt idx="2">
                  <c:v>29</c:v>
                </c:pt>
                <c:pt idx="3">
                  <c:v>13</c:v>
                </c:pt>
                <c:pt idx="4">
                  <c:v>89</c:v>
                </c:pt>
                <c:pt idx="5">
                  <c:v>43</c:v>
                </c:pt>
                <c:pt idx="6">
                  <c:v>20</c:v>
                </c:pt>
              </c:numCache>
            </c:numRef>
          </c:val>
        </c:ser>
        <c:ser>
          <c:idx val="1"/>
          <c:order val="1"/>
          <c:tx>
            <c:strRef>
              <c:f>сравнительная!$B$37</c:f>
              <c:strCache>
                <c:ptCount val="1"/>
                <c:pt idx="0">
                  <c:v>2009/10</c:v>
                </c:pt>
              </c:strCache>
            </c:strRef>
          </c:tx>
          <c:spPr>
            <a:gradFill rotWithShape="0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8.5423445769226211E-3"/>
                  <c:y val="-3.9501312335957816E-3"/>
                </c:manualLayout>
              </c:layout>
              <c:showVal val="1"/>
            </c:dLbl>
            <c:dLbl>
              <c:idx val="1"/>
              <c:layout>
                <c:manualLayout>
                  <c:x val="6.4519456280160634E-3"/>
                  <c:y val="3.6159349944270697E-3"/>
                </c:manualLayout>
              </c:layout>
              <c:showVal val="1"/>
            </c:dLbl>
            <c:dLbl>
              <c:idx val="2"/>
              <c:layout>
                <c:manualLayout>
                  <c:x val="-5.0639128672994478E-3"/>
                  <c:y val="2.118973142055875E-3"/>
                </c:manualLayout>
              </c:layout>
              <c:showVal val="1"/>
            </c:dLbl>
            <c:dLbl>
              <c:idx val="3"/>
              <c:layout>
                <c:manualLayout>
                  <c:x val="-9.7827822050860287E-4"/>
                  <c:y val="6.4140869377629145E-3"/>
                </c:manualLayout>
              </c:layout>
              <c:showVal val="1"/>
            </c:dLbl>
            <c:dLbl>
              <c:idx val="4"/>
              <c:layout>
                <c:manualLayout>
                  <c:x val="6.0608553641375764E-3"/>
                  <c:y val="5.2207813066375095E-3"/>
                </c:manualLayout>
              </c:layout>
              <c:showVal val="1"/>
            </c:dLbl>
            <c:dLbl>
              <c:idx val="5"/>
              <c:layout>
                <c:manualLayout>
                  <c:x val="4.6057785581846535E-3"/>
                  <c:y val="5.8486748848462725E-3"/>
                </c:manualLayout>
              </c:layout>
              <c:showVal val="1"/>
            </c:dLbl>
            <c:dLbl>
              <c:idx val="6"/>
              <c:layout>
                <c:manualLayout>
                  <c:x val="8.0562138533135236E-3"/>
                  <c:y val="2.8440318982462459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сравнительная!$A$39:$G$39</c:f>
              <c:strCache>
                <c:ptCount val="7"/>
                <c:pt idx="0">
                  <c:v>НКНХ</c:v>
                </c:pt>
                <c:pt idx="1">
                  <c:v>НШЗ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</c:strCache>
            </c:strRef>
          </c:cat>
          <c:val>
            <c:numRef>
              <c:f>[1]Диаграмма!$A$38:$G$38</c:f>
              <c:numCache>
                <c:formatCode>General</c:formatCode>
                <c:ptCount val="7"/>
                <c:pt idx="0">
                  <c:v>178</c:v>
                </c:pt>
                <c:pt idx="1">
                  <c:v>46</c:v>
                </c:pt>
                <c:pt idx="2">
                  <c:v>35</c:v>
                </c:pt>
                <c:pt idx="3">
                  <c:v>21</c:v>
                </c:pt>
                <c:pt idx="4">
                  <c:v>46</c:v>
                </c:pt>
                <c:pt idx="5">
                  <c:v>45</c:v>
                </c:pt>
                <c:pt idx="6">
                  <c:v>8</c:v>
                </c:pt>
              </c:numCache>
            </c:numRef>
          </c:val>
        </c:ser>
        <c:ser>
          <c:idx val="2"/>
          <c:order val="2"/>
          <c:tx>
            <c:strRef>
              <c:f>сравнительная!$C$37</c:f>
              <c:strCache>
                <c:ptCount val="1"/>
                <c:pt idx="0">
                  <c:v>2010/11</c:v>
                </c:pt>
              </c:strCache>
            </c:strRef>
          </c:tx>
          <c:spPr>
            <a:gradFill rotWithShape="0">
              <a:gsLst>
                <a:gs pos="0">
                  <a:srgbClr val="FFFFCC"/>
                </a:gs>
                <a:gs pos="100000">
                  <a:srgbClr val="FFFFCC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2.7728729478505403E-3"/>
                  <c:y val="-7.3638226728508322E-3"/>
                </c:manualLayout>
              </c:layout>
              <c:showVal val="1"/>
            </c:dLbl>
            <c:dLbl>
              <c:idx val="1"/>
              <c:layout>
                <c:manualLayout>
                  <c:x val="1.4726727980451619E-2"/>
                  <c:y val="-4.3864379966202893E-4"/>
                </c:manualLayout>
              </c:layout>
              <c:showVal val="1"/>
            </c:dLbl>
            <c:dLbl>
              <c:idx val="2"/>
              <c:layout>
                <c:manualLayout>
                  <c:x val="1.478898316531392E-3"/>
                  <c:y val="2.118973142055875E-3"/>
                </c:manualLayout>
              </c:layout>
              <c:showVal val="1"/>
            </c:dLbl>
            <c:dLbl>
              <c:idx val="3"/>
              <c:layout>
                <c:manualLayout>
                  <c:x val="-5.0074288731443198E-4"/>
                  <c:y val="4.4175416778406799E-3"/>
                </c:manualLayout>
              </c:layout>
              <c:showVal val="1"/>
            </c:dLbl>
            <c:dLbl>
              <c:idx val="4"/>
              <c:layout>
                <c:manualLayout>
                  <c:x val="6.7109124620881909E-3"/>
                  <c:y val="1.9610392863563947E-3"/>
                </c:manualLayout>
              </c:layout>
              <c:showVal val="1"/>
            </c:dLbl>
            <c:dLbl>
              <c:idx val="5"/>
              <c:layout>
                <c:manualLayout>
                  <c:x val="1.3570402387062721E-2"/>
                  <c:y val="2.2931284977116621E-4"/>
                </c:manualLayout>
              </c:layout>
              <c:showVal val="1"/>
            </c:dLbl>
            <c:dLbl>
              <c:idx val="6"/>
              <c:layout>
                <c:manualLayout>
                  <c:x val="7.6642640503935483E-3"/>
                  <c:y val="-1.5158592398536267E-4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val>
            <c:numRef>
              <c:f>[1]Диаграмма!$A$38:$G$38</c:f>
              <c:numCache>
                <c:formatCode>General</c:formatCode>
                <c:ptCount val="7"/>
                <c:pt idx="0">
                  <c:v>227</c:v>
                </c:pt>
                <c:pt idx="1">
                  <c:v>44</c:v>
                </c:pt>
                <c:pt idx="2">
                  <c:v>35</c:v>
                </c:pt>
                <c:pt idx="3">
                  <c:v>24</c:v>
                </c:pt>
                <c:pt idx="4">
                  <c:v>49</c:v>
                </c:pt>
                <c:pt idx="5">
                  <c:v>38</c:v>
                </c:pt>
                <c:pt idx="6">
                  <c:v>7</c:v>
                </c:pt>
              </c:numCache>
            </c:numRef>
          </c:val>
        </c:ser>
        <c:ser>
          <c:idx val="3"/>
          <c:order val="3"/>
          <c:tx>
            <c:strRef>
              <c:f>сравнительная!$D$37</c:f>
              <c:strCache>
                <c:ptCount val="1"/>
                <c:pt idx="0">
                  <c:v>2011/12</c:v>
                </c:pt>
              </c:strCache>
            </c:strRef>
          </c:tx>
          <c:spPr>
            <a:gradFill rotWithShape="0">
              <a:gsLst>
                <a:gs pos="0">
                  <a:srgbClr val="CCFFFF"/>
                </a:gs>
                <a:gs pos="100000">
                  <a:srgbClr val="CC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3.1336828792102089E-2"/>
                  <c:y val="2.4757487505842588E-2"/>
                </c:manualLayout>
              </c:layout>
              <c:showVal val="1"/>
            </c:dLbl>
            <c:dLbl>
              <c:idx val="1"/>
              <c:layout>
                <c:manualLayout>
                  <c:x val="9.132111150677193E-3"/>
                  <c:y val="5.9354269750006702E-3"/>
                </c:manualLayout>
              </c:layout>
              <c:showVal val="1"/>
            </c:dLbl>
            <c:dLbl>
              <c:idx val="2"/>
              <c:layout>
                <c:manualLayout>
                  <c:x val="2.1290782057736472E-3"/>
                  <c:y val="5.3376119081005313E-3"/>
                </c:manualLayout>
              </c:layout>
              <c:showVal val="1"/>
            </c:dLbl>
            <c:dLbl>
              <c:idx val="3"/>
              <c:layout>
                <c:manualLayout>
                  <c:x val="7.2567197534350912E-3"/>
                  <c:y val="5.8284143117742051E-3"/>
                </c:manualLayout>
              </c:layout>
              <c:showVal val="1"/>
            </c:dLbl>
            <c:dLbl>
              <c:idx val="4"/>
              <c:layout>
                <c:manualLayout>
                  <c:x val="6.4913616326330199E-3"/>
                  <c:y val="-7.5087525675671717E-3"/>
                </c:manualLayout>
              </c:layout>
              <c:showVal val="1"/>
            </c:dLbl>
            <c:dLbl>
              <c:idx val="5"/>
              <c:layout>
                <c:manualLayout>
                  <c:x val="1.3005930819386296E-2"/>
                  <c:y val="-1.3954009235874339E-3"/>
                </c:manualLayout>
              </c:layout>
              <c:showVal val="1"/>
            </c:dLbl>
            <c:dLbl>
              <c:idx val="6"/>
              <c:layout>
                <c:manualLayout>
                  <c:x val="1.1371333145053467E-2"/>
                  <c:y val="2.2562910921259337E-4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val>
            <c:numRef>
              <c:f>Диаграмма!$A$38:$G$38</c:f>
              <c:numCache>
                <c:formatCode>General</c:formatCode>
                <c:ptCount val="7"/>
                <c:pt idx="0">
                  <c:v>252</c:v>
                </c:pt>
                <c:pt idx="1">
                  <c:v>35</c:v>
                </c:pt>
                <c:pt idx="2">
                  <c:v>47</c:v>
                </c:pt>
                <c:pt idx="3">
                  <c:v>35</c:v>
                </c:pt>
                <c:pt idx="4">
                  <c:v>40</c:v>
                </c:pt>
                <c:pt idx="5">
                  <c:v>27</c:v>
                </c:pt>
                <c:pt idx="6">
                  <c:v>12</c:v>
                </c:pt>
              </c:numCache>
            </c:numRef>
          </c:val>
        </c:ser>
        <c:dLbls>
          <c:showVal val="1"/>
        </c:dLbls>
        <c:shape val="box"/>
        <c:axId val="74889472"/>
        <c:axId val="75198464"/>
        <c:axId val="0"/>
      </c:bar3DChart>
      <c:catAx>
        <c:axId val="74889472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5198464"/>
        <c:crosses val="autoZero"/>
        <c:auto val="1"/>
        <c:lblAlgn val="ctr"/>
        <c:lblOffset val="10"/>
        <c:tickLblSkip val="1"/>
        <c:tickMarkSkip val="1"/>
      </c:catAx>
      <c:valAx>
        <c:axId val="75198464"/>
        <c:scaling>
          <c:orientation val="minMax"/>
          <c:max val="25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4889472"/>
        <c:crosses val="autoZero"/>
        <c:crossBetween val="between"/>
        <c:majorUnit val="25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4549253796033768"/>
          <c:y val="0.91964385947511984"/>
          <c:w val="0.46740669656855238"/>
          <c:h val="5.5803632249703923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100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5954054380516412E-2"/>
          <c:y val="5.0505216570708944E-2"/>
          <c:w val="0.90146935082004687"/>
          <c:h val="0.47811605020271136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5.3545181543160226E-3"/>
                  <c:y val="1.4809402291977511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9.3011206935452728E-3"/>
                  <c:y val="-4.3104459101551166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155
(81%)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44
(23%)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74
(39%)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37
(19%)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4
(2%)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5
(3%)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2
(1%)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25
(13%)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'формы обуч.'!$A$37:$I$37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'формы обуч.'!$A$38:$I$38</c:f>
              <c:numCache>
                <c:formatCode>General</c:formatCode>
                <c:ptCount val="9"/>
                <c:pt idx="0">
                  <c:v>191</c:v>
                </c:pt>
                <c:pt idx="1">
                  <c:v>155</c:v>
                </c:pt>
                <c:pt idx="2">
                  <c:v>44</c:v>
                </c:pt>
                <c:pt idx="3">
                  <c:v>74</c:v>
                </c:pt>
                <c:pt idx="4">
                  <c:v>37</c:v>
                </c:pt>
                <c:pt idx="5">
                  <c:v>4</c:v>
                </c:pt>
                <c:pt idx="6">
                  <c:v>5</c:v>
                </c:pt>
                <c:pt idx="7">
                  <c:v>2</c:v>
                </c:pt>
                <c:pt idx="8">
                  <c:v>25</c:v>
                </c:pt>
              </c:numCache>
            </c:numRef>
          </c:val>
        </c:ser>
        <c:dLbls>
          <c:showVal val="1"/>
        </c:dLbls>
        <c:axId val="63383040"/>
        <c:axId val="63384576"/>
      </c:barChart>
      <c:catAx>
        <c:axId val="63383040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3384576"/>
        <c:crosses val="autoZero"/>
        <c:auto val="1"/>
        <c:lblAlgn val="ctr"/>
        <c:lblOffset val="100"/>
        <c:tickLblSkip val="1"/>
        <c:tickMarkSkip val="1"/>
      </c:catAx>
      <c:valAx>
        <c:axId val="63384576"/>
        <c:scaling>
          <c:orientation val="minMax"/>
          <c:max val="20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3383040"/>
        <c:crosses val="autoZero"/>
        <c:crossBetween val="between"/>
        <c:majorUnit val="40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2369659045673014E-2"/>
          <c:y val="5.3511705685618728E-2"/>
          <c:w val="0.89558408552978619"/>
          <c:h val="0.4782608695652180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4.5816078171535659E-3"/>
                  <c:y val="7.9640693630399564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5.4964071072857524E-3"/>
                  <c:y val="-7.4863502835856022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116
(88%)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25
(19%)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36
(27%)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55
(42%)</a:t>
                    </a:r>
                  </a:p>
                </c:rich>
              </c:tx>
            </c:dLbl>
            <c:dLbl>
              <c:idx val="5"/>
              <c:layout>
                <c:manualLayout>
                  <c:x val="8.3666448421701161E-3"/>
                  <c:y val="-1.2792848492647743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  <c:dLblPos val="outEnd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8
(6%)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8
(6%)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'формы обуч.'!$A$41:$I$41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'формы обуч.'!$A$42:$I$42</c:f>
              <c:numCache>
                <c:formatCode>General</c:formatCode>
                <c:ptCount val="9"/>
                <c:pt idx="0">
                  <c:v>132</c:v>
                </c:pt>
                <c:pt idx="1">
                  <c:v>116</c:v>
                </c:pt>
                <c:pt idx="2">
                  <c:v>25</c:v>
                </c:pt>
                <c:pt idx="3">
                  <c:v>36</c:v>
                </c:pt>
                <c:pt idx="4">
                  <c:v>55</c:v>
                </c:pt>
                <c:pt idx="5">
                  <c:v>0</c:v>
                </c:pt>
                <c:pt idx="6">
                  <c:v>8</c:v>
                </c:pt>
                <c:pt idx="7">
                  <c:v>0</c:v>
                </c:pt>
                <c:pt idx="8">
                  <c:v>8</c:v>
                </c:pt>
              </c:numCache>
            </c:numRef>
          </c:val>
        </c:ser>
        <c:dLbls>
          <c:showVal val="1"/>
        </c:dLbls>
        <c:axId val="63313792"/>
        <c:axId val="63315328"/>
      </c:barChart>
      <c:catAx>
        <c:axId val="6331379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3315328"/>
        <c:crosses val="autoZero"/>
        <c:auto val="1"/>
        <c:lblAlgn val="ctr"/>
        <c:lblOffset val="100"/>
        <c:tickLblSkip val="1"/>
        <c:tickMarkSkip val="1"/>
      </c:catAx>
      <c:valAx>
        <c:axId val="63315328"/>
        <c:scaling>
          <c:orientation val="minMax"/>
          <c:max val="15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3313792"/>
        <c:crosses val="autoZero"/>
        <c:crossBetween val="between"/>
        <c:majorUnit val="50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4249234935244485E-2"/>
          <c:y val="5.0473186119873822E-2"/>
          <c:w val="0.90476352300023333"/>
          <c:h val="0.44164037854889576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2.6182961010553338E-3"/>
                  <c:y val="1.5017994209198452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1.1078568997484045E-2"/>
                  <c:y val="1.5772870662460626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340
(93%)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110
(30%)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109
(30%)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121 
(33%)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 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18
(5%)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8
(2%)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7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'формы обуч.'!$A$45:$I$45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'формы обуч.'!$A$46:$I$46</c:f>
              <c:numCache>
                <c:formatCode>General</c:formatCode>
                <c:ptCount val="9"/>
                <c:pt idx="0">
                  <c:v>366</c:v>
                </c:pt>
                <c:pt idx="1">
                  <c:v>340</c:v>
                </c:pt>
                <c:pt idx="2">
                  <c:v>110</c:v>
                </c:pt>
                <c:pt idx="3">
                  <c:v>109</c:v>
                </c:pt>
                <c:pt idx="4">
                  <c:v>121</c:v>
                </c:pt>
                <c:pt idx="5">
                  <c:v>0</c:v>
                </c:pt>
                <c:pt idx="6">
                  <c:v>18</c:v>
                </c:pt>
                <c:pt idx="7">
                  <c:v>0</c:v>
                </c:pt>
                <c:pt idx="8">
                  <c:v>8</c:v>
                </c:pt>
              </c:numCache>
            </c:numRef>
          </c:val>
        </c:ser>
        <c:dLbls>
          <c:showVal val="1"/>
        </c:dLbls>
        <c:axId val="67901696"/>
        <c:axId val="67928064"/>
      </c:barChart>
      <c:catAx>
        <c:axId val="6790169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97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7928064"/>
        <c:crosses val="autoZero"/>
        <c:auto val="1"/>
        <c:lblAlgn val="ctr"/>
        <c:lblOffset val="100"/>
        <c:tickLblSkip val="1"/>
        <c:tickMarkSkip val="1"/>
      </c:catAx>
      <c:valAx>
        <c:axId val="67928064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7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7901696"/>
        <c:crosses val="autoZero"/>
        <c:crossBetween val="between"/>
        <c:majorUnit val="100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57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6.4924315005260801E-4"/>
                  <c:y val="1.485556991440394E-3"/>
                </c:manualLayout>
              </c:layout>
              <c:dLblPos val="outEnd"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220
(90%)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54
(22%)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116
(47%)</a:t>
                    </a:r>
                  </a:p>
                </c:rich>
              </c:tx>
            </c:dLbl>
            <c:dLbl>
              <c:idx val="4"/>
              <c:layout>
                <c:manualLayout>
                  <c:x val="2.9398089036404974E-3"/>
                  <c:y val="-2.304195597040589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50
(20%)</a:t>
                    </a:r>
                  </a:p>
                </c:rich>
              </c:tx>
              <c:dLblPos val="outEnd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2
(0,8%)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9
(4%)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1
(0,4%)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13
(5%)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'тех фак.'!$A$30:$I$30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'тех фак.'!$A$31:$I$31</c:f>
              <c:numCache>
                <c:formatCode>General</c:formatCode>
                <c:ptCount val="9"/>
                <c:pt idx="0">
                  <c:v>245</c:v>
                </c:pt>
                <c:pt idx="1">
                  <c:v>220</c:v>
                </c:pt>
                <c:pt idx="2">
                  <c:v>54</c:v>
                </c:pt>
                <c:pt idx="3">
                  <c:v>116</c:v>
                </c:pt>
                <c:pt idx="4">
                  <c:v>50</c:v>
                </c:pt>
                <c:pt idx="5">
                  <c:v>2</c:v>
                </c:pt>
                <c:pt idx="6">
                  <c:v>9</c:v>
                </c:pt>
                <c:pt idx="7">
                  <c:v>1</c:v>
                </c:pt>
                <c:pt idx="8">
                  <c:v>13</c:v>
                </c:pt>
              </c:numCache>
            </c:numRef>
          </c:val>
        </c:ser>
        <c:dLbls>
          <c:showVal val="1"/>
        </c:dLbls>
        <c:axId val="68042112"/>
        <c:axId val="68043904"/>
      </c:barChart>
      <c:catAx>
        <c:axId val="6804211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8043904"/>
        <c:crosses val="autoZero"/>
        <c:auto val="1"/>
        <c:lblAlgn val="ctr"/>
        <c:lblOffset val="100"/>
        <c:tickLblSkip val="1"/>
        <c:tickMarkSkip val="1"/>
      </c:catAx>
      <c:valAx>
        <c:axId val="68043904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8042112"/>
        <c:crosses val="autoZero"/>
        <c:crossBetween val="between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6.6582955416091327E-2"/>
          <c:y val="4.4776166019962302E-2"/>
          <c:w val="0.92587996493696756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7.8179182332956002E-4"/>
                  <c:y val="-2.6796472325491955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4.4053438349809793E-3"/>
                  <c:y val="-7.7206278696232014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52
(88%)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20
(34%)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17
(29%)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15
(25%)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1
(2%)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6
(10%)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'мех фак. 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'мех фак. '!$A$31:$I$31</c:f>
              <c:numCache>
                <c:formatCode>General</c:formatCode>
                <c:ptCount val="9"/>
                <c:pt idx="0">
                  <c:v>59</c:v>
                </c:pt>
                <c:pt idx="1">
                  <c:v>52</c:v>
                </c:pt>
                <c:pt idx="2" formatCode="@">
                  <c:v>20</c:v>
                </c:pt>
                <c:pt idx="3" formatCode="@">
                  <c:v>17</c:v>
                </c:pt>
                <c:pt idx="4">
                  <c:v>15</c:v>
                </c:pt>
                <c:pt idx="5" formatCode="@">
                  <c:v>0</c:v>
                </c:pt>
                <c:pt idx="6" formatCode="@">
                  <c:v>1</c:v>
                </c:pt>
                <c:pt idx="7" formatCode="@">
                  <c:v>0</c:v>
                </c:pt>
                <c:pt idx="8" formatCode="@">
                  <c:v>6</c:v>
                </c:pt>
              </c:numCache>
            </c:numRef>
          </c:val>
        </c:ser>
        <c:dLbls>
          <c:showVal val="1"/>
        </c:dLbls>
        <c:axId val="68120960"/>
        <c:axId val="68122496"/>
      </c:barChart>
      <c:catAx>
        <c:axId val="68120960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8122496"/>
        <c:crosses val="autoZero"/>
        <c:auto val="1"/>
        <c:lblAlgn val="ctr"/>
        <c:lblOffset val="100"/>
        <c:tickLblSkip val="1"/>
        <c:tickMarkSkip val="1"/>
      </c:catAx>
      <c:valAx>
        <c:axId val="68122496"/>
        <c:scaling>
          <c:orientation val="minMax"/>
          <c:max val="7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8120960"/>
        <c:crosses val="autoZero"/>
        <c:crossBetween val="between"/>
        <c:majorUnit val="10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57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905525327714686E-3"/>
                  <c:y val="1.6854018806250744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5.4523186603100725E-3"/>
                  <c:y val="6.06238763057209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136
(91%)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64
(43%)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37
(25%)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35
(24%)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1
(0,7%)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3
(2%)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1
(0,7%)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8
(5%)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'УА фак.'!$A$30:$I$30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'УА фак.'!$A$31:$I$31</c:f>
              <c:numCache>
                <c:formatCode>General</c:formatCode>
                <c:ptCount val="9"/>
                <c:pt idx="0">
                  <c:v>149</c:v>
                </c:pt>
                <c:pt idx="1">
                  <c:v>136</c:v>
                </c:pt>
                <c:pt idx="2">
                  <c:v>64</c:v>
                </c:pt>
                <c:pt idx="3">
                  <c:v>37</c:v>
                </c:pt>
                <c:pt idx="4">
                  <c:v>35</c:v>
                </c:pt>
                <c:pt idx="5">
                  <c:v>1</c:v>
                </c:pt>
                <c:pt idx="6">
                  <c:v>3</c:v>
                </c:pt>
                <c:pt idx="7">
                  <c:v>1</c:v>
                </c:pt>
                <c:pt idx="8">
                  <c:v>8</c:v>
                </c:pt>
              </c:numCache>
            </c:numRef>
          </c:val>
        </c:ser>
        <c:dLbls>
          <c:showVal val="1"/>
        </c:dLbls>
        <c:axId val="68244992"/>
        <c:axId val="68246528"/>
      </c:barChart>
      <c:catAx>
        <c:axId val="6824499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8246528"/>
        <c:crosses val="autoZero"/>
        <c:auto val="1"/>
        <c:lblAlgn val="ctr"/>
        <c:lblOffset val="100"/>
        <c:tickLblSkip val="1"/>
        <c:tickMarkSkip val="1"/>
      </c:catAx>
      <c:valAx>
        <c:axId val="68246528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8244992"/>
        <c:crosses val="autoZero"/>
        <c:crossBetween val="between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57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83
(82%)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17
(17%)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22
(22%)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44
(44%)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1
(1%)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4
(4%)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13
(13%)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5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'ЭУ фак.'!$A$28:$I$28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'ЭУ фак.'!$A$29:$I$29</c:f>
              <c:numCache>
                <c:formatCode>General</c:formatCode>
                <c:ptCount val="9"/>
                <c:pt idx="0">
                  <c:v>101</c:v>
                </c:pt>
                <c:pt idx="1">
                  <c:v>83</c:v>
                </c:pt>
                <c:pt idx="2">
                  <c:v>17</c:v>
                </c:pt>
                <c:pt idx="3">
                  <c:v>22</c:v>
                </c:pt>
                <c:pt idx="4">
                  <c:v>44</c:v>
                </c:pt>
                <c:pt idx="5">
                  <c:v>1</c:v>
                </c:pt>
                <c:pt idx="6">
                  <c:v>4</c:v>
                </c:pt>
                <c:pt idx="7">
                  <c:v>0</c:v>
                </c:pt>
                <c:pt idx="8">
                  <c:v>13</c:v>
                </c:pt>
              </c:numCache>
            </c:numRef>
          </c:val>
        </c:ser>
        <c:dLbls>
          <c:showVal val="1"/>
        </c:dLbls>
        <c:axId val="68389504"/>
        <c:axId val="68407680"/>
      </c:barChart>
      <c:catAx>
        <c:axId val="6838950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8407680"/>
        <c:crosses val="autoZero"/>
        <c:auto val="1"/>
        <c:lblAlgn val="ctr"/>
        <c:lblOffset val="100"/>
        <c:tickLblSkip val="1"/>
        <c:tickMarkSkip val="1"/>
      </c:catAx>
      <c:valAx>
        <c:axId val="68407680"/>
        <c:scaling>
          <c:orientation val="minMax"/>
          <c:max val="12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5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8389504"/>
        <c:crosses val="autoZero"/>
        <c:crossBetween val="between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57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"/>
              <c:layout>
                <c:manualLayout>
                  <c:x val="5.3853200677758907E-3"/>
                  <c:y val="4.2928704430877131E-3"/>
                </c:manualLayout>
              </c:layout>
              <c:tx>
                <c:rich>
                  <a:bodyPr/>
                  <a:lstStyle/>
                  <a:p>
                    <a:pPr>
                      <a:defRPr sz="12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200" b="1" i="0" u="none" strike="noStrike" baseline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120 </a:t>
                    </a:r>
                  </a:p>
                  <a:p>
                    <a:pPr>
                      <a:defRPr sz="1200" b="1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200" b="1" i="0" u="none" strike="noStrike" baseline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(89%</a:t>
                    </a:r>
                    <a:r>
                      <a:rPr lang="ru-RU" sz="1175" b="1" i="0" u="none" strike="noStrike" baseline="0">
                        <a:solidFill>
                          <a:srgbClr val="000000"/>
                        </a:solidFill>
                        <a:latin typeface="Arial Cyr"/>
                        <a:cs typeface="Arial Cyr"/>
                      </a:rPr>
                      <a:t>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24
(18%)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27
(20%)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69
(51%)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14
(10%)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1
(0,7%)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25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'ФПКП фак. 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Нетрудоустроенные</c:v>
                </c:pt>
              </c:strCache>
            </c:strRef>
          </c:cat>
          <c:val>
            <c:numRef>
              <c:f>'ФПКП фак. '!$A$31:$I$31</c:f>
              <c:numCache>
                <c:formatCode>General</c:formatCode>
                <c:ptCount val="9"/>
                <c:pt idx="0">
                  <c:v>135</c:v>
                </c:pt>
                <c:pt idx="1">
                  <c:v>120</c:v>
                </c:pt>
                <c:pt idx="2">
                  <c:v>24</c:v>
                </c:pt>
                <c:pt idx="3">
                  <c:v>27</c:v>
                </c:pt>
                <c:pt idx="4">
                  <c:v>69</c:v>
                </c:pt>
                <c:pt idx="5">
                  <c:v>0</c:v>
                </c:pt>
                <c:pt idx="6">
                  <c:v>14</c:v>
                </c:pt>
                <c:pt idx="7">
                  <c:v>0</c:v>
                </c:pt>
                <c:pt idx="8">
                  <c:v>1</c:v>
                </c:pt>
              </c:numCache>
            </c:numRef>
          </c:val>
        </c:ser>
        <c:dLbls>
          <c:showVal val="1"/>
        </c:dLbls>
        <c:axId val="68328832"/>
        <c:axId val="68166784"/>
      </c:barChart>
      <c:catAx>
        <c:axId val="6832883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8166784"/>
        <c:crosses val="autoZero"/>
        <c:auto val="1"/>
        <c:lblAlgn val="ctr"/>
        <c:lblOffset val="100"/>
        <c:tickLblSkip val="1"/>
        <c:tickMarkSkip val="1"/>
      </c:catAx>
      <c:valAx>
        <c:axId val="68166784"/>
        <c:scaling>
          <c:orientation val="minMax"/>
          <c:max val="15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68328832"/>
        <c:crosses val="autoZero"/>
        <c:crossBetween val="between"/>
        <c:majorUnit val="25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4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1295D96-F107-4302-AAED-429F885A70C6}" type="datetimeFigureOut">
              <a:rPr lang="ru-RU" smtClean="0"/>
              <a:pPr/>
              <a:t>30.09.2014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00756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Организация и перспективы производственной практики, стажировки и трудоустройства выпускников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 факультета экономики и управления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1142976" y="1357298"/>
          <a:ext cx="7858180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719274" cy="1143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 факультета повышения квалификации и переподготовки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1142976" y="1447800"/>
          <a:ext cx="7929618" cy="5195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Заголовок 22"/>
          <p:cNvSpPr>
            <a:spLocks noGrp="1"/>
          </p:cNvSpPr>
          <p:nvPr>
            <p:ph type="title"/>
          </p:nvPr>
        </p:nvSpPr>
        <p:spPr>
          <a:xfrm>
            <a:off x="1071538" y="142852"/>
            <a:ext cx="8001056" cy="107157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Сравнительная диаграмма показателей трудоустройства по факультетам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" name="Диаграмма 23"/>
          <p:cNvGraphicFramePr/>
          <p:nvPr/>
        </p:nvGraphicFramePr>
        <p:xfrm>
          <a:off x="1071538" y="1357298"/>
          <a:ext cx="8072462" cy="5246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21442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Рейтинг специальностей в соответствии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 показателями трудоустройства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000100" y="1643050"/>
          <a:ext cx="8072494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Рейтинг специальностей в соответствии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 показателями трудоустройства по профилю</a:t>
            </a:r>
            <a:endParaRPr lang="ru-RU" sz="2400" dirty="0"/>
          </a:p>
        </p:txBody>
      </p:sp>
      <p:graphicFrame>
        <p:nvGraphicFramePr>
          <p:cNvPr id="3" name="Chart 2"/>
          <p:cNvGraphicFramePr>
            <a:graphicFrameLocks/>
          </p:cNvGraphicFramePr>
          <p:nvPr/>
        </p:nvGraphicFramePr>
        <p:xfrm>
          <a:off x="1000100" y="1357298"/>
          <a:ext cx="8143900" cy="5500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трудоустроившихся выпускников на предприятиях и организациях города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Chart 3"/>
          <p:cNvGraphicFramePr>
            <a:graphicFrameLocks/>
          </p:cNvGraphicFramePr>
          <p:nvPr/>
        </p:nvGraphicFramePr>
        <p:xfrm>
          <a:off x="1357290" y="1428736"/>
          <a:ext cx="7786710" cy="5214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14298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Сравнительная диаграмма трудоустроившихся выпускников на предприятиях и организациях города за 4 года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Chart 1"/>
          <p:cNvGraphicFramePr>
            <a:graphicFrameLocks/>
          </p:cNvGraphicFramePr>
          <p:nvPr/>
        </p:nvGraphicFramePr>
        <p:xfrm>
          <a:off x="1071538" y="1214422"/>
          <a:ext cx="8072463" cy="5643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2858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ПЕРЕЧЕНЬ ДОГОВОРОВ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производственную и преддипломную практики студентов НХТИ (филиала) ФГБОУ ВПО «КНИТУ»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 предприятиями г. Нижнекамска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2012/13 учебный год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382" y="1142984"/>
            <a:ext cx="7929618" cy="5500726"/>
          </a:xfrm>
          <a:solidFill>
            <a:schemeClr val="bg1"/>
          </a:solidFill>
          <a:effectLst>
            <a:outerShdw blurRad="50800" dist="50800" dir="5400000" algn="ctr" rotWithShape="0">
              <a:schemeClr val="bg1"/>
            </a:outerShdw>
          </a:effectLst>
        </p:spPr>
        <p:txBody>
          <a:bodyPr>
            <a:noAutofit/>
          </a:bodyPr>
          <a:lstStyle/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ОАО «ТАНЕКО», договор № 0175/13.1-01-10 от 15.02.2011 (Срок до 31.12.2013).</a:t>
            </a: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ОАО «ТАНЕКО», договор № 0174/13.1-01-11 от 15.02.2011 (Срок до 31.12.2013).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Городской центр труда и занятости, договор №1 от 12.01.2008. (Срок на 2008-2013 гг.</a:t>
            </a: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Нижнекамская городская многопрофильная больница №3, договор 8-05-Юр, об организации филиала кафедры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ЭТиЭП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НХТИ. (Срок на 10 лет).</a:t>
            </a: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ОАО «ТАИФ-НК», договор №1 от 01.09.2009. (Срок на 2010 – 2014 гг.).</a:t>
            </a: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ООО «НПАТП», договор № 31 от 03.02.2010. (Срок на 2010 – 2014 гг.).</a:t>
            </a: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Совет муниципального образования «Нижнекамский муниципальный район», договор на учебную, производственную и преддипломную практики (спец. ГМУ) № 4/39-03 от 12.01.2010. (Срок на 2010 - 2014 гг.).</a:t>
            </a: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Совет муниципального образования «Нижнекамский муниципальный район», договор на учебную, производственную и преддипломную практики (спец. ГМУ) № 4/39-04 от 12.01.2010. (Срок на 2010-2014 гг.).</a:t>
            </a: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ООО УК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Татнефть-Нефтехим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(Срок 5 лет).</a:t>
            </a: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Страховая компания «НАСКО», договор № 1 от 2011 года (Срок до 2015 года)</a:t>
            </a: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Муниципальное казенное учреждение «Исполнительный комитет Нижнекамского муниципального района», договор № 1 от 16.01.2012 (Срок до 2017 года).</a:t>
            </a: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ООО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Нефтегазинжиниринг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договор № 50/12 от 27.03.2012 (Срок до 2017 года).</a:t>
            </a: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ООО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Камэнергостройпром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договор № 3 от 09.02.2012 (Срок до 2017 года).</a:t>
            </a: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ОАО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Нижнекамскнефтехим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договор № 4600020810 от 14.01.2013. (Срок до 31.12.2017).</a:t>
            </a:r>
          </a:p>
          <a:p>
            <a:pPr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42852"/>
            <a:ext cx="7498080" cy="64294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Участники ФЭП в 2012/2013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году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357290" y="857232"/>
          <a:ext cx="7499352" cy="552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884"/>
                <a:gridCol w="3363958"/>
                <a:gridCol w="1785950"/>
                <a:gridCol w="1498560"/>
              </a:tblGrid>
              <a:tr h="37084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Код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Название специальности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Количество студентов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Кафедра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230102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Автоматизированные системы обработки информации и управления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АТПП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240801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Машины и аппараты химических производств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МАХП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240501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Химическая технология высокомолекулярных соединений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ХТ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240401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Химическая технология органических веществ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ХТОВ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140106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Энергообеспечение предприятий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ЭТЭОП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Times New Roman"/>
                      </a:endParaRPr>
                    </a:p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</a:rPr>
                        <a:t>Действующий</a:t>
                      </a:r>
                      <a:r>
                        <a:rPr lang="ru-RU" sz="2400" b="1" baseline="0" dirty="0" smtClean="0">
                          <a:latin typeface="Times New Roman"/>
                          <a:ea typeface="Times New Roman"/>
                        </a:rPr>
                        <a:t> договор по программе ФЭП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Предприятие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Номер оговора, 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дата подписания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Срок действия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ОАО «</a:t>
                      </a:r>
                      <a:r>
                        <a:rPr lang="ru-RU" sz="1400" dirty="0" err="1" smtClean="0">
                          <a:latin typeface="Times New Roman"/>
                          <a:ea typeface="Times New Roman"/>
                        </a:rPr>
                        <a:t>Нижнекамскнефтехим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»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№ 4600014250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от 12.04.2010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01.07.2010 – 30.06.2015 гг.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98080" cy="9397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Динамика изменения показателей программы ФЭП </a:t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за последние 5 лет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728" y="1214422"/>
          <a:ext cx="7215238" cy="4537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/>
                <a:gridCol w="1000132"/>
                <a:gridCol w="928694"/>
                <a:gridCol w="857256"/>
                <a:gridCol w="928694"/>
                <a:gridCol w="1071570"/>
                <a:gridCol w="1000132"/>
              </a:tblGrid>
              <a:tr h="50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Показатели по </a:t>
                      </a:r>
                      <a:r>
                        <a:rPr lang="ru-RU" sz="14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</a:t>
                      </a: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годам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318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2008/09 </a:t>
                      </a:r>
                      <a:r>
                        <a:rPr lang="ru-RU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2009/10 </a:t>
                      </a:r>
                      <a:r>
                        <a:rPr lang="ru-RU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2010/11 </a:t>
                      </a:r>
                      <a:r>
                        <a:rPr lang="ru-RU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2011/12 </a:t>
                      </a:r>
                      <a:r>
                        <a:rPr lang="ru-RU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2012/13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год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специальностей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5-6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Всего участвуют  студентов, из них: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62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302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ОАО НКНХ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284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ОАО НКТУ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ОАО ТАИФ-НК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ОАО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ТАНЕКО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Трудоустроено выпускников после защиты 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55 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45 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40 (план)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262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00100" y="5786454"/>
            <a:ext cx="8143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Всего с 2001 по 2013 гг.  в эксперименте участвовало 903 студента,  783 студента - трудоустроено.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института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Chart 4"/>
          <p:cNvGraphicFramePr>
            <a:graphicFrameLocks noGrp="1"/>
          </p:cNvGraphicFramePr>
          <p:nvPr>
            <p:ph idx="1"/>
          </p:nvPr>
        </p:nvGraphicFramePr>
        <p:xfrm>
          <a:off x="1071538" y="1447800"/>
          <a:ext cx="7862912" cy="512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71414"/>
            <a:ext cx="749808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по формам обучения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928670"/>
            <a:ext cx="8143900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	очная форма обучения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000760" y="928670"/>
          <a:ext cx="2438400" cy="200025"/>
        </p:xfrm>
        <a:graphic>
          <a:graphicData uri="http://schemas.openxmlformats.org/drawingml/2006/table">
            <a:tbl>
              <a:tblPr/>
              <a:tblGrid>
                <a:gridCol w="24384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>
                          <a:latin typeface="Times New Roman"/>
                        </a:rPr>
                        <a:t>очно-заочная</a:t>
                      </a:r>
                      <a:r>
                        <a:rPr lang="ru-RU" sz="1200" b="1" i="0" u="none" strike="noStrike" dirty="0">
                          <a:latin typeface="Times New Roman"/>
                        </a:rPr>
                        <a:t> форма обучения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786182" y="3571876"/>
          <a:ext cx="2438400" cy="200025"/>
        </p:xfrm>
        <a:graphic>
          <a:graphicData uri="http://schemas.openxmlformats.org/drawingml/2006/table">
            <a:tbl>
              <a:tblPr/>
              <a:tblGrid>
                <a:gridCol w="609600"/>
                <a:gridCol w="18288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Times New Roman"/>
                        </a:rPr>
                        <a:t>заочная форма обучения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Chart 1"/>
          <p:cNvGraphicFramePr>
            <a:graphicFrameLocks/>
          </p:cNvGraphicFramePr>
          <p:nvPr/>
        </p:nvGraphicFramePr>
        <p:xfrm>
          <a:off x="1000100" y="1142984"/>
          <a:ext cx="4058853" cy="2431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2"/>
          <p:cNvGraphicFramePr>
            <a:graphicFrameLocks/>
          </p:cNvGraphicFramePr>
          <p:nvPr/>
        </p:nvGraphicFramePr>
        <p:xfrm>
          <a:off x="5143504" y="1142985"/>
          <a:ext cx="3929090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3"/>
          <p:cNvGraphicFramePr>
            <a:graphicFrameLocks/>
          </p:cNvGraphicFramePr>
          <p:nvPr/>
        </p:nvGraphicFramePr>
        <p:xfrm>
          <a:off x="2428860" y="3786190"/>
          <a:ext cx="5188744" cy="2986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технологического факультета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1142976" y="1447800"/>
          <a:ext cx="7929618" cy="5195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 трудоустройства выпускников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механического факультета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1142976" y="1285860"/>
          <a:ext cx="7858180" cy="5372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факультета управления и автоматизации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1071538" y="1447800"/>
          <a:ext cx="7929618" cy="5195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ниторинг трудоустройства_2013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Мониторинг трудоустройства_2013</Template>
  <TotalTime>1</TotalTime>
  <Words>755</Words>
  <Application>Microsoft Office PowerPoint</Application>
  <PresentationFormat>Экран (4:3)</PresentationFormat>
  <Paragraphs>286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Мониторинг трудоустройства_2013</vt:lpstr>
      <vt:lpstr>Слайд 1</vt:lpstr>
      <vt:lpstr>  ПЕРЕЧЕНЬ ДОГОВОРОВ на производственную и преддипломную практики студентов НХТИ (филиала) ФГБОУ ВПО «КНИТУ» с предприятиями г. Нижнекамска на 2012/13 учебный год  </vt:lpstr>
      <vt:lpstr>Участники ФЭП в 2012/2013 уч. году</vt:lpstr>
      <vt:lpstr>Динамика изменения показателей программы ФЭП   за последние 5 лет </vt:lpstr>
      <vt:lpstr>Диаграмма трудоустройства выпускников института </vt:lpstr>
      <vt:lpstr>Диаграмма трудоустройства выпускников по формам обучения </vt:lpstr>
      <vt:lpstr>Диаграмма трудоустройства выпускников  технологического факультета </vt:lpstr>
      <vt:lpstr>Диаграмма  трудоустройства выпускников  механического факультета </vt:lpstr>
      <vt:lpstr>Диаграмма трудоустройства выпускников                                                                                                     факультета управления и автоматизации </vt:lpstr>
      <vt:lpstr>Диаграмма трудоустройства выпускников                                                                                                      факультета экономики и управления </vt:lpstr>
      <vt:lpstr>Диаграмма трудоустройства выпускников                                                                                                      факультета повышения квалификации и переподготовки </vt:lpstr>
      <vt:lpstr>Сравнительная диаграмма показателей трудоустройства по факультетам</vt:lpstr>
      <vt:lpstr>Рейтинг специальностей в соответствии  с показателями трудоустройства</vt:lpstr>
      <vt:lpstr>Рейтинг специальностей в соответствии  с показателями трудоустройства по профилю</vt:lpstr>
      <vt:lpstr>Диаграмма трудоустроившихся выпускников на предприятиях и организациях города </vt:lpstr>
      <vt:lpstr>Сравнительная диаграмма трудоустроившихся выпускников на предприятиях и организациях города за 4 года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</cp:revision>
  <dcterms:created xsi:type="dcterms:W3CDTF">2014-09-30T07:48:32Z</dcterms:created>
  <dcterms:modified xsi:type="dcterms:W3CDTF">2014-09-30T07:49:34Z</dcterms:modified>
</cp:coreProperties>
</file>