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8" r:id="rId4"/>
    <p:sldId id="258" r:id="rId5"/>
    <p:sldId id="260" r:id="rId6"/>
    <p:sldId id="268" r:id="rId7"/>
    <p:sldId id="262" r:id="rId8"/>
    <p:sldId id="263" r:id="rId9"/>
    <p:sldId id="264" r:id="rId10"/>
    <p:sldId id="265" r:id="rId11"/>
    <p:sldId id="266" r:id="rId12"/>
    <p:sldId id="272" r:id="rId13"/>
    <p:sldId id="276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55" autoAdjust="0"/>
  </p:normalViewPr>
  <p:slideViewPr>
    <p:cSldViewPr>
      <p:cViewPr varScale="1">
        <p:scale>
          <a:sx n="88" d="100"/>
          <a:sy n="88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16.840\&#1052;&#1054;&#1053;&#1048;&#1058;&#1054;&#1056;&#1048;&#1053;&#1043;%20&#1086;&#1073;&#1097;&#1080;&#1081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80.776\&#1052;&#1054;&#1053;&#1048;&#1058;&#1054;&#1056;&#1048;&#1053;&#1043;%20&#1087;&#1086;%20&#1089;&#1087;&#1077;&#1094;&#1080;&#1072;&#1083;&#1100;&#1085;&#1086;&#1089;&#1090;&#1103;&#1084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92.592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63.376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AppData\Local\Temp\Rar$DI28.248\&#1052;&#1054;&#1053;&#1048;&#1058;&#1054;&#1056;&#1048;&#1053;&#1043;%20&#1086;&#1073;&#1097;&#1080;&#108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6315838504727743E-2"/>
          <c:y val="4.1322355737461805E-2"/>
          <c:w val="0.90526373950435557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775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688
(89%)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272
(35%)</a:t>
                    </a:r>
                  </a:p>
                </c:rich>
              </c:tx>
            </c:dLbl>
            <c:dLbl>
              <c:idx val="3"/>
              <c:layout>
                <c:manualLayout>
                  <c:x val="7.3217102296943681E-3"/>
                  <c:y val="-9.9334657236385231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209
(27%)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7719654821869264E-3"/>
                  <c:y val="-2.9409843377565647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207
(26,7%)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(0,4%)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46
(6%)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4
(0,5%)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34
(4%)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775</c:v>
                </c:pt>
                <c:pt idx="1">
                  <c:v>688</c:v>
                </c:pt>
                <c:pt idx="2">
                  <c:v>272</c:v>
                </c:pt>
                <c:pt idx="3">
                  <c:v>209</c:v>
                </c:pt>
                <c:pt idx="4">
                  <c:v>207</c:v>
                </c:pt>
                <c:pt idx="5">
                  <c:v>3</c:v>
                </c:pt>
                <c:pt idx="6">
                  <c:v>46</c:v>
                </c:pt>
                <c:pt idx="7">
                  <c:v>4</c:v>
                </c:pt>
                <c:pt idx="8">
                  <c:v>34</c:v>
                </c:pt>
              </c:numCache>
            </c:numRef>
          </c:val>
        </c:ser>
        <c:dLbls>
          <c:showVal val="1"/>
        </c:dLbls>
        <c:axId val="60490112"/>
        <c:axId val="60491648"/>
      </c:barChart>
      <c:catAx>
        <c:axId val="6049011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0491648"/>
        <c:crosses val="autoZero"/>
        <c:lblAlgn val="ctr"/>
        <c:lblOffset val="100"/>
        <c:tickLblSkip val="1"/>
        <c:tickMarkSkip val="1"/>
      </c:catAx>
      <c:valAx>
        <c:axId val="60491648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0490112"/>
        <c:crosses val="autoZero"/>
        <c:crossBetween val="between"/>
      </c:valAx>
      <c:spPr>
        <a:noFill/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трудоустройство (всего)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aseline="0" smtClean="0">
                        <a:latin typeface="Times New Roman" pitchFamily="18" charset="0"/>
                      </a:rPr>
                      <a:t>91</a:t>
                    </a:r>
                    <a:r>
                      <a:rPr lang="ru-RU" sz="1600" baseline="0" smtClean="0">
                        <a:latin typeface="Times New Roman" pitchFamily="18" charset="0"/>
                      </a:rPr>
                      <a:t>%</a:t>
                    </a:r>
                    <a:endParaRPr lang="en-US" sz="1600" baseline="0"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87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  <c:pt idx="4">
                  <c:v>ФПКП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91</c:v>
                </c:pt>
                <c:pt idx="1">
                  <c:v>91</c:v>
                </c:pt>
                <c:pt idx="2">
                  <c:v>92</c:v>
                </c:pt>
                <c:pt idx="3">
                  <c:v>80</c:v>
                </c:pt>
                <c:pt idx="4">
                  <c:v>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трудоустройство по специальности (профилю)</c:v>
                </c:pt>
              </c:strCache>
            </c:strRef>
          </c:tx>
          <c:dLbls>
            <c:dLbl>
              <c:idx val="0"/>
              <c:layout>
                <c:manualLayout>
                  <c:x val="1.524132091447926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 smtClean="0">
                        <a:latin typeface="Times New Roman" pitchFamily="18" charset="0"/>
                      </a:rPr>
                      <a:t>69</a:t>
                    </a:r>
                    <a:r>
                      <a:rPr lang="ru-RU" sz="1600" baseline="0" smtClean="0">
                        <a:latin typeface="Times New Roman" pitchFamily="18" charset="0"/>
                      </a:rPr>
                      <a:t>%</a:t>
                    </a:r>
                    <a:endParaRPr lang="en-US" sz="1600" baseline="0"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9.691066108841102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1854360711261643E-2"/>
                  <c:y val="5.291005291005292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6934801016088089E-2"/>
                  <c:y val="-2.6455026455026497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1.0160880609652857E-2"/>
                  <c:y val="5.2910052910052924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aseline="0"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  <c:pt idx="4">
                  <c:v>ФПКП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69</c:v>
                </c:pt>
                <c:pt idx="1">
                  <c:v>66</c:v>
                </c:pt>
                <c:pt idx="2">
                  <c:v>75</c:v>
                </c:pt>
                <c:pt idx="3">
                  <c:v>38</c:v>
                </c:pt>
                <c:pt idx="4">
                  <c:v>41</c:v>
                </c:pt>
              </c:numCache>
            </c:numRef>
          </c:val>
        </c:ser>
        <c:axId val="70414720"/>
        <c:axId val="70416256"/>
      </c:barChart>
      <c:catAx>
        <c:axId val="70414720"/>
        <c:scaling>
          <c:orientation val="minMax"/>
        </c:scaling>
        <c:axPos val="b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70416256"/>
        <c:crosses val="autoZero"/>
        <c:auto val="1"/>
        <c:lblAlgn val="ctr"/>
        <c:lblOffset val="100"/>
      </c:catAx>
      <c:valAx>
        <c:axId val="70416256"/>
        <c:scaling>
          <c:orientation val="minMax"/>
          <c:max val="10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ru-RU"/>
          </a:p>
        </c:txPr>
        <c:crossAx val="70414720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"/>
          <c:y val="1.508004893693572E-2"/>
          <c:w val="0.99875567728597325"/>
          <c:h val="0.12559464274334983"/>
        </c:manualLayout>
      </c:layout>
      <c:txPr>
        <a:bodyPr/>
        <a:lstStyle/>
        <a:p>
          <a:pPr>
            <a:defRPr sz="18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hPercent val="32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5.9649190937032803E-2"/>
          <c:y val="1.3651877133105823E-2"/>
          <c:w val="0.93775734330341165"/>
          <c:h val="0.9242307852496161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9.5763034768177203E-3"/>
                  <c:y val="-4.2966864636800974E-2"/>
                </c:manualLayout>
              </c:layout>
              <c:showVal val="1"/>
            </c:dLbl>
            <c:dLbl>
              <c:idx val="1"/>
              <c:layout>
                <c:manualLayout>
                  <c:x val="3.6257418455163046E-3"/>
                  <c:y val="-2.4349789040875008E-2"/>
                </c:manualLayout>
              </c:layout>
              <c:showVal val="1"/>
            </c:dLbl>
            <c:dLbl>
              <c:idx val="2"/>
              <c:layout>
                <c:manualLayout>
                  <c:x val="3.5231401100024227E-3"/>
                  <c:y val="-1.6035760035115063E-2"/>
                </c:manualLayout>
              </c:layout>
              <c:showVal val="1"/>
            </c:dLbl>
            <c:dLbl>
              <c:idx val="3"/>
              <c:layout>
                <c:manualLayout>
                  <c:x val="8.0989062911185523E-3"/>
                  <c:y val="-2.7299096145405051E-2"/>
                </c:manualLayout>
              </c:layout>
              <c:showVal val="1"/>
            </c:dLbl>
            <c:dLbl>
              <c:idx val="4"/>
              <c:layout>
                <c:manualLayout>
                  <c:x val="7.9963045556046761E-3"/>
                  <c:y val="-1.7480135802137392E-2"/>
                </c:manualLayout>
              </c:layout>
              <c:showVal val="1"/>
            </c:dLbl>
            <c:dLbl>
              <c:idx val="5"/>
              <c:layout>
                <c:manualLayout>
                  <c:x val="9.0632947992483111E-3"/>
                  <c:y val="-5.6979566973923519E-3"/>
                </c:manualLayout>
              </c:layout>
              <c:showVal val="1"/>
            </c:dLbl>
            <c:dLbl>
              <c:idx val="6"/>
              <c:layout>
                <c:manualLayout>
                  <c:x val="7.7909782929083231E-3"/>
                  <c:y val="-9.8042693468777201E-3"/>
                </c:manualLayout>
              </c:layout>
              <c:showVal val="1"/>
            </c:dLbl>
            <c:dLbl>
              <c:idx val="7"/>
              <c:layout>
                <c:manualLayout>
                  <c:x val="6.5187845782369198E-3"/>
                  <c:y val="-1.8249442369191914E-2"/>
                </c:manualLayout>
              </c:layout>
              <c:showVal val="1"/>
            </c:dLbl>
            <c:dLbl>
              <c:idx val="8"/>
              <c:layout>
                <c:manualLayout>
                  <c:x val="6.4161828427229924E-3"/>
                  <c:y val="-3.5992224521422887E-2"/>
                </c:manualLayout>
              </c:layout>
              <c:showVal val="1"/>
            </c:dLbl>
            <c:dLbl>
              <c:idx val="9"/>
              <c:layout>
                <c:manualLayout>
                  <c:x val="9.8223570446817378E-3"/>
                  <c:y val="-3.0960020782385141E-2"/>
                </c:manualLayout>
              </c:layout>
              <c:showVal val="1"/>
            </c:dLbl>
            <c:dLbl>
              <c:idx val="10"/>
              <c:layout>
                <c:manualLayout>
                  <c:x val="1.3228531246640383E-2"/>
                  <c:y val="-8.210475397060003E-3"/>
                </c:manualLayout>
              </c:layout>
              <c:showVal val="1"/>
            </c:dLbl>
            <c:dLbl>
              <c:idx val="11"/>
              <c:layout>
                <c:manualLayout>
                  <c:x val="9.6171535736538517E-3"/>
                  <c:y val="-2.2939095070454087E-2"/>
                </c:manualLayout>
              </c:layout>
              <c:showVal val="1"/>
            </c:dLbl>
            <c:dLbl>
              <c:idx val="12"/>
              <c:layout>
                <c:manualLayout>
                  <c:x val="1.0684143817297483E-2"/>
                  <c:y val="-1.5906407603486453E-2"/>
                </c:manualLayout>
              </c:layout>
              <c:showVal val="1"/>
            </c:dLbl>
            <c:dLbl>
              <c:idx val="13"/>
              <c:layout>
                <c:manualLayout>
                  <c:x val="1.2920726040098661E-2"/>
                  <c:y val="-3.6068187722268249E-3"/>
                </c:manualLayout>
              </c:layout>
              <c:showVal val="1"/>
            </c:dLbl>
            <c:dLbl>
              <c:idx val="14"/>
              <c:layout>
                <c:manualLayout>
                  <c:x val="1.1648532325427284E-2"/>
                  <c:y val="-2.2139689876649406E-2"/>
                </c:manualLayout>
              </c:layout>
              <c:showVal val="1"/>
            </c:dLbl>
            <c:dLbl>
              <c:idx val="15"/>
              <c:layout>
                <c:manualLayout>
                  <c:x val="1.2715399777402299E-2"/>
                  <c:y val="-1.1211021830462379E-2"/>
                </c:manualLayout>
              </c:layout>
              <c:showVal val="1"/>
            </c:dLbl>
            <c:dLbl>
              <c:idx val="16"/>
              <c:layout>
                <c:manualLayout>
                  <c:x val="1.1443328854399503E-2"/>
                  <c:y val="-9.6695421604723174E-3"/>
                </c:manualLayout>
              </c:layout>
              <c:showVal val="1"/>
            </c:dLbl>
            <c:dLbl>
              <c:idx val="17"/>
              <c:layout>
                <c:manualLayout>
                  <c:xMode val="edge"/>
                  <c:yMode val="edge"/>
                  <c:x val="0.99064440634640805"/>
                  <c:y val="3.41296928327645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спец_труд!$A$42:$Q$42</c:f>
              <c:strCache>
                <c:ptCount val="17"/>
                <c:pt idx="0">
                  <c:v>ЭС</c:v>
                </c:pt>
                <c:pt idx="1">
                  <c:v>ЭОП</c:v>
                </c:pt>
                <c:pt idx="2">
                  <c:v>АТПП</c:v>
                </c:pt>
                <c:pt idx="3">
                  <c:v>ХТОВ</c:v>
                </c:pt>
                <c:pt idx="4">
                  <c:v>МАХП</c:v>
                </c:pt>
                <c:pt idx="5">
                  <c:v>ХТОВ (ФПКП)</c:v>
                </c:pt>
                <c:pt idx="6">
                  <c:v>ЭП</c:v>
                </c:pt>
                <c:pt idx="7">
                  <c:v>ТППЭ</c:v>
                </c:pt>
                <c:pt idx="8">
                  <c:v>ХТВМС</c:v>
                </c:pt>
                <c:pt idx="9">
                  <c:v>АСОИУ</c:v>
                </c:pt>
                <c:pt idx="10">
                  <c:v>ТПП</c:v>
                </c:pt>
                <c:pt idx="11">
                  <c:v>ГМУ</c:v>
                </c:pt>
                <c:pt idx="12">
                  <c:v>ТФНТ</c:v>
                </c:pt>
                <c:pt idx="13">
                  <c:v>ЭУ</c:v>
                </c:pt>
                <c:pt idx="14">
                  <c:v>УП</c:v>
                </c:pt>
                <c:pt idx="15">
                  <c:v>ОНГП</c:v>
                </c:pt>
                <c:pt idx="16">
                  <c:v>ЭУ (ФПКП)</c:v>
                </c:pt>
              </c:strCache>
            </c:strRef>
          </c:cat>
          <c:val>
            <c:numRef>
              <c:f>спец_труд!$A$43:$Q$43</c:f>
              <c:numCache>
                <c:formatCode>0.0%</c:formatCode>
                <c:ptCount val="17"/>
                <c:pt idx="0">
                  <c:v>0.89285714285714257</c:v>
                </c:pt>
                <c:pt idx="1">
                  <c:v>0.81034482758620685</c:v>
                </c:pt>
                <c:pt idx="2">
                  <c:v>0.80769230769230771</c:v>
                </c:pt>
                <c:pt idx="3">
                  <c:v>0.79687500000000056</c:v>
                </c:pt>
                <c:pt idx="4">
                  <c:v>0.79629629629629661</c:v>
                </c:pt>
                <c:pt idx="5">
                  <c:v>0.75609756097560976</c:v>
                </c:pt>
                <c:pt idx="6">
                  <c:v>0.72222222222222221</c:v>
                </c:pt>
                <c:pt idx="7">
                  <c:v>0.70588235294117663</c:v>
                </c:pt>
                <c:pt idx="8">
                  <c:v>0.62500000000000056</c:v>
                </c:pt>
                <c:pt idx="9">
                  <c:v>0.58490566037735847</c:v>
                </c:pt>
                <c:pt idx="10">
                  <c:v>0.58333333333333337</c:v>
                </c:pt>
                <c:pt idx="11">
                  <c:v>0.47368421052631576</c:v>
                </c:pt>
                <c:pt idx="12">
                  <c:v>0.3846153846153848</c:v>
                </c:pt>
                <c:pt idx="13">
                  <c:v>0.37804878048780538</c:v>
                </c:pt>
                <c:pt idx="14">
                  <c:v>0.26315789473684231</c:v>
                </c:pt>
                <c:pt idx="15">
                  <c:v>0.25</c:v>
                </c:pt>
                <c:pt idx="16">
                  <c:v>0.24271844660194203</c:v>
                </c:pt>
              </c:numCache>
            </c:numRef>
          </c:val>
        </c:ser>
        <c:dLbls>
          <c:showVal val="1"/>
        </c:dLbls>
        <c:shape val="box"/>
        <c:axId val="63492864"/>
        <c:axId val="63494400"/>
        <c:axId val="0"/>
      </c:bar3DChart>
      <c:catAx>
        <c:axId val="63492864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494400"/>
        <c:crosses val="autoZero"/>
        <c:auto val="1"/>
        <c:lblAlgn val="ctr"/>
        <c:lblOffset val="100"/>
        <c:tickLblSkip val="1"/>
        <c:tickMarkSkip val="1"/>
      </c:catAx>
      <c:valAx>
        <c:axId val="63494400"/>
        <c:scaling>
          <c:orientation val="minMax"/>
          <c:max val="1"/>
        </c:scaling>
        <c:axPos val="l"/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492864"/>
        <c:crosses val="autoZero"/>
        <c:crossBetween val="between"/>
        <c:majorUnit val="0.2"/>
        <c:min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31477016186001056"/>
          <c:y val="0.3782696177062374"/>
          <c:w val="0.37167092188855083"/>
          <c:h val="0.2454728370221330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9.8944360071115418E-3"/>
                  <c:y val="-0.1981698062390088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НКНХ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259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(53%)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8.0800308514311026E-2"/>
                  <c:y val="-0.10644591961216104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Татнефть-Нефтехим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54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(11%)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4432396820576868"/>
                  <c:y val="0.12364517815554749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ТАИФ-НК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52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(11%)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0.14750041508644149"/>
                  <c:y val="0.10150372048564371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ТАНЕКО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41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 (8%)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9.0435320927684013E-2"/>
                  <c:y val="0.21401015013968341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Сфера обслуживания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43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3.8398436567678558E-2"/>
                  <c:y val="0.11092190940921116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Сфера образования и медицинских услуг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36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(7%)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9.5344971480101931E-2"/>
                  <c:y val="-0.13088124547811808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Городское и муниципальное управление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7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ea typeface="Arial Cyr"/>
                        <a:cs typeface="Arial Cyr"/>
                      </a:defRPr>
                    </a:pPr>
                    <a:r>
                      <a:rPr lang="ru-RU" sz="1600" b="1" i="0" u="none" strike="noStrike" baseline="0">
                        <a:solidFill>
                          <a:srgbClr val="000000"/>
                        </a:solidFill>
                        <a:latin typeface="Times New Roman" pitchFamily="18" charset="0"/>
                        <a:cs typeface="Arial Cyr"/>
                      </a:rPr>
                      <a:t> (1%)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Диаграмма!$A$37:$G$37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Диаграмма!$A$38:$G$38</c:f>
              <c:numCache>
                <c:formatCode>General</c:formatCode>
                <c:ptCount val="7"/>
                <c:pt idx="0">
                  <c:v>259</c:v>
                </c:pt>
                <c:pt idx="1">
                  <c:v>54</c:v>
                </c:pt>
                <c:pt idx="2">
                  <c:v>52</c:v>
                </c:pt>
                <c:pt idx="3">
                  <c:v>41</c:v>
                </c:pt>
                <c:pt idx="4">
                  <c:v>43</c:v>
                </c:pt>
                <c:pt idx="5">
                  <c:v>36</c:v>
                </c:pt>
                <c:pt idx="6">
                  <c:v>7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noFill/>
          <a:prstDash val="solid"/>
        </a:ln>
      </c:spPr>
    </c:sideWall>
    <c:backWall>
      <c:spPr>
        <a:solidFill>
          <a:srgbClr val="FFFFFF"/>
        </a:solidFill>
        <a:ln w="12700"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5.1317649178149634E-2"/>
          <c:y val="2.2321452899881526E-2"/>
          <c:w val="0.92985749435826148"/>
          <c:h val="0.78865753854956089"/>
        </c:manualLayout>
      </c:layout>
      <c:bar3DChart>
        <c:barDir val="col"/>
        <c:grouping val="clustered"/>
        <c:ser>
          <c:idx val="0"/>
          <c:order val="0"/>
          <c:tx>
            <c:strRef>
              <c:f>сравнительная!$A$37</c:f>
              <c:strCache>
                <c:ptCount val="1"/>
                <c:pt idx="0">
                  <c:v>2008/09</c:v>
                </c:pt>
              </c:strCache>
            </c:strRef>
          </c:tx>
          <c:spPr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5308410557633399E-3"/>
                  <c:y val="1.7442056622884756E-3"/>
                </c:manualLayout>
              </c:layout>
              <c:showVal val="1"/>
            </c:dLbl>
            <c:dLbl>
              <c:idx val="1"/>
              <c:layout>
                <c:manualLayout>
                  <c:x val="-9.4644394307064391E-3"/>
                  <c:y val="5.2552293866440425E-3"/>
                </c:manualLayout>
              </c:layout>
              <c:showVal val="1"/>
            </c:dLbl>
            <c:dLbl>
              <c:idx val="2"/>
              <c:layout>
                <c:manualLayout>
                  <c:x val="-2.2590057012267634E-3"/>
                  <c:y val="-4.7766002579967149E-3"/>
                </c:manualLayout>
              </c:layout>
              <c:showVal val="1"/>
            </c:dLbl>
            <c:dLbl>
              <c:idx val="3"/>
              <c:layout>
                <c:manualLayout>
                  <c:x val="-8.7514812652434125E-3"/>
                  <c:y val="1.3125959681014418E-2"/>
                </c:manualLayout>
              </c:layout>
              <c:showVal val="1"/>
            </c:dLbl>
            <c:dLbl>
              <c:idx val="4"/>
              <c:layout>
                <c:manualLayout>
                  <c:x val="-6.4535622367592449E-4"/>
                  <c:y val="4.2069741282339734E-3"/>
                </c:manualLayout>
              </c:layout>
              <c:showVal val="1"/>
            </c:dLbl>
            <c:dLbl>
              <c:idx val="5"/>
              <c:layout>
                <c:manualLayout>
                  <c:x val="-2.0285328411617826E-3"/>
                  <c:y val="4.0834739407574084E-3"/>
                </c:manualLayout>
              </c:layout>
              <c:showVal val="1"/>
            </c:dLbl>
            <c:dLbl>
              <c:idx val="6"/>
              <c:layout>
                <c:manualLayout>
                  <c:x val="3.9852785392117248E-3"/>
                  <c:y val="4.7661229846269306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[1]Диаграмма!$A$38:$G$38</c:f>
              <c:numCache>
                <c:formatCode>General</c:formatCode>
                <c:ptCount val="7"/>
                <c:pt idx="0">
                  <c:v>218</c:v>
                </c:pt>
                <c:pt idx="1">
                  <c:v>50</c:v>
                </c:pt>
                <c:pt idx="2">
                  <c:v>29</c:v>
                </c:pt>
                <c:pt idx="3">
                  <c:v>13</c:v>
                </c:pt>
                <c:pt idx="4">
                  <c:v>89</c:v>
                </c:pt>
                <c:pt idx="5">
                  <c:v>43</c:v>
                </c:pt>
                <c:pt idx="6">
                  <c:v>20</c:v>
                </c:pt>
              </c:numCache>
            </c:numRef>
          </c:val>
        </c:ser>
        <c:ser>
          <c:idx val="1"/>
          <c:order val="1"/>
          <c:tx>
            <c:strRef>
              <c:f>сравнительная!$B$37</c:f>
              <c:strCache>
                <c:ptCount val="1"/>
                <c:pt idx="0">
                  <c:v>2009/10</c:v>
                </c:pt>
              </c:strCache>
            </c:strRef>
          </c:tx>
          <c:spPr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0135942062876104E-2"/>
                  <c:y val="-8.9265140078432755E-4"/>
                </c:manualLayout>
              </c:layout>
              <c:showVal val="1"/>
            </c:dLbl>
            <c:dLbl>
              <c:idx val="1"/>
              <c:layout>
                <c:manualLayout>
                  <c:x val="2.6157895311629789E-3"/>
                  <c:y val="-2.434851893513311E-4"/>
                </c:manualLayout>
              </c:layout>
              <c:showVal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4.7737722105125318E-3"/>
                  <c:y val="8.0359486314210728E-3"/>
                </c:manualLayout>
              </c:layout>
              <c:showVal val="1"/>
            </c:dLbl>
            <c:dLbl>
              <c:idx val="4"/>
              <c:layout>
                <c:manualLayout>
                  <c:x val="4.9862150725901808E-3"/>
                  <c:y val="4.2208018285176093E-3"/>
                </c:manualLayout>
              </c:layout>
              <c:showVal val="1"/>
            </c:dLbl>
            <c:dLbl>
              <c:idx val="5"/>
              <c:layout>
                <c:manualLayout>
                  <c:x val="3.5554293577381205E-3"/>
                  <c:y val="6.9033558305211908E-3"/>
                </c:manualLayout>
              </c:layout>
              <c:showVal val="1"/>
            </c:dLbl>
            <c:dLbl>
              <c:idx val="6"/>
              <c:layout>
                <c:manualLayout>
                  <c:x val="9.0989120040208017E-3"/>
                  <c:y val="-7.2738347256110928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[1]Диаграмма!$A$38:$G$38</c:f>
              <c:numCache>
                <c:formatCode>General</c:formatCode>
                <c:ptCount val="7"/>
                <c:pt idx="0">
                  <c:v>178</c:v>
                </c:pt>
                <c:pt idx="1">
                  <c:v>46</c:v>
                </c:pt>
                <c:pt idx="2">
                  <c:v>35</c:v>
                </c:pt>
                <c:pt idx="3">
                  <c:v>21</c:v>
                </c:pt>
                <c:pt idx="4">
                  <c:v>46</c:v>
                </c:pt>
                <c:pt idx="5">
                  <c:v>45</c:v>
                </c:pt>
                <c:pt idx="6">
                  <c:v>8</c:v>
                </c:pt>
              </c:numCache>
            </c:numRef>
          </c:val>
        </c:ser>
        <c:ser>
          <c:idx val="2"/>
          <c:order val="2"/>
          <c:tx>
            <c:strRef>
              <c:f>сравнительная!$C$37</c:f>
              <c:strCache>
                <c:ptCount val="1"/>
                <c:pt idx="0">
                  <c:v>2010/11</c:v>
                </c:pt>
              </c:strCache>
            </c:strRef>
          </c:tx>
          <c:spPr>
            <a:gradFill rotWithShape="0">
              <a:gsLst>
                <a:gs pos="0">
                  <a:srgbClr val="FFFFCC"/>
                </a:gs>
                <a:gs pos="100000">
                  <a:srgbClr val="FFFFCC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7.9533018177160419E-3"/>
                  <c:y val="2.1094138650621205E-3"/>
                </c:manualLayout>
              </c:layout>
              <c:showVal val="1"/>
            </c:dLbl>
            <c:dLbl>
              <c:idx val="1"/>
              <c:layout>
                <c:manualLayout>
                  <c:x val="4.0626422627482502E-3"/>
                  <c:y val="5.6279750560105546E-4"/>
                </c:manualLayout>
              </c:layout>
              <c:showVal val="1"/>
            </c:dLbl>
            <c:dLbl>
              <c:idx val="2"/>
              <c:layout>
                <c:manualLayout>
                  <c:x val="-6.1282630933269331E-3"/>
                  <c:y val="6.9413198350206338E-3"/>
                </c:manualLayout>
              </c:layout>
              <c:showVal val="1"/>
            </c:dLbl>
            <c:dLbl>
              <c:idx val="3"/>
              <c:layout>
                <c:manualLayout>
                  <c:x val="-5.1999810703273744E-3"/>
                  <c:y val="-5.9633952005999297E-3"/>
                </c:manualLayout>
              </c:layout>
              <c:showVal val="1"/>
            </c:dLbl>
            <c:dLbl>
              <c:idx val="4"/>
              <c:layout>
                <c:manualLayout>
                  <c:x val="4.5125427282755384E-3"/>
                  <c:y val="2.1262185976752912E-3"/>
                </c:manualLayout>
              </c:layout>
              <c:showVal val="1"/>
            </c:dLbl>
            <c:dLbl>
              <c:idx val="5"/>
              <c:layout>
                <c:manualLayout>
                  <c:x val="5.4408247512750234E-3"/>
                  <c:y val="5.5905511811023727E-3"/>
                </c:manualLayout>
              </c:layout>
              <c:showVal val="1"/>
            </c:dLbl>
            <c:dLbl>
              <c:idx val="6"/>
              <c:layout>
                <c:manualLayout>
                  <c:x val="3.3590558461745683E-2"/>
                  <c:y val="5.410573678290218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[1]Диаграмма!$A$38:$G$38</c:f>
              <c:numCache>
                <c:formatCode>General</c:formatCode>
                <c:ptCount val="7"/>
                <c:pt idx="0">
                  <c:v>227</c:v>
                </c:pt>
                <c:pt idx="1">
                  <c:v>44</c:v>
                </c:pt>
                <c:pt idx="2">
                  <c:v>35</c:v>
                </c:pt>
                <c:pt idx="3">
                  <c:v>24</c:v>
                </c:pt>
                <c:pt idx="4">
                  <c:v>49</c:v>
                </c:pt>
                <c:pt idx="5">
                  <c:v>38</c:v>
                </c:pt>
                <c:pt idx="6">
                  <c:v>7</c:v>
                </c:pt>
              </c:numCache>
            </c:numRef>
          </c:val>
        </c:ser>
        <c:ser>
          <c:idx val="3"/>
          <c:order val="3"/>
          <c:tx>
            <c:strRef>
              <c:f>сравнительная!$D$37</c:f>
              <c:strCache>
                <c:ptCount val="1"/>
                <c:pt idx="0">
                  <c:v>2011/12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9.5234782706907703E-3"/>
                  <c:y val="-9.1472541009202167E-4"/>
                </c:manualLayout>
              </c:layout>
              <c:showVal val="1"/>
            </c:dLbl>
            <c:dLbl>
              <c:idx val="1"/>
              <c:layout>
                <c:manualLayout>
                  <c:x val="4.5374425284218124E-3"/>
                  <c:y val="8.4294150731158597E-3"/>
                </c:manualLayout>
              </c:layout>
              <c:showVal val="1"/>
            </c:dLbl>
            <c:dLbl>
              <c:idx val="2"/>
              <c:layout>
                <c:manualLayout>
                  <c:x val="-8.1980043756666514E-5"/>
                  <c:y val="9.7230033745781784E-3"/>
                </c:manualLayout>
              </c:layout>
              <c:showVal val="1"/>
            </c:dLbl>
            <c:dLbl>
              <c:idx val="3"/>
              <c:layout>
                <c:manualLayout>
                  <c:x val="-4.7491612955226394E-3"/>
                  <c:y val="1.0661567032126121E-2"/>
                </c:manualLayout>
              </c:layout>
              <c:showVal val="1"/>
            </c:dLbl>
            <c:dLbl>
              <c:idx val="4"/>
              <c:layout>
                <c:manualLayout>
                  <c:x val="3.6240130177903249E-3"/>
                  <c:y val="6.1780558680164903E-3"/>
                </c:manualLayout>
              </c:layout>
              <c:showVal val="1"/>
            </c:dLbl>
            <c:dLbl>
              <c:idx val="5"/>
              <c:layout>
                <c:manualLayout>
                  <c:x val="3.1653324887787092E-3"/>
                  <c:y val="1.1287026621672301E-2"/>
                </c:manualLayout>
              </c:layout>
              <c:showVal val="1"/>
            </c:dLbl>
            <c:dLbl>
              <c:idx val="6"/>
              <c:layout>
                <c:manualLayout>
                  <c:x val="5.0184018259853439E-3"/>
                  <c:y val="1.8325834270716188E-4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[1]Диаграмма!$A$38:$G$38</c:f>
              <c:numCache>
                <c:formatCode>General</c:formatCode>
                <c:ptCount val="7"/>
                <c:pt idx="0">
                  <c:v>252</c:v>
                </c:pt>
                <c:pt idx="1">
                  <c:v>35</c:v>
                </c:pt>
                <c:pt idx="2">
                  <c:v>47</c:v>
                </c:pt>
                <c:pt idx="3">
                  <c:v>35</c:v>
                </c:pt>
                <c:pt idx="4">
                  <c:v>40</c:v>
                </c:pt>
                <c:pt idx="5">
                  <c:v>27</c:v>
                </c:pt>
                <c:pt idx="6">
                  <c:v>12</c:v>
                </c:pt>
              </c:numCache>
            </c:numRef>
          </c:val>
        </c:ser>
        <c:ser>
          <c:idx val="4"/>
          <c:order val="4"/>
          <c:tx>
            <c:strRef>
              <c:f>сравнительная!$E$37</c:f>
              <c:strCache>
                <c:ptCount val="1"/>
                <c:pt idx="0">
                  <c:v>2012/13</c:v>
                </c:pt>
              </c:strCache>
            </c:strRef>
          </c:tx>
          <c:spPr>
            <a:gradFill rotWithShape="0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7.254204945118907E-3"/>
                  <c:y val="-7.1261362730888752E-3"/>
                </c:manualLayout>
              </c:layout>
              <c:showVal val="1"/>
            </c:dLbl>
            <c:dLbl>
              <c:idx val="1"/>
              <c:layout>
                <c:manualLayout>
                  <c:x val="3.9078124943119985E-3"/>
                  <c:y val="7.234251968504489E-4"/>
                </c:manualLayout>
              </c:layout>
              <c:showVal val="1"/>
            </c:dLbl>
            <c:dLbl>
              <c:idx val="2"/>
              <c:layout>
                <c:manualLayout>
                  <c:x val="5.298560980848274E-3"/>
                  <c:y val="3.8561586051744077E-3"/>
                </c:manualLayout>
              </c:layout>
              <c:showVal val="1"/>
            </c:dLbl>
            <c:dLbl>
              <c:idx val="3"/>
              <c:layout>
                <c:manualLayout>
                  <c:x val="1.1413136464738043E-3"/>
                  <c:y val="4.3440663667042162E-3"/>
                </c:manualLayout>
              </c:layout>
              <c:showVal val="1"/>
            </c:dLbl>
            <c:dLbl>
              <c:idx val="4"/>
              <c:layout>
                <c:manualLayout>
                  <c:x val="4.3813455356915424E-3"/>
                  <c:y val="8.6520434945632531E-3"/>
                </c:manualLayout>
              </c:layout>
              <c:showVal val="1"/>
            </c:dLbl>
            <c:dLbl>
              <c:idx val="5"/>
              <c:layout>
                <c:manualLayout>
                  <c:x val="6.2342692600318248E-3"/>
                  <c:y val="5.8513779527559597E-3"/>
                </c:manualLayout>
              </c:layout>
              <c:showVal val="1"/>
            </c:dLbl>
            <c:dLbl>
              <c:idx val="6"/>
              <c:layout>
                <c:manualLayout>
                  <c:x val="3.9076011351372106E-3"/>
                  <c:y val="-6.6748187745287769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Диаграмма!$A$38:$G$38</c:f>
              <c:numCache>
                <c:formatCode>General</c:formatCode>
                <c:ptCount val="7"/>
                <c:pt idx="0">
                  <c:v>259</c:v>
                </c:pt>
                <c:pt idx="1">
                  <c:v>54</c:v>
                </c:pt>
                <c:pt idx="2">
                  <c:v>52</c:v>
                </c:pt>
                <c:pt idx="3">
                  <c:v>41</c:v>
                </c:pt>
                <c:pt idx="4">
                  <c:v>43</c:v>
                </c:pt>
                <c:pt idx="5">
                  <c:v>36</c:v>
                </c:pt>
                <c:pt idx="6">
                  <c:v>7</c:v>
                </c:pt>
              </c:numCache>
            </c:numRef>
          </c:val>
        </c:ser>
        <c:dLbls>
          <c:showVal val="1"/>
        </c:dLbls>
        <c:shape val="box"/>
        <c:axId val="68851968"/>
        <c:axId val="68759552"/>
        <c:axId val="0"/>
      </c:bar3DChart>
      <c:catAx>
        <c:axId val="6885196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imes New Roman" pitchFamily="18" charset="0"/>
                <a:ea typeface="Arial Cyr"/>
                <a:cs typeface="Arial Cyr"/>
              </a:defRPr>
            </a:pPr>
            <a:endParaRPr lang="ru-RU"/>
          </a:p>
        </c:txPr>
        <c:crossAx val="68759552"/>
        <c:crosses val="autoZero"/>
        <c:auto val="1"/>
        <c:lblAlgn val="ctr"/>
        <c:lblOffset val="100"/>
        <c:tickLblSkip val="1"/>
        <c:tickMarkSkip val="1"/>
      </c:catAx>
      <c:valAx>
        <c:axId val="68759552"/>
        <c:scaling>
          <c:orientation val="minMax"/>
          <c:max val="27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851968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4549253796033763"/>
          <c:y val="0.91964385947511973"/>
          <c:w val="0.61997268061169963"/>
          <c:h val="5.5803632249703909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356E-2"/>
          <c:y val="5.0505216570708944E-2"/>
          <c:w val="0.90146935082004709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545181543160226E-3"/>
                  <c:y val="9.118905649530681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3011206935452728E-3"/>
                  <c:y val="-2.8289950411398371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119
(78%)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57
(37,5%)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38
(25%)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24
(16%)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(2%)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8
(5%)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3
(2%)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19
(12,5%)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152</c:v>
                </c:pt>
                <c:pt idx="1">
                  <c:v>119</c:v>
                </c:pt>
                <c:pt idx="2">
                  <c:v>57</c:v>
                </c:pt>
                <c:pt idx="3">
                  <c:v>38</c:v>
                </c:pt>
                <c:pt idx="4">
                  <c:v>24</c:v>
                </c:pt>
                <c:pt idx="5">
                  <c:v>3</c:v>
                </c:pt>
                <c:pt idx="6">
                  <c:v>8</c:v>
                </c:pt>
                <c:pt idx="7">
                  <c:v>3</c:v>
                </c:pt>
                <c:pt idx="8">
                  <c:v>19</c:v>
                </c:pt>
              </c:numCache>
            </c:numRef>
          </c:val>
        </c:ser>
        <c:dLbls>
          <c:showVal val="1"/>
        </c:dLbls>
        <c:axId val="60626816"/>
        <c:axId val="60628352"/>
      </c:barChart>
      <c:catAx>
        <c:axId val="6062681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0628352"/>
        <c:crosses val="autoZero"/>
        <c:auto val="1"/>
        <c:lblAlgn val="ctr"/>
        <c:lblOffset val="100"/>
        <c:tickLblSkip val="1"/>
        <c:tickMarkSkip val="1"/>
      </c:catAx>
      <c:valAx>
        <c:axId val="60628352"/>
        <c:scaling>
          <c:orientation val="minMax"/>
          <c:max val="2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0626816"/>
        <c:crosses val="autoZero"/>
        <c:crossBetween val="between"/>
        <c:majorUnit val="40"/>
      </c:valAx>
      <c:spPr>
        <a:noFill/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7826086956521791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5816078171535633E-3"/>
                  <c:y val="1.0051827600285564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964071072857524E-3"/>
                  <c:y val="-5.5545967316203704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101
(88%)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26
(23%)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34
(30%)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41
(36%)</a:t>
                    </a:r>
                  </a:p>
                </c:rich>
              </c:tx>
            </c:dLbl>
            <c:dLbl>
              <c:idx val="5"/>
              <c:layout>
                <c:manualLayout>
                  <c:x val="8.3666448421701074E-3"/>
                  <c:y val="-1.279284849264774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10
(9%)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4
(4%)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115</c:v>
                </c:pt>
                <c:pt idx="1">
                  <c:v>101</c:v>
                </c:pt>
                <c:pt idx="2">
                  <c:v>26</c:v>
                </c:pt>
                <c:pt idx="3">
                  <c:v>34</c:v>
                </c:pt>
                <c:pt idx="4">
                  <c:v>41</c:v>
                </c:pt>
                <c:pt idx="5">
                  <c:v>0</c:v>
                </c:pt>
                <c:pt idx="6">
                  <c:v>10</c:v>
                </c:pt>
                <c:pt idx="7">
                  <c:v>0</c:v>
                </c:pt>
                <c:pt idx="8">
                  <c:v>4</c:v>
                </c:pt>
              </c:numCache>
            </c:numRef>
          </c:val>
        </c:ser>
        <c:dLbls>
          <c:showVal val="1"/>
        </c:dLbls>
        <c:axId val="61937920"/>
        <c:axId val="61960192"/>
      </c:barChart>
      <c:catAx>
        <c:axId val="6193792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1960192"/>
        <c:crosses val="autoZero"/>
        <c:auto val="1"/>
        <c:lblAlgn val="ctr"/>
        <c:lblOffset val="100"/>
        <c:tickLblSkip val="1"/>
        <c:tickMarkSkip val="1"/>
      </c:catAx>
      <c:valAx>
        <c:axId val="61960192"/>
        <c:scaling>
          <c:orientation val="minMax"/>
          <c:max val="14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1937920"/>
        <c:crosses val="autoZero"/>
        <c:crossBetween val="between"/>
        <c:majorUnit val="2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355"/>
          <c:h val="0.4416403785488957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6182961010553321E-3"/>
                  <c:y val="1.323050382728222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1078568997484045E-2"/>
                  <c:y val="8.268541154487829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468
(92%)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189
(37%)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137
(27%)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142 
(28%)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28
(5,5%)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(0,2%)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11
(2%)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508</c:v>
                </c:pt>
                <c:pt idx="1">
                  <c:v>468</c:v>
                </c:pt>
                <c:pt idx="2">
                  <c:v>189</c:v>
                </c:pt>
                <c:pt idx="3">
                  <c:v>137</c:v>
                </c:pt>
                <c:pt idx="4">
                  <c:v>142</c:v>
                </c:pt>
                <c:pt idx="5">
                  <c:v>0</c:v>
                </c:pt>
                <c:pt idx="6">
                  <c:v>28</c:v>
                </c:pt>
                <c:pt idx="7">
                  <c:v>1</c:v>
                </c:pt>
                <c:pt idx="8">
                  <c:v>11</c:v>
                </c:pt>
              </c:numCache>
            </c:numRef>
          </c:val>
        </c:ser>
        <c:dLbls>
          <c:showVal val="1"/>
        </c:dLbls>
        <c:axId val="62003840"/>
        <c:axId val="62026112"/>
      </c:barChart>
      <c:catAx>
        <c:axId val="6200384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2026112"/>
        <c:crosses val="autoZero"/>
        <c:auto val="1"/>
        <c:lblAlgn val="ctr"/>
        <c:lblOffset val="100"/>
        <c:tickLblSkip val="1"/>
        <c:tickMarkSkip val="1"/>
      </c:catAx>
      <c:valAx>
        <c:axId val="6202611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2003840"/>
        <c:crosses val="autoZero"/>
        <c:crossBetween val="between"/>
        <c:majorUnit val="10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485556991440394E-3"/>
                </c:manualLayout>
              </c:layout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224
(91%)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96
(39%)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91
(37%)</a:t>
                    </a:r>
                  </a:p>
                </c:rich>
              </c:tx>
            </c:dLbl>
            <c:dLbl>
              <c:idx val="4"/>
              <c:layout>
                <c:manualLayout>
                  <c:x val="2.9398089036404974E-3"/>
                  <c:y val="-2.408688000056594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37
(15%)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13
(5%)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(0,4%)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7
(3%)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245</c:v>
                </c:pt>
                <c:pt idx="1">
                  <c:v>224</c:v>
                </c:pt>
                <c:pt idx="2">
                  <c:v>96</c:v>
                </c:pt>
                <c:pt idx="3">
                  <c:v>91</c:v>
                </c:pt>
                <c:pt idx="4">
                  <c:v>37</c:v>
                </c:pt>
                <c:pt idx="5">
                  <c:v>0</c:v>
                </c:pt>
                <c:pt idx="6">
                  <c:v>13</c:v>
                </c:pt>
                <c:pt idx="7">
                  <c:v>1</c:v>
                </c:pt>
                <c:pt idx="8">
                  <c:v>7</c:v>
                </c:pt>
              </c:numCache>
            </c:numRef>
          </c:val>
        </c:ser>
        <c:dLbls>
          <c:showVal val="1"/>
        </c:dLbls>
        <c:axId val="63320064"/>
        <c:axId val="63321600"/>
      </c:barChart>
      <c:catAx>
        <c:axId val="633200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321600"/>
        <c:crosses val="autoZero"/>
        <c:auto val="1"/>
        <c:lblAlgn val="ctr"/>
        <c:lblOffset val="100"/>
        <c:tickLblSkip val="1"/>
        <c:tickMarkSkip val="1"/>
      </c:catAx>
      <c:valAx>
        <c:axId val="63321600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320064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6.6582955416091327E-2"/>
          <c:y val="4.4776166019962302E-2"/>
          <c:w val="0.92587996493696756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7.8179182332956002E-4"/>
                  <c:y val="3.3937166428429059E-4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4.4053438349809758E-3"/>
                  <c:y val="6.0623876305720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68
(91%)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25
(33%)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25
(33%)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18
(24%)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3
(4%)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
(3%)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(3%)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'мех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'!$A$31:$I$31</c:f>
              <c:numCache>
                <c:formatCode>General</c:formatCode>
                <c:ptCount val="9"/>
                <c:pt idx="0">
                  <c:v>75</c:v>
                </c:pt>
                <c:pt idx="1">
                  <c:v>68</c:v>
                </c:pt>
                <c:pt idx="2" formatCode="@">
                  <c:v>25</c:v>
                </c:pt>
                <c:pt idx="3" formatCode="@">
                  <c:v>25</c:v>
                </c:pt>
                <c:pt idx="4">
                  <c:v>18</c:v>
                </c:pt>
                <c:pt idx="5" formatCode="@">
                  <c:v>3</c:v>
                </c:pt>
                <c:pt idx="6" formatCode="@">
                  <c:v>2</c:v>
                </c:pt>
                <c:pt idx="7" formatCode="@">
                  <c:v>0</c:v>
                </c:pt>
                <c:pt idx="8" formatCode="@">
                  <c:v>2</c:v>
                </c:pt>
              </c:numCache>
            </c:numRef>
          </c:val>
        </c:ser>
        <c:dLbls>
          <c:showVal val="1"/>
        </c:dLbls>
        <c:axId val="63390464"/>
        <c:axId val="63392000"/>
      </c:barChart>
      <c:catAx>
        <c:axId val="633904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392000"/>
        <c:crosses val="autoZero"/>
        <c:auto val="1"/>
        <c:lblAlgn val="ctr"/>
        <c:lblOffset val="100"/>
        <c:tickLblSkip val="1"/>
        <c:tickMarkSkip val="1"/>
      </c:catAx>
      <c:valAx>
        <c:axId val="63392000"/>
        <c:scaling>
          <c:orientation val="minMax"/>
          <c:max val="8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390464"/>
        <c:crosses val="autoZero"/>
        <c:crossBetween val="between"/>
        <c:majorUnit val="1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6E-3"/>
                  <c:y val="2.828847699850530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523186603100708E-3"/>
                  <c:y val="3.7278287041692397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169
(92%)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106
(58%)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32
(17%)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31
(16,8%)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6
(3%)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9
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184</c:v>
                </c:pt>
                <c:pt idx="1">
                  <c:v>169</c:v>
                </c:pt>
                <c:pt idx="2">
                  <c:v>106</c:v>
                </c:pt>
                <c:pt idx="3">
                  <c:v>32</c:v>
                </c:pt>
                <c:pt idx="4">
                  <c:v>31</c:v>
                </c:pt>
                <c:pt idx="5">
                  <c:v>0</c:v>
                </c:pt>
                <c:pt idx="6">
                  <c:v>6</c:v>
                </c:pt>
                <c:pt idx="7">
                  <c:v>0</c:v>
                </c:pt>
                <c:pt idx="8">
                  <c:v>9</c:v>
                </c:pt>
              </c:numCache>
            </c:numRef>
          </c:val>
        </c:ser>
        <c:dLbls>
          <c:showVal val="1"/>
        </c:dLbls>
        <c:axId val="63510400"/>
        <c:axId val="63511936"/>
      </c:barChart>
      <c:catAx>
        <c:axId val="6351040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511936"/>
        <c:crosses val="autoZero"/>
        <c:auto val="1"/>
        <c:lblAlgn val="ctr"/>
        <c:lblOffset val="100"/>
        <c:tickLblSkip val="1"/>
        <c:tickMarkSkip val="1"/>
      </c:catAx>
      <c:valAx>
        <c:axId val="63511936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510400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96
(80%)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21
(17,5%)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24
(20%)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51
(42,5%)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10
(8%)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3
(2,5%)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11
(9%)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120</c:v>
                </c:pt>
                <c:pt idx="1">
                  <c:v>96</c:v>
                </c:pt>
                <c:pt idx="2">
                  <c:v>21</c:v>
                </c:pt>
                <c:pt idx="3">
                  <c:v>24</c:v>
                </c:pt>
                <c:pt idx="4">
                  <c:v>51</c:v>
                </c:pt>
                <c:pt idx="5">
                  <c:v>0</c:v>
                </c:pt>
                <c:pt idx="6">
                  <c:v>10</c:v>
                </c:pt>
                <c:pt idx="7">
                  <c:v>3</c:v>
                </c:pt>
                <c:pt idx="8">
                  <c:v>11</c:v>
                </c:pt>
              </c:numCache>
            </c:numRef>
          </c:val>
        </c:ser>
        <c:dLbls>
          <c:showVal val="1"/>
        </c:dLbls>
        <c:axId val="68447232"/>
        <c:axId val="68457216"/>
      </c:barChart>
      <c:catAx>
        <c:axId val="6844723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457216"/>
        <c:crosses val="autoZero"/>
        <c:auto val="1"/>
        <c:lblAlgn val="ctr"/>
        <c:lblOffset val="100"/>
        <c:tickLblSkip val="1"/>
        <c:tickMarkSkip val="1"/>
      </c:catAx>
      <c:valAx>
        <c:axId val="68457216"/>
        <c:scaling>
          <c:orientation val="minMax"/>
          <c:max val="14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447232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1473958629659001E-3"/>
                  <c:y val="4.7752506307960222E-3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/>
                      <a:t>131 
(87%)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24
(16%)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37
(25%)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70
(46%)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15
(10%)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5
(3%)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151</c:v>
                </c:pt>
                <c:pt idx="1">
                  <c:v>131</c:v>
                </c:pt>
                <c:pt idx="2">
                  <c:v>24</c:v>
                </c:pt>
                <c:pt idx="3">
                  <c:v>37</c:v>
                </c:pt>
                <c:pt idx="4">
                  <c:v>70</c:v>
                </c:pt>
                <c:pt idx="5">
                  <c:v>0</c:v>
                </c:pt>
                <c:pt idx="6">
                  <c:v>15</c:v>
                </c:pt>
                <c:pt idx="7">
                  <c:v>0</c:v>
                </c:pt>
                <c:pt idx="8">
                  <c:v>5</c:v>
                </c:pt>
              </c:numCache>
            </c:numRef>
          </c:val>
        </c:ser>
        <c:dLbls>
          <c:showVal val="1"/>
        </c:dLbls>
        <c:axId val="67862528"/>
        <c:axId val="67864064"/>
      </c:barChart>
      <c:catAx>
        <c:axId val="678625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7864064"/>
        <c:crosses val="autoZero"/>
        <c:auto val="1"/>
        <c:lblAlgn val="ctr"/>
        <c:lblOffset val="100"/>
        <c:tickLblSkip val="1"/>
        <c:tickMarkSkip val="1"/>
      </c:catAx>
      <c:valAx>
        <c:axId val="67864064"/>
        <c:scaling>
          <c:orientation val="minMax"/>
          <c:max val="16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7862528"/>
        <c:crosses val="autoZero"/>
        <c:crossBetween val="between"/>
        <c:majorUnit val="2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Организация и перспективы производственной практики, стажировки и трудоустройства выпускников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791474" cy="512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повышения квалификации и переподготовки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показателей трудоустройства по факультетам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053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Рейтинг специальностей в соответствии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показателями трудоустройства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2"/>
          <p:cNvGraphicFramePr>
            <a:graphicFrameLocks/>
          </p:cNvGraphicFramePr>
          <p:nvPr/>
        </p:nvGraphicFramePr>
        <p:xfrm>
          <a:off x="928662" y="1071546"/>
          <a:ext cx="8215338" cy="5786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071538" y="1285860"/>
          <a:ext cx="7867650" cy="5305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5 лет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1138237" y="1071546"/>
          <a:ext cx="7791481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практики студентов НХТИ (филиала) ФГБОУ ВПО «КНИТУ»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предприятиями г. Нижнекамска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2012/13 учебный 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28736"/>
            <a:ext cx="7858180" cy="5214974"/>
          </a:xfr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«ТАНЕКО», договор № 44/13.01-01/14 от 24.02.2014 (Срок до 31.12.2018 г.).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Нижнекамская городская многопрофильная больница №3, договор 8-05-Юр, об организации филиала кафедры ЭТЭОП НХТИ. (Срок на 10 лет).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«ТАИФ-НК», договор №079-1125/13 от 23.0972013. (Срок до 2017 г.).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«НПАТП», договор № 31 от 03.02.2010. (Срок на 2010 – 2014 гг.).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Совет муниципального образования «Нижнекамский муниципальный район», договор на учебную, производственную и преддипломную практики (спец. ГМУ) № 4/39-03 от 12.01.2010. (Срок на 2010 - 2014 гг.).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Совет муниципального образования «Нижнекамский муниципальный район», договор на учебную, производственную и преддипломную практики (спец. ГМУ) № 4/39-04 от 12.01.2010. (Срок на 2010-2014 гг.).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УК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Татнефть-Нефтехим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(Срок 5 лет).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Страховая компания «НАСКО», договор № 1 от 2011 года (Срок до 2015 года)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казенное учреждение «Исполнительный комитет Нижнекамского муниципального района», договор № 1 от 16.01.2012 (Срок до 2017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Нефтегазинжиниринг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 50/12 от 27.03.2012 (Срок до 2017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Камэнергостройпром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 3 от 09.02.2012 (Срок до 2017 года).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Нижнекамскнефтехим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 4600020810 от 14.01.2013. (Срок до 31.12.2017).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5715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Участники ФЭП в 2013/2014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749932"/>
          <a:ext cx="7785102" cy="6074728"/>
        </p:xfrm>
        <a:graphic>
          <a:graphicData uri="http://schemas.openxmlformats.org/drawingml/2006/table">
            <a:tbl>
              <a:tblPr/>
              <a:tblGrid>
                <a:gridCol w="883322"/>
                <a:gridCol w="3492089"/>
                <a:gridCol w="1853989"/>
                <a:gridCol w="1555702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специальности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студентов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Кафедра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38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230102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Автоматизированные системы обработки информации и управления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79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240801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Машины и аппараты химических производств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МАХП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549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240501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Химическая технология высокомолекулярных соединений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19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240401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Химическая технология органических веществ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ХТОВ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1203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140106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140211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140604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Энергообеспечение предприятий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Электроснабжение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Электропривод и автоматика промышленных установок и комплексов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ЭТЭОП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3825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Действующий договор по программе ФЭП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договора,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подписания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действия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515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ОАО «Нижнекамскнефтехим»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4600014250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12.04.2010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01.07.2010 – 30.06.2015 гг.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Динамика изменения показателей программы ФЭП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за последние 5 лет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1214422"/>
          <a:ext cx="7358114" cy="422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768"/>
                <a:gridCol w="937798"/>
                <a:gridCol w="865660"/>
                <a:gridCol w="937798"/>
                <a:gridCol w="1082076"/>
                <a:gridCol w="1082076"/>
                <a:gridCol w="1009938"/>
              </a:tblGrid>
              <a:tr h="50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 по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годам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2009/10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2010/11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2011/12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2012/13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2013/2014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специальностей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5-7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Всего участвуют  студентов, из них: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ОАО НКНХ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286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ОАО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ТАНЕКО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Трудоустроено выпускников после защиты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55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45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r>
                        <a:rPr lang="ru-RU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(план)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0100" y="5929330"/>
            <a:ext cx="814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Всего с 2001 по 2013 гг.  в эксперименте участвовало 952 студента,  823 студента - трудоустроено.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Chart 4"/>
          <p:cNvGraphicFramePr>
            <a:graphicFrameLocks noGrp="1"/>
          </p:cNvGraphicFramePr>
          <p:nvPr>
            <p:ph idx="1"/>
          </p:nvPr>
        </p:nvGraphicFramePr>
        <p:xfrm>
          <a:off x="1142976" y="1428736"/>
          <a:ext cx="7791474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571876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1071538" y="1142984"/>
          <a:ext cx="3857652" cy="242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2"/>
          <p:cNvGraphicFramePr>
            <a:graphicFrameLocks/>
          </p:cNvGraphicFramePr>
          <p:nvPr/>
        </p:nvGraphicFramePr>
        <p:xfrm>
          <a:off x="5072066" y="1142984"/>
          <a:ext cx="4071934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3"/>
          <p:cNvGraphicFramePr>
            <a:graphicFrameLocks/>
          </p:cNvGraphicFramePr>
          <p:nvPr/>
        </p:nvGraphicFramePr>
        <p:xfrm>
          <a:off x="2571736" y="3800475"/>
          <a:ext cx="5286412" cy="2843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357298"/>
          <a:ext cx="786291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428736"/>
          <a:ext cx="78629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791474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ниторинг трудоустройства_2014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мониторинг трудоустройства_2014</Template>
  <TotalTime>0</TotalTime>
  <Words>714</Words>
  <Application>Microsoft Office PowerPoint</Application>
  <PresentationFormat>Экран (4:3)</PresentationFormat>
  <Paragraphs>276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мониторинг трудоустройства_2014</vt:lpstr>
      <vt:lpstr>Слайд 1</vt:lpstr>
      <vt:lpstr>  ПЕРЕЧЕНЬ ДОГОВОРОВ на производственную и преддипломную практики студентов НХТИ (филиала) ФГБОУ ВПО «КНИТУ» с предприятиями г. Нижнекамска на 2012/13 учебный год  </vt:lpstr>
      <vt:lpstr>Участники ФЭП в 2013/2014 уч. году</vt:lpstr>
      <vt:lpstr>Динамика изменения показателей программы ФЭП   за последние 5 лет 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повышения квалификации и переподготовки </vt:lpstr>
      <vt:lpstr>Сравнительная диаграмма показателей трудоустройства по факультетам</vt:lpstr>
      <vt:lpstr>Рейтинг специальностей в соответствии  с показателями трудоустройства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5 лет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2014-09-30T07:51:32Z</dcterms:created>
  <dcterms:modified xsi:type="dcterms:W3CDTF">2014-09-30T07:52:19Z</dcterms:modified>
</cp:coreProperties>
</file>