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8" r:id="rId3"/>
    <p:sldId id="258" r:id="rId4"/>
    <p:sldId id="260" r:id="rId5"/>
    <p:sldId id="268" r:id="rId6"/>
    <p:sldId id="262" r:id="rId7"/>
    <p:sldId id="263" r:id="rId8"/>
    <p:sldId id="264" r:id="rId9"/>
    <p:sldId id="265" r:id="rId10"/>
    <p:sldId id="266" r:id="rId11"/>
    <p:sldId id="272" r:id="rId12"/>
    <p:sldId id="276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FF"/>
    <a:srgbClr val="FF5050"/>
    <a:srgbClr val="FF660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55" autoAdjust="0"/>
  </p:normalViewPr>
  <p:slideViewPr>
    <p:cSldViewPr>
      <p:cViewPr varScale="1">
        <p:scale>
          <a:sx n="86" d="100"/>
          <a:sy n="86" d="100"/>
        </p:scale>
        <p:origin x="-8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6;&#1073;&#1097;&#1080;&#1081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6;&#1073;&#1097;&#1080;&#1081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7;&#1086;%20&#1089;&#1087;&#1077;&#1094;&#1080;&#1072;&#1083;&#1100;&#1085;&#1086;&#1089;&#1090;&#1103;&#1084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_&#1087;&#1088;&#1086;&#1084;,&#1086;&#1088;&#1075;&#1072;&#1085;,&#1087;&#1088;&#1077;&#1076;&#1087;&#1088;,&#1091;&#1087;&#1088;2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_&#1087;&#1088;&#1086;&#1084;,&#1086;&#1088;&#1075;&#1072;&#1085;,&#1087;&#1088;&#1077;&#1076;&#1087;&#1088;,&#1091;&#1087;&#1088;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6;&#1073;&#1097;&#1080;&#1081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6;&#1073;&#1097;&#1080;&#1081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6;&#1073;&#1097;&#1080;&#108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6;&#1073;&#1097;&#1080;&#1081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6;&#1073;&#1097;&#1080;&#1081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6;&#1073;&#1097;&#1080;&#1081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6;&#1073;&#1097;&#1080;&#1081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\&#1042;&#1099;&#1087;&#1091;&#1089;&#1082;&#1085;&#1080;&#1082;&#1080;\2014-15\&#1052;&#1086;&#1085;&#1080;&#1090;&#1086;&#1088;&#1080;&#1085;&#1075;\&#1052;&#1054;&#1053;&#1048;&#1058;&#1054;&#1056;&#1048;&#1053;&#1043;%20&#1086;&#1073;&#1097;&#1080;&#1081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8157951376150984E-2"/>
          <c:y val="4.1322355737461805E-2"/>
          <c:w val="0.89342162663293245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981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860
(87,7%)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181
(18,5%)</a:t>
                    </a:r>
                  </a:p>
                </c:rich>
              </c:tx>
            </c:dLbl>
            <c:dLbl>
              <c:idx val="3"/>
              <c:layout>
                <c:manualLayout>
                  <c:x val="6.6638887899799163E-3"/>
                  <c:y val="-4.51454436018162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394
(40,2%)</a:t>
                    </a:r>
                  </a:p>
                </c:rich>
              </c:tx>
              <c:dLblPos val="outEnd"/>
            </c:dLbl>
            <c:dLbl>
              <c:idx val="4"/>
              <c:layout>
                <c:manualLayout>
                  <c:x val="1.1141431971097564E-3"/>
                  <c:y val="5.006786690752017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284
(29%)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(0,3%)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22
(2,2%)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96
(9,8%)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вып_труд_диагр!$A$30:$I$30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вып_труд_диагр!$A$31:$I$31</c:f>
              <c:numCache>
                <c:formatCode>General</c:formatCode>
                <c:ptCount val="9"/>
                <c:pt idx="0">
                  <c:v>981</c:v>
                </c:pt>
                <c:pt idx="1">
                  <c:v>860</c:v>
                </c:pt>
                <c:pt idx="2">
                  <c:v>182</c:v>
                </c:pt>
                <c:pt idx="3">
                  <c:v>394</c:v>
                </c:pt>
                <c:pt idx="4">
                  <c:v>284</c:v>
                </c:pt>
                <c:pt idx="5">
                  <c:v>3</c:v>
                </c:pt>
                <c:pt idx="6">
                  <c:v>22</c:v>
                </c:pt>
                <c:pt idx="7">
                  <c:v>0</c:v>
                </c:pt>
                <c:pt idx="8">
                  <c:v>96</c:v>
                </c:pt>
              </c:numCache>
            </c:numRef>
          </c:val>
        </c:ser>
        <c:dLbls>
          <c:showVal val="1"/>
        </c:dLbls>
        <c:axId val="73396224"/>
        <c:axId val="73399680"/>
      </c:barChart>
      <c:catAx>
        <c:axId val="7339622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3399680"/>
        <c:crosses val="autoZero"/>
        <c:lblAlgn val="ctr"/>
        <c:lblOffset val="100"/>
        <c:tickLblSkip val="1"/>
        <c:tickMarkSkip val="1"/>
      </c:catAx>
      <c:valAx>
        <c:axId val="73399680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339622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36"/>
      <c:rotY val="3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7065907481467263E-2"/>
          <c:y val="1.2779572651839325E-2"/>
          <c:w val="0.89221609060166207"/>
          <c:h val="0.72204585482892214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2095172008281153E-2"/>
                  <c:y val="-6.0804797166873904E-2"/>
                </c:manualLayout>
              </c:layout>
              <c:showVal val="1"/>
            </c:dLbl>
            <c:dLbl>
              <c:idx val="1"/>
              <c:layout>
                <c:manualLayout>
                  <c:x val="1.8361327734033785E-2"/>
                  <c:y val="-6.4236333390259567E-2"/>
                </c:manualLayout>
              </c:layout>
              <c:showVal val="1"/>
            </c:dLbl>
            <c:dLbl>
              <c:idx val="2"/>
              <c:layout>
                <c:manualLayout>
                  <c:x val="1.9417905422748453E-2"/>
                  <c:y val="-6.5267556282006284E-2"/>
                </c:manualLayout>
              </c:layout>
              <c:showVal val="1"/>
            </c:dLbl>
            <c:dLbl>
              <c:idx val="3"/>
              <c:layout>
                <c:manualLayout>
                  <c:x val="1.6881666639241542E-2"/>
                  <c:y val="-8.1420009132554344E-2"/>
                </c:manualLayout>
              </c:layout>
              <c:showVal val="1"/>
            </c:dLbl>
            <c:dLbl>
              <c:idx val="4"/>
              <c:layout>
                <c:manualLayout>
                  <c:x val="1.3147822364994292E-2"/>
                  <c:y val="-2.749108192910012E-2"/>
                </c:manualLayout>
              </c:layout>
              <c:showVal val="1"/>
            </c:dLbl>
            <c:dLbl>
              <c:idx val="7"/>
              <c:layout>
                <c:manualLayout>
                  <c:xMode val="edge"/>
                  <c:yMode val="edge"/>
                  <c:x val="5.9880274537024367E-3"/>
                  <c:y val="0.94568837623611035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фак_труд!$A$42:$E$42</c:f>
              <c:strCache>
                <c:ptCount val="5"/>
                <c:pt idx="0">
                  <c:v>Технологический</c:v>
                </c:pt>
                <c:pt idx="1">
                  <c:v>Управления и автоматизации</c:v>
                </c:pt>
                <c:pt idx="2">
                  <c:v>Механический</c:v>
                </c:pt>
                <c:pt idx="3">
                  <c:v>Повышения квалификации и переподготовки</c:v>
                </c:pt>
                <c:pt idx="4">
                  <c:v>Экономики и управления</c:v>
                </c:pt>
              </c:strCache>
            </c:strRef>
          </c:cat>
          <c:val>
            <c:numRef>
              <c:f>фак_труд!$A$43:$E$43</c:f>
              <c:numCache>
                <c:formatCode>0.0%</c:formatCode>
                <c:ptCount val="5"/>
                <c:pt idx="0">
                  <c:v>0.69536423841059603</c:v>
                </c:pt>
                <c:pt idx="1">
                  <c:v>0.69498069498069504</c:v>
                </c:pt>
                <c:pt idx="2">
                  <c:v>0.64150943396226412</c:v>
                </c:pt>
                <c:pt idx="3">
                  <c:v>0.75</c:v>
                </c:pt>
                <c:pt idx="4">
                  <c:v>0.25630252100840334</c:v>
                </c:pt>
              </c:numCache>
            </c:numRef>
          </c:val>
        </c:ser>
        <c:dLbls>
          <c:showVal val="1"/>
        </c:dLbls>
        <c:shape val="box"/>
        <c:axId val="73323264"/>
        <c:axId val="73324800"/>
        <c:axId val="0"/>
      </c:bar3DChart>
      <c:catAx>
        <c:axId val="73323264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3324800"/>
        <c:crosses val="autoZero"/>
        <c:auto val="1"/>
        <c:lblAlgn val="ctr"/>
        <c:lblOffset val="100"/>
        <c:tickLblSkip val="1"/>
        <c:tickMarkSkip val="1"/>
      </c:catAx>
      <c:valAx>
        <c:axId val="73324800"/>
        <c:scaling>
          <c:orientation val="minMax"/>
          <c:max val="1"/>
        </c:scaling>
        <c:axPos val="l"/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3323264"/>
        <c:crosses val="autoZero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20"/>
      <c:rotY val="3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3235935275687901E-2"/>
          <c:y val="2.0477815699658716E-2"/>
          <c:w val="0.91440547650005144"/>
          <c:h val="0.7679180887372011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CCFF"/>
                  </a:gs>
                  <a:gs pos="100000">
                    <a:srgbClr val="00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gradFill rotWithShape="0">
                <a:gsLst>
                  <a:gs pos="0">
                    <a:srgbClr val="FF8080"/>
                  </a:gs>
                  <a:gs pos="100000">
                    <a:srgbClr val="FF8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gradFill rotWithShape="0">
                <a:gsLst>
                  <a:gs pos="0">
                    <a:srgbClr val="CCFFFF"/>
                  </a:gs>
                  <a:gs pos="100000">
                    <a:srgbClr val="CC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gradFill rotWithShape="0">
                <a:gsLst>
                  <a:gs pos="0">
                    <a:srgbClr val="FF99CC"/>
                  </a:gs>
                  <a:gs pos="100000">
                    <a:srgbClr val="FF99CC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gradFill rotWithShape="0">
                <a:gsLst>
                  <a:gs pos="0">
                    <a:srgbClr val="CC99FF"/>
                  </a:gs>
                  <a:gs pos="100000">
                    <a:srgbClr val="CC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spPr>
              <a:solidFill>
                <a:srgbClr val="99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1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спец_труд!$A$42:$Y$42</c:f>
              <c:strCache>
                <c:ptCount val="25"/>
                <c:pt idx="0">
                  <c:v>ЭОП (ФНО)</c:v>
                </c:pt>
                <c:pt idx="1">
                  <c:v>ССАТП</c:v>
                </c:pt>
                <c:pt idx="2">
                  <c:v>МАХП (ФНО)</c:v>
                </c:pt>
                <c:pt idx="3">
                  <c:v>ИВТ</c:v>
                </c:pt>
                <c:pt idx="4">
                  <c:v>ХТОВ (ФНО)</c:v>
                </c:pt>
                <c:pt idx="5">
                  <c:v>АТПП</c:v>
                </c:pt>
                <c:pt idx="6">
                  <c:v>ХТОВ</c:v>
                </c:pt>
                <c:pt idx="7">
                  <c:v>ЭС</c:v>
                </c:pt>
                <c:pt idx="8">
                  <c:v>МАХП</c:v>
                </c:pt>
                <c:pt idx="9">
                  <c:v>ЭП</c:v>
                </c:pt>
                <c:pt idx="10">
                  <c:v>ХТВМС</c:v>
                </c:pt>
                <c:pt idx="11">
                  <c:v>ХТПЭиУ</c:v>
                </c:pt>
                <c:pt idx="12">
                  <c:v>АСОИУ</c:v>
                </c:pt>
                <c:pt idx="13">
                  <c:v>ЭОП</c:v>
                </c:pt>
                <c:pt idx="14">
                  <c:v>ТППМиЭ</c:v>
                </c:pt>
                <c:pt idx="15">
                  <c:v>ЭПО (ФНО)</c:v>
                </c:pt>
                <c:pt idx="16">
                  <c:v>ОНГП</c:v>
                </c:pt>
                <c:pt idx="17">
                  <c:v>АТПП (ФНО)</c:v>
                </c:pt>
                <c:pt idx="18">
                  <c:v>ЭПОиЭУ</c:v>
                </c:pt>
                <c:pt idx="19">
                  <c:v>ПМ</c:v>
                </c:pt>
                <c:pt idx="20">
                  <c:v>ГМУ</c:v>
                </c:pt>
                <c:pt idx="21">
                  <c:v>ППРС</c:v>
                </c:pt>
                <c:pt idx="22">
                  <c:v>ТПП</c:v>
                </c:pt>
                <c:pt idx="23">
                  <c:v>УП</c:v>
                </c:pt>
                <c:pt idx="24">
                  <c:v>ТФНТ</c:v>
                </c:pt>
              </c:strCache>
            </c:strRef>
          </c:cat>
          <c:val>
            <c:numRef>
              <c:f>спец_труд!$A$43:$Y$43</c:f>
              <c:numCache>
                <c:formatCode>0.0%</c:formatCode>
                <c:ptCount val="25"/>
                <c:pt idx="0">
                  <c:v>1</c:v>
                </c:pt>
                <c:pt idx="1">
                  <c:v>0.94117647058823528</c:v>
                </c:pt>
                <c:pt idx="2">
                  <c:v>0.90909090909090906</c:v>
                </c:pt>
                <c:pt idx="3">
                  <c:v>0.81818181818181823</c:v>
                </c:pt>
                <c:pt idx="4">
                  <c:v>0.81818181818181823</c:v>
                </c:pt>
                <c:pt idx="5">
                  <c:v>0.79166666666666663</c:v>
                </c:pt>
                <c:pt idx="6">
                  <c:v>0.76859504132231404</c:v>
                </c:pt>
                <c:pt idx="7">
                  <c:v>0.78787878787878785</c:v>
                </c:pt>
                <c:pt idx="8">
                  <c:v>0.75324675324675328</c:v>
                </c:pt>
                <c:pt idx="9">
                  <c:v>0.6428571428571429</c:v>
                </c:pt>
                <c:pt idx="10">
                  <c:v>0.61111111111111116</c:v>
                </c:pt>
                <c:pt idx="11">
                  <c:v>0.6</c:v>
                </c:pt>
                <c:pt idx="12">
                  <c:v>0.5625</c:v>
                </c:pt>
                <c:pt idx="13">
                  <c:v>0.55555555555555558</c:v>
                </c:pt>
                <c:pt idx="14">
                  <c:v>0.46666666666666667</c:v>
                </c:pt>
                <c:pt idx="15">
                  <c:v>0.46153846153846156</c:v>
                </c:pt>
                <c:pt idx="16">
                  <c:v>0.45454545454545453</c:v>
                </c:pt>
                <c:pt idx="17">
                  <c:v>0.4</c:v>
                </c:pt>
                <c:pt idx="18">
                  <c:v>0.39285714285714285</c:v>
                </c:pt>
                <c:pt idx="19">
                  <c:v>0.27272727272727271</c:v>
                </c:pt>
                <c:pt idx="20">
                  <c:v>0.15555555555555556</c:v>
                </c:pt>
                <c:pt idx="21">
                  <c:v>0.15384615384615385</c:v>
                </c:pt>
                <c:pt idx="22">
                  <c:v>0.1111111111111111</c:v>
                </c:pt>
                <c:pt idx="23">
                  <c:v>0.1</c:v>
                </c:pt>
                <c:pt idx="24">
                  <c:v>0</c:v>
                </c:pt>
              </c:numCache>
            </c:numRef>
          </c:val>
        </c:ser>
        <c:dLbls>
          <c:showVal val="1"/>
        </c:dLbls>
        <c:shape val="box"/>
        <c:axId val="82309888"/>
        <c:axId val="82311424"/>
        <c:axId val="0"/>
      </c:bar3DChart>
      <c:catAx>
        <c:axId val="82309888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200000" vert="horz"/>
          <a:lstStyle/>
          <a:p>
            <a:pPr>
              <a:defRPr sz="7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2311424"/>
        <c:crosses val="autoZero"/>
        <c:auto val="1"/>
        <c:lblAlgn val="ctr"/>
        <c:lblOffset val="100"/>
        <c:tickLblSkip val="1"/>
        <c:tickMarkSkip val="1"/>
      </c:catAx>
      <c:valAx>
        <c:axId val="82311424"/>
        <c:scaling>
          <c:orientation val="minMax"/>
          <c:max val="1"/>
        </c:scaling>
        <c:axPos val="l"/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309888"/>
        <c:crosses val="autoZero"/>
        <c:crossBetween val="between"/>
        <c:majorUnit val="0.2"/>
        <c:minorUnit val="0.2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31477016186001"/>
          <c:y val="0.3782696177062374"/>
          <c:w val="0.37167092188855028"/>
          <c:h val="0.2454728370221328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2.4613246209239794E-2"/>
                  <c:y val="-0.17765870815443846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НКНХ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308 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(47,75%)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7.2404917975917416E-2"/>
                  <c:y val="-0.12224655016714464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Татнефть-Нефтехим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68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(10,54%)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3548044483822314"/>
                  <c:y val="8.1197737606742704E-2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ТАИФ-НК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41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(6,36%)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-8.9767891774291311E-3"/>
                  <c:y val="0.13471738567890287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ТАНЕКО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54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 (8,637%)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7.7401838740926807E-2"/>
                  <c:y val="0.139769430229672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Сфера обслуживания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126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(19,53%)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3.7931466766639971E-2"/>
                  <c:y val="9.4336517794430669E-2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Сфера образования и медицинских услуг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44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(6,82%)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layout>
                <c:manualLayout>
                  <c:x val="-9.4452460219896492E-2"/>
                  <c:y val="-0.18903679293609438"/>
                </c:manualLayout>
              </c:layout>
              <c:tx>
                <c:rich>
                  <a:bodyPr/>
                  <a:lstStyle/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Городское и муниципальное управление </a:t>
                    </a: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strike="noStrike">
                        <a:solidFill>
                          <a:srgbClr val="000000"/>
                        </a:solidFill>
                        <a:latin typeface="Arial Cyr"/>
                      </a:rPr>
                      <a:t>4</a:t>
                    </a:r>
                    <a:endParaRPr lang="ru-RU" sz="1175" b="1" i="0" strike="noStrike">
                      <a:solidFill>
                        <a:srgbClr val="000000"/>
                      </a:solidFill>
                      <a:latin typeface="Arial Cyr"/>
                    </a:endParaRPr>
                  </a:p>
                  <a:p>
                    <a:pPr>
                      <a:defRPr sz="117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 (0,62%)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Диаграмма!$A$37:$G$37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Диаграмма!$A$38:$G$38</c:f>
              <c:numCache>
                <c:formatCode>General</c:formatCode>
                <c:ptCount val="7"/>
                <c:pt idx="0" formatCode="#,##0">
                  <c:v>308</c:v>
                </c:pt>
                <c:pt idx="1">
                  <c:v>68</c:v>
                </c:pt>
                <c:pt idx="2">
                  <c:v>41</c:v>
                </c:pt>
                <c:pt idx="3">
                  <c:v>54</c:v>
                </c:pt>
                <c:pt idx="4">
                  <c:v>126</c:v>
                </c:pt>
                <c:pt idx="5">
                  <c:v>44</c:v>
                </c:pt>
                <c:pt idx="6">
                  <c:v>4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62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803439473244698E-2"/>
          <c:y val="1.968505829103322E-2"/>
          <c:w val="0.92791671439624257"/>
          <c:h val="0.66535497023692258"/>
        </c:manualLayout>
      </c:layout>
      <c:bar3DChart>
        <c:barDir val="col"/>
        <c:grouping val="clustered"/>
        <c:ser>
          <c:idx val="2"/>
          <c:order val="0"/>
          <c:tx>
            <c:strRef>
              <c:f>сравнительная!$A$37</c:f>
              <c:strCache>
                <c:ptCount val="1"/>
                <c:pt idx="0">
                  <c:v>2010/11</c:v>
                </c:pt>
              </c:strCache>
            </c:strRef>
          </c:tx>
          <c:spPr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7409938525095809E-3"/>
                  <c:y val="4.1269843848884109E-2"/>
                </c:manualLayout>
              </c:layout>
              <c:showVal val="1"/>
            </c:dLbl>
            <c:dLbl>
              <c:idx val="2"/>
              <c:layout>
                <c:manualLayout>
                  <c:x val="-3.4819595169106629E-3"/>
                  <c:y val="1.5465832123334904E-2"/>
                </c:manualLayout>
              </c:layout>
              <c:showVal val="1"/>
            </c:dLbl>
            <c:dLbl>
              <c:idx val="3"/>
              <c:layout>
                <c:manualLayout>
                  <c:x val="-3.4819877050192272E-3"/>
                  <c:y val="1.8055556683886805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'C:\DATA\Выпускники\2010-11\Мониторинг\[МОНИТОРИНГ_пром,орган,предпр,упр3.xls]Диаграмма'!$A$38:$G$38</c:f>
              <c:numCache>
                <c:formatCode>General</c:formatCode>
                <c:ptCount val="7"/>
                <c:pt idx="0">
                  <c:v>227</c:v>
                </c:pt>
                <c:pt idx="1">
                  <c:v>44</c:v>
                </c:pt>
                <c:pt idx="2">
                  <c:v>35</c:v>
                </c:pt>
                <c:pt idx="3">
                  <c:v>24</c:v>
                </c:pt>
                <c:pt idx="4">
                  <c:v>49</c:v>
                </c:pt>
                <c:pt idx="5">
                  <c:v>38</c:v>
                </c:pt>
                <c:pt idx="6">
                  <c:v>7</c:v>
                </c:pt>
              </c:numCache>
            </c:numRef>
          </c:val>
        </c:ser>
        <c:ser>
          <c:idx val="3"/>
          <c:order val="1"/>
          <c:tx>
            <c:strRef>
              <c:f>сравнительная!$B$37</c:f>
              <c:strCache>
                <c:ptCount val="1"/>
                <c:pt idx="0">
                  <c:v>2011/12</c:v>
                </c:pt>
              </c:strCache>
            </c:strRef>
          </c:tx>
          <c:spPr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5.2222541200104416E-3"/>
                  <c:y val="5.1518908689109442E-3"/>
                </c:manualLayout>
              </c:layout>
              <c:showVal val="1"/>
            </c:dLbl>
            <c:dLbl>
              <c:idx val="1"/>
              <c:layout>
                <c:manualLayout>
                  <c:x val="1.7409938525095809E-3"/>
                  <c:y val="4.1269843848884109E-2"/>
                </c:manualLayout>
              </c:layout>
              <c:showVal val="1"/>
            </c:dLbl>
            <c:dLbl>
              <c:idx val="2"/>
              <c:layout>
                <c:manualLayout>
                  <c:x val="1.7409938525095809E-3"/>
                  <c:y val="3.8690478608328881E-2"/>
                </c:manualLayout>
              </c:layout>
              <c:showVal val="1"/>
            </c:dLbl>
            <c:dLbl>
              <c:idx val="3"/>
              <c:layout>
                <c:manualLayout>
                  <c:x val="-1.7409938525096448E-3"/>
                  <c:y val="1.5476191443331552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4.9007939570549913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3.6111113367773624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'C:\DATA\Выпускники\2011-12\Мониторинг\[МОНИТОРИНГ_пром,орган,предпр,упр4.xls]Диаграмма'!$A$38:$G$38</c:f>
              <c:numCache>
                <c:formatCode>General</c:formatCode>
                <c:ptCount val="7"/>
                <c:pt idx="0">
                  <c:v>252</c:v>
                </c:pt>
                <c:pt idx="1">
                  <c:v>35</c:v>
                </c:pt>
                <c:pt idx="2">
                  <c:v>47</c:v>
                </c:pt>
                <c:pt idx="3">
                  <c:v>35</c:v>
                </c:pt>
                <c:pt idx="4">
                  <c:v>40</c:v>
                </c:pt>
                <c:pt idx="5">
                  <c:v>27</c:v>
                </c:pt>
                <c:pt idx="6">
                  <c:v>12</c:v>
                </c:pt>
              </c:numCache>
            </c:numRef>
          </c:val>
        </c:ser>
        <c:ser>
          <c:idx val="4"/>
          <c:order val="2"/>
          <c:tx>
            <c:strRef>
              <c:f>сравнительная!$C$37</c:f>
              <c:strCache>
                <c:ptCount val="1"/>
                <c:pt idx="0">
                  <c:v>2012/13</c:v>
                </c:pt>
              </c:strCache>
            </c:strRef>
          </c:tx>
          <c:spPr>
            <a:gradFill rotWithShape="0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'C:\DATA\Выпускники\2012-13\Мониторинг\[МОНИТОРИНГ_пром,орган,предпр,упр5.xls]Диаграмма'!$A$38:$G$38</c:f>
              <c:numCache>
                <c:formatCode>General</c:formatCode>
                <c:ptCount val="7"/>
                <c:pt idx="0">
                  <c:v>259</c:v>
                </c:pt>
                <c:pt idx="1">
                  <c:v>54</c:v>
                </c:pt>
                <c:pt idx="2">
                  <c:v>52</c:v>
                </c:pt>
                <c:pt idx="3">
                  <c:v>41</c:v>
                </c:pt>
                <c:pt idx="4">
                  <c:v>43</c:v>
                </c:pt>
                <c:pt idx="5">
                  <c:v>36</c:v>
                </c:pt>
                <c:pt idx="6">
                  <c:v>7</c:v>
                </c:pt>
              </c:numCache>
            </c:numRef>
          </c:val>
        </c:ser>
        <c:ser>
          <c:idx val="0"/>
          <c:order val="3"/>
          <c:tx>
            <c:strRef>
              <c:f>сравнительная!$D$37</c:f>
              <c:strCache>
                <c:ptCount val="1"/>
                <c:pt idx="0">
                  <c:v>2013/14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0445963115057485E-2"/>
                  <c:y val="5.158730481110518E-3"/>
                </c:manualLayout>
              </c:layout>
              <c:showVal val="1"/>
            </c:dLbl>
            <c:dLbl>
              <c:idx val="1"/>
              <c:layout>
                <c:manualLayout>
                  <c:x val="-1.7409938525095809E-3"/>
                  <c:y val="3.8690478608328881E-2"/>
                </c:manualLayout>
              </c:layout>
              <c:showVal val="1"/>
            </c:dLbl>
            <c:dLbl>
              <c:idx val="2"/>
              <c:layout>
                <c:manualLayout>
                  <c:x val="-1.7382391370331265E-3"/>
                  <c:y val="3.8690487075672554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3.3531748127218368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8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'C:\DATA\Выпускники\2013-14\Мониторинг1\[МОНИТОРИНГ_пром,орган,предпр,упр6.xls]Диаграмма'!$A$38:$G$38</c:f>
              <c:numCache>
                <c:formatCode>General</c:formatCode>
                <c:ptCount val="7"/>
                <c:pt idx="0">
                  <c:v>285</c:v>
                </c:pt>
                <c:pt idx="1">
                  <c:v>44</c:v>
                </c:pt>
                <c:pt idx="2">
                  <c:v>47</c:v>
                </c:pt>
                <c:pt idx="3">
                  <c:v>63</c:v>
                </c:pt>
                <c:pt idx="4">
                  <c:v>68</c:v>
                </c:pt>
                <c:pt idx="5">
                  <c:v>21</c:v>
                </c:pt>
                <c:pt idx="6">
                  <c:v>5</c:v>
                </c:pt>
              </c:numCache>
            </c:numRef>
          </c:val>
        </c:ser>
        <c:ser>
          <c:idx val="1"/>
          <c:order val="4"/>
          <c:tx>
            <c:strRef>
              <c:f>сравнительная!$E$37</c:f>
              <c:strCache>
                <c:ptCount val="1"/>
                <c:pt idx="0">
                  <c:v>2014/15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3.4819877050191635E-3"/>
                  <c:y val="1.0317460962221029E-2"/>
                </c:manualLayout>
              </c:layout>
              <c:showVal val="1"/>
            </c:dLbl>
            <c:dLbl>
              <c:idx val="2"/>
              <c:layout>
                <c:manualLayout>
                  <c:x val="1.0445963115057485E-2"/>
                  <c:y val="5.158730481110518E-3"/>
                </c:manualLayout>
              </c:layout>
              <c:showVal val="1"/>
            </c:dLbl>
            <c:dLbl>
              <c:idx val="3"/>
              <c:layout>
                <c:manualLayout>
                  <c:x val="6.9639190338213891E-3"/>
                  <c:y val="2.5736087456369977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Диаграмма!$A$38:$G$38</c:f>
              <c:numCache>
                <c:formatCode>General</c:formatCode>
                <c:ptCount val="7"/>
                <c:pt idx="0" formatCode="#,##0">
                  <c:v>308</c:v>
                </c:pt>
                <c:pt idx="1">
                  <c:v>68</c:v>
                </c:pt>
                <c:pt idx="2">
                  <c:v>41</c:v>
                </c:pt>
                <c:pt idx="3">
                  <c:v>54</c:v>
                </c:pt>
                <c:pt idx="4">
                  <c:v>126</c:v>
                </c:pt>
                <c:pt idx="5">
                  <c:v>44</c:v>
                </c:pt>
                <c:pt idx="6">
                  <c:v>4</c:v>
                </c:pt>
              </c:numCache>
            </c:numRef>
          </c:val>
        </c:ser>
        <c:dLbls>
          <c:showVal val="1"/>
        </c:dLbls>
        <c:shape val="box"/>
        <c:axId val="75331456"/>
        <c:axId val="75352320"/>
        <c:axId val="0"/>
      </c:bar3DChart>
      <c:catAx>
        <c:axId val="7533145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62000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352320"/>
        <c:crosses val="autoZero"/>
        <c:auto val="1"/>
        <c:lblAlgn val="ctr"/>
        <c:lblOffset val="100"/>
        <c:tickLblSkip val="1"/>
        <c:tickMarkSkip val="1"/>
      </c:catAx>
      <c:valAx>
        <c:axId val="75352320"/>
        <c:scaling>
          <c:orientation val="minMax"/>
          <c:max val="32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331456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4.0258639545056891E-3"/>
          <c:y val="0.93626204238920996"/>
          <c:w val="0.58584563648293964"/>
          <c:h val="4.9212547853483647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5954054380516245E-2"/>
          <c:y val="5.0505216570708944E-2"/>
          <c:w val="0.90146935082004775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690889651181904E-3"/>
                  <c:y val="1.1397770696692204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9532605480829082E-3"/>
                  <c:y val="1.412021517112338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171
(66,8%)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30
(11,7%)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67
(26,2%)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74
(28,9%)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(1,2%)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9
(3,5%)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73
(28,5%)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256</c:v>
                </c:pt>
                <c:pt idx="1">
                  <c:v>171</c:v>
                </c:pt>
                <c:pt idx="2">
                  <c:v>30</c:v>
                </c:pt>
                <c:pt idx="3">
                  <c:v>67</c:v>
                </c:pt>
                <c:pt idx="4">
                  <c:v>74</c:v>
                </c:pt>
                <c:pt idx="5">
                  <c:v>3</c:v>
                </c:pt>
                <c:pt idx="6">
                  <c:v>9</c:v>
                </c:pt>
                <c:pt idx="7">
                  <c:v>0</c:v>
                </c:pt>
                <c:pt idx="8">
                  <c:v>73</c:v>
                </c:pt>
              </c:numCache>
            </c:numRef>
          </c:val>
        </c:ser>
        <c:dLbls>
          <c:showVal val="1"/>
        </c:dLbls>
        <c:axId val="82665856"/>
        <c:axId val="84329216"/>
      </c:barChart>
      <c:catAx>
        <c:axId val="8266585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4329216"/>
        <c:crosses val="autoZero"/>
        <c:auto val="1"/>
        <c:lblAlgn val="ctr"/>
        <c:lblOffset val="100"/>
        <c:tickLblSkip val="1"/>
        <c:tickMarkSkip val="1"/>
      </c:catAx>
      <c:valAx>
        <c:axId val="84329216"/>
        <c:scaling>
          <c:orientation val="minMax"/>
          <c:max val="29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665856"/>
        <c:crosses val="autoZero"/>
        <c:crossBetween val="between"/>
        <c:majorUnit val="4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8160535117056857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982985747030369E-3"/>
                  <c:y val="-2.490506412450953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612519305539768E-3"/>
                  <c:y val="3.83500557413601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74
(93,7%)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9
(11,4%)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34
(43%)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31
(39,2%)</a:t>
                    </a:r>
                  </a:p>
                </c:rich>
              </c:tx>
            </c:dLbl>
            <c:dLbl>
              <c:idx val="5"/>
              <c:layout>
                <c:manualLayout>
                  <c:x val="8.2485776279166614E-3"/>
                  <c:y val="-1.14158305462653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
(2,5%)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3
(3,8%)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79</c:v>
                </c:pt>
                <c:pt idx="1">
                  <c:v>74</c:v>
                </c:pt>
                <c:pt idx="2">
                  <c:v>9</c:v>
                </c:pt>
                <c:pt idx="3">
                  <c:v>34</c:v>
                </c:pt>
                <c:pt idx="4">
                  <c:v>31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</c:ser>
        <c:dLbls>
          <c:showVal val="1"/>
        </c:dLbls>
        <c:axId val="98922880"/>
        <c:axId val="98924800"/>
      </c:barChart>
      <c:catAx>
        <c:axId val="9892288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8924800"/>
        <c:crosses val="autoZero"/>
        <c:auto val="1"/>
        <c:lblAlgn val="ctr"/>
        <c:lblOffset val="100"/>
        <c:tickLblSkip val="1"/>
        <c:tickMarkSkip val="1"/>
      </c:catAx>
      <c:valAx>
        <c:axId val="98924800"/>
        <c:scaling>
          <c:orientation val="minMax"/>
          <c:max val="10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8922880"/>
        <c:crosses val="autoZero"/>
        <c:crossBetween val="between"/>
        <c:majorUnit val="2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41"/>
          <c:h val="0.47949526813880139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5560309140235278E-3"/>
                  <c:y val="1.124055076711625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1758114833997581E-2"/>
                  <c:y val="1.941793553408346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615
(95,2%)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143
(22,1%)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293
(45,4%)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179
(27,7%)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11
(1,7%)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2
(0,3%)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20
(3,1%)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646</c:v>
                </c:pt>
                <c:pt idx="1">
                  <c:v>615</c:v>
                </c:pt>
                <c:pt idx="2">
                  <c:v>143</c:v>
                </c:pt>
                <c:pt idx="3">
                  <c:v>293</c:v>
                </c:pt>
                <c:pt idx="4">
                  <c:v>179</c:v>
                </c:pt>
                <c:pt idx="5">
                  <c:v>0</c:v>
                </c:pt>
                <c:pt idx="6">
                  <c:v>11</c:v>
                </c:pt>
                <c:pt idx="7">
                  <c:v>0</c:v>
                </c:pt>
                <c:pt idx="8">
                  <c:v>20</c:v>
                </c:pt>
              </c:numCache>
            </c:numRef>
          </c:val>
        </c:ser>
        <c:dLbls>
          <c:showVal val="1"/>
        </c:dLbls>
        <c:axId val="82906496"/>
        <c:axId val="84370176"/>
      </c:barChart>
      <c:catAx>
        <c:axId val="829064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4370176"/>
        <c:crosses val="autoZero"/>
        <c:auto val="1"/>
        <c:lblAlgn val="ctr"/>
        <c:lblOffset val="100"/>
        <c:tickMarkSkip val="1"/>
      </c:catAx>
      <c:valAx>
        <c:axId val="84370176"/>
        <c:scaling>
          <c:orientation val="minMax"/>
          <c:max val="77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906496"/>
        <c:crosses val="autoZero"/>
        <c:crossBetween val="between"/>
        <c:majorUnit val="10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732220375092481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302</a:t>
                    </a:r>
                  </a:p>
                </c:rich>
              </c:tx>
              <c:dLblPos val="outEnd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272
(90,1%)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31
(10,3%)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179
(59,3%)</a:t>
                    </a:r>
                  </a:p>
                </c:rich>
              </c:tx>
            </c:dLbl>
            <c:dLbl>
              <c:idx val="4"/>
              <c:layout>
                <c:manualLayout>
                  <c:x val="2.8435208040176892E-3"/>
                  <c:y val="-1.8150104765239365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62
(20,5%)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(0,3%)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6
(2%)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23
(7,6%)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302</c:v>
                </c:pt>
                <c:pt idx="1">
                  <c:v>272</c:v>
                </c:pt>
                <c:pt idx="2">
                  <c:v>31</c:v>
                </c:pt>
                <c:pt idx="3">
                  <c:v>179</c:v>
                </c:pt>
                <c:pt idx="4">
                  <c:v>62</c:v>
                </c:pt>
                <c:pt idx="5">
                  <c:v>1</c:v>
                </c:pt>
                <c:pt idx="6">
                  <c:v>6</c:v>
                </c:pt>
                <c:pt idx="7">
                  <c:v>0</c:v>
                </c:pt>
                <c:pt idx="8">
                  <c:v>23</c:v>
                </c:pt>
              </c:numCache>
            </c:numRef>
          </c:val>
        </c:ser>
        <c:dLbls>
          <c:showVal val="1"/>
        </c:dLbls>
        <c:axId val="73398912"/>
        <c:axId val="73790976"/>
      </c:barChart>
      <c:catAx>
        <c:axId val="7339891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3790976"/>
        <c:crosses val="autoZero"/>
        <c:auto val="1"/>
        <c:lblAlgn val="ctr"/>
        <c:lblOffset val="100"/>
        <c:tickLblSkip val="1"/>
        <c:tickMarkSkip val="1"/>
      </c:catAx>
      <c:valAx>
        <c:axId val="73790976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339891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54E-3"/>
                  <c:y val="-2.6831603866979397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560305606872262E-3"/>
                  <c:y val="1.166367661089488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99
(93,4%)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24
(22,6%)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44
(41,5%)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31
(29,2%)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7
(6,6%)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'мех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'мех фак. '!$A$31:$I$31</c:f>
              <c:numCache>
                <c:formatCode>General</c:formatCode>
                <c:ptCount val="9"/>
                <c:pt idx="0">
                  <c:v>106</c:v>
                </c:pt>
                <c:pt idx="1">
                  <c:v>99</c:v>
                </c:pt>
                <c:pt idx="2" formatCode="@">
                  <c:v>24</c:v>
                </c:pt>
                <c:pt idx="3" formatCode="@">
                  <c:v>44</c:v>
                </c:pt>
                <c:pt idx="4">
                  <c:v>31</c:v>
                </c:pt>
                <c:pt idx="5" formatCode="@">
                  <c:v>0</c:v>
                </c:pt>
                <c:pt idx="6" formatCode="@">
                  <c:v>0</c:v>
                </c:pt>
                <c:pt idx="7" formatCode="@">
                  <c:v>0</c:v>
                </c:pt>
                <c:pt idx="8" formatCode="@">
                  <c:v>7</c:v>
                </c:pt>
              </c:numCache>
            </c:numRef>
          </c:val>
        </c:ser>
        <c:dLbls>
          <c:showVal val="1"/>
        </c:dLbls>
        <c:axId val="74749824"/>
        <c:axId val="75899264"/>
      </c:barChart>
      <c:catAx>
        <c:axId val="7474982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899264"/>
        <c:crosses val="autoZero"/>
        <c:auto val="1"/>
        <c:lblAlgn val="ctr"/>
        <c:lblOffset val="100"/>
        <c:tickLblSkip val="1"/>
        <c:tickMarkSkip val="1"/>
      </c:catAx>
      <c:valAx>
        <c:axId val="75899264"/>
        <c:scaling>
          <c:orientation val="minMax"/>
          <c:max val="13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749824"/>
        <c:crosses val="autoZero"/>
        <c:crossBetween val="between"/>
        <c:majorUnit val="1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5479749841490623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240
(92,7%)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58
(22,4%)</a:t>
                    </a:r>
                  </a:p>
                </c:rich>
              </c:tx>
              <c:dLblPos val="outEnd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122
(47,1%)</a:t>
                    </a:r>
                  </a:p>
                </c:rich>
              </c:tx>
              <c:dLblPos val="outEnd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60
(23,2%)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(0,4%)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18
(6,9%)</a:t>
                    </a:r>
                  </a:p>
                </c:rich>
              </c:tx>
              <c:dLblPos val="outEnd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'УА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'УА фак.'!$A$31:$I$31</c:f>
              <c:numCache>
                <c:formatCode>General</c:formatCode>
                <c:ptCount val="9"/>
                <c:pt idx="0">
                  <c:v>259</c:v>
                </c:pt>
                <c:pt idx="1">
                  <c:v>240</c:v>
                </c:pt>
                <c:pt idx="2">
                  <c:v>58</c:v>
                </c:pt>
                <c:pt idx="3">
                  <c:v>122</c:v>
                </c:pt>
                <c:pt idx="4">
                  <c:v>60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18</c:v>
                </c:pt>
              </c:numCache>
            </c:numRef>
          </c:val>
        </c:ser>
        <c:dLbls>
          <c:showVal val="1"/>
        </c:dLbls>
        <c:axId val="81372288"/>
        <c:axId val="81373824"/>
      </c:barChart>
      <c:catAx>
        <c:axId val="813722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1373824"/>
        <c:crosses val="autoZero"/>
        <c:auto val="1"/>
        <c:lblAlgn val="ctr"/>
        <c:lblOffset val="100"/>
        <c:tickLblSkip val="1"/>
        <c:tickMarkSkip val="1"/>
      </c:catAx>
      <c:valAx>
        <c:axId val="81373824"/>
        <c:scaling>
          <c:orientation val="minMax"/>
          <c:max val="32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137228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5287851987119353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176
(73,9%)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28
(11,8%)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33
(13,9%)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115
(48,3%)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(0,4%)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16
(6,7%)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45
(18,9%)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'ЭУ фак.'!$A$28:$I$28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'ЭУ фак.'!$A$29:$I$29</c:f>
              <c:numCache>
                <c:formatCode>General</c:formatCode>
                <c:ptCount val="9"/>
                <c:pt idx="0">
                  <c:v>238</c:v>
                </c:pt>
                <c:pt idx="1">
                  <c:v>176</c:v>
                </c:pt>
                <c:pt idx="2">
                  <c:v>28</c:v>
                </c:pt>
                <c:pt idx="3">
                  <c:v>33</c:v>
                </c:pt>
                <c:pt idx="4">
                  <c:v>115</c:v>
                </c:pt>
                <c:pt idx="5">
                  <c:v>1</c:v>
                </c:pt>
                <c:pt idx="6">
                  <c:v>16</c:v>
                </c:pt>
                <c:pt idx="7">
                  <c:v>0</c:v>
                </c:pt>
                <c:pt idx="8">
                  <c:v>45</c:v>
                </c:pt>
              </c:numCache>
            </c:numRef>
          </c:val>
        </c:ser>
        <c:dLbls>
          <c:showVal val="1"/>
        </c:dLbls>
        <c:axId val="82312576"/>
        <c:axId val="82906112"/>
      </c:barChart>
      <c:catAx>
        <c:axId val="8231257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906112"/>
        <c:crosses val="autoZero"/>
        <c:auto val="1"/>
        <c:lblAlgn val="ctr"/>
        <c:lblOffset val="100"/>
        <c:tickLblSkip val="1"/>
        <c:tickMarkSkip val="1"/>
      </c:catAx>
      <c:valAx>
        <c:axId val="82906112"/>
        <c:scaling>
          <c:orientation val="minMax"/>
          <c:max val="290"/>
          <c:min val="-2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31257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6.2311456448874859E-3"/>
                  <c:y val="4.3460167469009572E-3"/>
                </c:manualLayout>
              </c:layout>
              <c:tx>
                <c:rich>
                  <a:bodyPr/>
                  <a:lstStyle/>
                  <a:p>
                    <a:pPr>
                      <a:defRPr sz="1425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200" b="1" i="0" strike="noStrike">
                        <a:solidFill>
                          <a:srgbClr val="000000"/>
                        </a:solidFill>
                        <a:latin typeface="Arial Cyr"/>
                      </a:rPr>
                      <a:t>73 </a:t>
                    </a:r>
                  </a:p>
                  <a:p>
                    <a:pPr>
                      <a:defRPr sz="1425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200" b="1" i="0" strike="noStrike">
                        <a:solidFill>
                          <a:srgbClr val="000000"/>
                        </a:solidFill>
                        <a:latin typeface="Arial Cyr"/>
                      </a:rPr>
                      <a:t>(96,1%</a:t>
                    </a:r>
                    <a:r>
                      <a:rPr lang="ru-RU" sz="1175" b="1" i="0" strike="noStrike">
                        <a:solidFill>
                          <a:srgbClr val="000000"/>
                        </a:solidFill>
                        <a:latin typeface="Arial Cyr"/>
                      </a:rPr>
                      <a:t>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41
(53,9%)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16
(21,1%)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16
(21,1%)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3
(3,9%)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'ФПКП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'ФПКП фак. '!$A$31:$I$31</c:f>
              <c:numCache>
                <c:formatCode>General</c:formatCode>
                <c:ptCount val="9"/>
                <c:pt idx="0">
                  <c:v>76</c:v>
                </c:pt>
                <c:pt idx="1">
                  <c:v>73</c:v>
                </c:pt>
                <c:pt idx="2">
                  <c:v>41</c:v>
                </c:pt>
                <c:pt idx="3">
                  <c:v>16</c:v>
                </c:pt>
                <c:pt idx="4">
                  <c:v>16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</c:ser>
        <c:dLbls>
          <c:showVal val="1"/>
        </c:dLbls>
        <c:axId val="99281152"/>
        <c:axId val="99293056"/>
      </c:barChart>
      <c:catAx>
        <c:axId val="9928115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9293056"/>
        <c:crosses val="autoZero"/>
        <c:auto val="1"/>
        <c:lblAlgn val="ctr"/>
        <c:lblOffset val="100"/>
        <c:tickLblSkip val="1"/>
        <c:tickMarkSkip val="1"/>
      </c:catAx>
      <c:valAx>
        <c:axId val="99293056"/>
        <c:scaling>
          <c:orientation val="minMax"/>
          <c:max val="12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9281152"/>
        <c:crosses val="autoZero"/>
        <c:crossBetween val="between"/>
        <c:majorUnit val="2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20.07.2017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Организация и перспективы производственной практики, стажировки и трудоустройства выпускников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повышения квалификации и переподготовки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показателей трудоустройства по факультетам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9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144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Рейтинг специальностей в соответствии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показателями трудоустройства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2"/>
          <p:cNvGraphicFramePr>
            <a:graphicFrameLocks/>
          </p:cNvGraphicFramePr>
          <p:nvPr/>
        </p:nvGraphicFramePr>
        <p:xfrm>
          <a:off x="1096751" y="1643050"/>
          <a:ext cx="7904405" cy="4121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3"/>
          <p:cNvGraphicFramePr>
            <a:graphicFrameLocks/>
          </p:cNvGraphicFramePr>
          <p:nvPr/>
        </p:nvGraphicFramePr>
        <p:xfrm>
          <a:off x="1071538" y="1428736"/>
          <a:ext cx="7929618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трудоустроившихся выпускников на предприятиях и организациях города за 5 лет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1285852" y="1142984"/>
          <a:ext cx="7577898" cy="524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5715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Участники ФЭП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2014/2015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749932"/>
          <a:ext cx="7785102" cy="5731522"/>
        </p:xfrm>
        <a:graphic>
          <a:graphicData uri="http://schemas.openxmlformats.org/drawingml/2006/table">
            <a:tbl>
              <a:tblPr/>
              <a:tblGrid>
                <a:gridCol w="883322"/>
                <a:gridCol w="3492089"/>
                <a:gridCol w="1853989"/>
                <a:gridCol w="1555702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специальности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студентов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Кафедра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38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09.03.01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230102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вычислительная техника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Автоматизированные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системы обработки информации и управления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579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240801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Машины и аппараты химических производств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МАХП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549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240501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Химическая технология высокомолекулярных соединений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519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240401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Химическая технология органических веществ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807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140106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140211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Энергообеспечение предприятий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Электроснабжение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ЭТЭОП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825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Действующий договор по программе ФЭП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 договора,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подписания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действия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515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ОАО «Нижнекамскнефтехим»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4600014250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12.04.2010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01.07.2010 – 30.06.2015 гг.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Динамика изменения показателей программы ФЭП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за последние 5 лет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1214422"/>
          <a:ext cx="7143800" cy="3160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928694"/>
                <a:gridCol w="857256"/>
                <a:gridCol w="857256"/>
                <a:gridCol w="857256"/>
                <a:gridCol w="1000132"/>
                <a:gridCol w="1000132"/>
              </a:tblGrid>
              <a:tr h="50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 по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годам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2010/11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2011/12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2012/13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2013/14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2014/15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специальностей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5-7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Всего участвуют  студентов, из них: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ОАО НКНХ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Трудоустроено выпускников после защиты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45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00100" y="5286388"/>
            <a:ext cx="814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Всего с 2001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гг.  в эксперименте участвовало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996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студента,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866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студента - трудоустроено.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4"/>
          <p:cNvGraphicFramePr>
            <a:graphicFrameLocks noGrp="1"/>
          </p:cNvGraphicFramePr>
          <p:nvPr>
            <p:ph idx="1"/>
          </p:nvPr>
        </p:nvGraphicFramePr>
        <p:xfrm>
          <a:off x="1357290" y="1428736"/>
          <a:ext cx="749935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571876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"/>
          <p:cNvGraphicFramePr>
            <a:graphicFrameLocks/>
          </p:cNvGraphicFramePr>
          <p:nvPr/>
        </p:nvGraphicFramePr>
        <p:xfrm>
          <a:off x="1071538" y="1142984"/>
          <a:ext cx="3857652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2"/>
          <p:cNvGraphicFramePr>
            <a:graphicFrameLocks/>
          </p:cNvGraphicFramePr>
          <p:nvPr/>
        </p:nvGraphicFramePr>
        <p:xfrm>
          <a:off x="5000628" y="1142984"/>
          <a:ext cx="4000528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3"/>
          <p:cNvGraphicFramePr>
            <a:graphicFrameLocks/>
          </p:cNvGraphicFramePr>
          <p:nvPr/>
        </p:nvGraphicFramePr>
        <p:xfrm>
          <a:off x="2428860" y="3857628"/>
          <a:ext cx="5214974" cy="2870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управления и автоматизации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экономики и управления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ниторинг трудоустройства_2014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мониторинг трудоустройства_2014</Template>
  <TotalTime>41</TotalTime>
  <Words>409</Words>
  <Application>Microsoft Office PowerPoint</Application>
  <PresentationFormat>Экран (4:3)</PresentationFormat>
  <Paragraphs>215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мониторинг трудоустройства_2014</vt:lpstr>
      <vt:lpstr>Слайд 1</vt:lpstr>
      <vt:lpstr>Участники ФЭП в 2014/2015 уч. году</vt:lpstr>
      <vt:lpstr>Динамика изменения показателей программы ФЭП   за последние 5 лет 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управления и автоматизации </vt:lpstr>
      <vt:lpstr>Диаграмма трудоустройства выпускников                                                                                                      факультета экономики и управления </vt:lpstr>
      <vt:lpstr>Диаграмма трудоустройства выпускников                                                                                                      факультета повышения квалификации и переподготовки </vt:lpstr>
      <vt:lpstr>Сравнительная диаграмма показателей трудоустройства по факультетам</vt:lpstr>
      <vt:lpstr>Рейтинг специальностей в соответствии  с показателями трудоустройства</vt:lpstr>
      <vt:lpstr>Диаграмма трудоустроившихся выпускников на предприятиях и организациях города </vt:lpstr>
      <vt:lpstr>Сравнительная диаграмма трудоустроившихся выпускников на предприятиях и организациях города за 5 лет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2014-09-30T07:51:32Z</dcterms:created>
  <dcterms:modified xsi:type="dcterms:W3CDTF">2017-07-20T10:49:06Z</dcterms:modified>
</cp:coreProperties>
</file>