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78" r:id="rId4"/>
    <p:sldId id="258" r:id="rId5"/>
    <p:sldId id="260" r:id="rId6"/>
    <p:sldId id="268" r:id="rId7"/>
    <p:sldId id="262" r:id="rId8"/>
    <p:sldId id="263" r:id="rId9"/>
    <p:sldId id="264" r:id="rId10"/>
    <p:sldId id="265" r:id="rId11"/>
    <p:sldId id="266" r:id="rId12"/>
    <p:sldId id="272" r:id="rId13"/>
    <p:sldId id="276" r:id="rId14"/>
    <p:sldId id="273" r:id="rId15"/>
    <p:sldId id="27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FF"/>
    <a:srgbClr val="FF5050"/>
    <a:srgbClr val="FF6600"/>
    <a:srgbClr val="FF0000"/>
    <a:srgbClr val="3399FF"/>
    <a:srgbClr val="800080"/>
    <a:srgbClr val="9999FF"/>
    <a:srgbClr val="CCFFFF"/>
    <a:srgbClr val="FF99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755" autoAdjust="0"/>
  </p:normalViewPr>
  <p:slideViewPr>
    <p:cSldViewPr>
      <p:cViewPr varScale="1">
        <p:scale>
          <a:sx n="86" d="100"/>
          <a:sy n="86" d="100"/>
        </p:scale>
        <p:origin x="-89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&#1042;&#1099;&#1087;&#1091;&#1089;&#1082;&#1085;&#1080;&#1082;&#1080;\2015-16\&#1052;&#1086;&#1085;&#1080;&#1090;&#1086;&#1088;&#1080;&#1085;&#1075;-&#1084;&#1072;&#1088;&#1090;\&#1052;&#1054;&#1053;&#1048;&#1058;&#1054;&#1056;&#1048;&#1053;&#1043;%20&#1086;&#1073;&#1097;&#1080;&#1081;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&#1042;&#1099;&#1087;&#1091;&#1089;&#1082;&#1085;&#1080;&#1082;&#1080;\2015-16\&#1052;&#1086;&#1085;&#1080;&#1090;&#1086;&#1088;&#1080;&#1085;&#1075;-&#1084;&#1072;&#1088;&#1090;\&#1052;&#1054;&#1053;&#1048;&#1058;&#1054;&#1056;&#1048;&#1053;&#1043;%20&#1086;&#1073;&#1097;&#1080;&#1081;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&#1042;&#1099;&#1087;&#1091;&#1089;&#1082;&#1085;&#1080;&#1082;&#1080;\2015-16\&#1052;&#1086;&#1085;&#1080;&#1090;&#1086;&#1088;&#1080;&#1085;&#1075;-&#1084;&#1072;&#1088;&#1090;\&#1052;&#1054;&#1053;&#1048;&#1058;&#1054;&#1056;&#1048;&#1053;&#1043;%20&#1087;&#1086;%20&#1089;&#1087;&#1077;&#1094;&#1080;&#1072;&#1083;&#1100;&#1085;&#1086;&#1089;&#1090;&#1103;&#1084;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&#1042;&#1099;&#1087;&#1091;&#1089;&#1082;&#1085;&#1080;&#1082;&#1080;\2015-16\&#1052;&#1086;&#1085;&#1080;&#1090;&#1086;&#1088;&#1080;&#1085;&#1075;-&#1084;&#1072;&#1088;&#1090;\&#1052;&#1054;&#1053;&#1048;&#1058;&#1054;&#1056;&#1048;&#1053;&#1043;_&#1087;&#1088;&#1086;&#1084;,&#1086;&#1088;&#1075;&#1072;&#1085;,&#1087;&#1088;&#1077;&#1076;&#1087;&#1088;,&#1091;&#1087;&#1088;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&#1042;&#1099;&#1087;&#1091;&#1089;&#1082;&#1085;&#1080;&#1082;&#1080;\2015-16\&#1052;&#1086;&#1085;&#1080;&#1090;&#1086;&#1088;&#1080;&#1085;&#1075;-&#1084;&#1072;&#1088;&#1090;\&#1052;&#1054;&#1053;&#1048;&#1058;&#1054;&#1056;&#1048;&#1053;&#1043;_&#1087;&#1088;&#1086;&#1084;,&#1086;&#1088;&#1075;&#1072;&#1085;,&#1087;&#1088;&#1077;&#1076;&#1087;&#1088;,&#1091;&#1087;&#1088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&#1042;&#1099;&#1087;&#1091;&#1089;&#1082;&#1085;&#1080;&#1082;&#1080;\2015-16\&#1052;&#1086;&#1085;&#1080;&#1090;&#1086;&#1088;&#1080;&#1085;&#1075;-&#1084;&#1072;&#1088;&#1090;\&#1052;&#1054;&#1053;&#1048;&#1058;&#1054;&#1056;&#1048;&#1053;&#1043;%20&#1086;&#1073;&#1097;&#1080;&#1081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&#1042;&#1099;&#1087;&#1091;&#1089;&#1082;&#1085;&#1080;&#1082;&#1080;\2015-16\&#1052;&#1086;&#1085;&#1080;&#1090;&#1086;&#1088;&#1080;&#1085;&#1075;-&#1084;&#1072;&#1088;&#1090;\&#1052;&#1054;&#1053;&#1048;&#1058;&#1054;&#1056;&#1048;&#1053;&#1043;%20&#1086;&#1073;&#1097;&#1080;&#1081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&#1042;&#1099;&#1087;&#1091;&#1089;&#1082;&#1085;&#1080;&#1082;&#1080;\2015-16\&#1052;&#1086;&#1085;&#1080;&#1090;&#1086;&#1088;&#1080;&#1085;&#1075;-&#1084;&#1072;&#1088;&#1090;\&#1052;&#1054;&#1053;&#1048;&#1058;&#1054;&#1056;&#1048;&#1053;&#1043;%20&#1086;&#1073;&#1097;&#1080;&#1081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&#1042;&#1099;&#1087;&#1091;&#1089;&#1082;&#1085;&#1080;&#1082;&#1080;\2015-16\&#1052;&#1086;&#1085;&#1080;&#1090;&#1086;&#1088;&#1080;&#1085;&#1075;-&#1084;&#1072;&#1088;&#1090;\&#1052;&#1054;&#1053;&#1048;&#1058;&#1054;&#1056;&#1048;&#1053;&#1043;%20&#1086;&#1073;&#1097;&#1080;&#1081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&#1042;&#1099;&#1087;&#1091;&#1089;&#1082;&#1085;&#1080;&#1082;&#1080;\2015-16\&#1052;&#1086;&#1085;&#1080;&#1090;&#1086;&#1088;&#1080;&#1085;&#1075;-&#1084;&#1072;&#1088;&#1090;\&#1052;&#1054;&#1053;&#1048;&#1058;&#1054;&#1056;&#1048;&#1053;&#1043;%20&#1086;&#1073;&#1097;&#1080;&#1081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&#1042;&#1099;&#1087;&#1091;&#1089;&#1082;&#1085;&#1080;&#1082;&#1080;\2015-16\&#1052;&#1086;&#1085;&#1080;&#1090;&#1086;&#1088;&#1080;&#1085;&#1075;-&#1084;&#1072;&#1088;&#1090;\&#1052;&#1054;&#1053;&#1048;&#1058;&#1054;&#1056;&#1048;&#1053;&#1043;%20&#1086;&#1073;&#1097;&#1080;&#1081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&#1042;&#1099;&#1087;&#1091;&#1089;&#1082;&#1085;&#1080;&#1082;&#1080;\2015-16\&#1052;&#1086;&#1085;&#1080;&#1090;&#1086;&#1088;&#1080;&#1085;&#1075;-&#1084;&#1072;&#1088;&#1090;\&#1052;&#1054;&#1053;&#1048;&#1058;&#1054;&#1056;&#1048;&#1053;&#1043;%20&#1086;&#1073;&#1097;&#1080;&#1081;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&#1042;&#1099;&#1087;&#1091;&#1089;&#1082;&#1085;&#1080;&#1082;&#1080;\2015-16\&#1052;&#1086;&#1085;&#1080;&#1090;&#1086;&#1088;&#1080;&#1085;&#1075;-&#1084;&#1072;&#1088;&#1090;\&#1052;&#1054;&#1053;&#1048;&#1058;&#1054;&#1056;&#1048;&#1053;&#1043;%20&#1086;&#1073;&#1097;&#1080;&#1081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8157951376150984E-2"/>
          <c:y val="4.1322355737461805E-2"/>
          <c:w val="0.89342162663293245"/>
          <c:h val="0.57231462696384594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0080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000080"/>
                  </a:gs>
                  <a:gs pos="100000">
                    <a:srgbClr val="0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/>
                      <a:t>712</a:t>
                    </a:r>
                  </a:p>
                </c:rich>
              </c:tx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648
(91%)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115
(16,2%)</a:t>
                    </a:r>
                  </a:p>
                </c:rich>
              </c:tx>
            </c:dLbl>
            <c:dLbl>
              <c:idx val="3"/>
              <c:layout>
                <c:manualLayout>
                  <c:x val="6.6638887899799163E-3"/>
                  <c:y val="-4.5145443601816229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344
(48,3%)</a:t>
                    </a:r>
                  </a:p>
                </c:rich>
              </c:tx>
              <c:dLblPos val="outEnd"/>
            </c:dLbl>
            <c:dLbl>
              <c:idx val="4"/>
              <c:layout>
                <c:manualLayout>
                  <c:x val="1.1141431971097564E-3"/>
                  <c:y val="5.0067866907520173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189
(26,5%)</a:t>
                    </a:r>
                  </a:p>
                </c:rich>
              </c:tx>
              <c:dLblPos val="outEnd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3
(0,4%)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13
(1,8%)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48
(6,7%)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вып_труд_диагр!$A$30:$I$30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вып_труд_диагр!$A$31:$I$31</c:f>
              <c:numCache>
                <c:formatCode>General</c:formatCode>
                <c:ptCount val="9"/>
                <c:pt idx="0">
                  <c:v>712</c:v>
                </c:pt>
                <c:pt idx="1">
                  <c:v>652</c:v>
                </c:pt>
                <c:pt idx="2">
                  <c:v>116</c:v>
                </c:pt>
                <c:pt idx="3">
                  <c:v>346</c:v>
                </c:pt>
                <c:pt idx="4">
                  <c:v>190</c:v>
                </c:pt>
                <c:pt idx="5">
                  <c:v>3</c:v>
                </c:pt>
                <c:pt idx="6">
                  <c:v>13</c:v>
                </c:pt>
                <c:pt idx="7">
                  <c:v>0</c:v>
                </c:pt>
                <c:pt idx="8">
                  <c:v>44</c:v>
                </c:pt>
              </c:numCache>
            </c:numRef>
          </c:val>
        </c:ser>
        <c:dLbls>
          <c:showVal val="1"/>
        </c:dLbls>
        <c:axId val="66870272"/>
        <c:axId val="66885120"/>
      </c:barChart>
      <c:catAx>
        <c:axId val="6687027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6885120"/>
        <c:crosses val="autoZero"/>
        <c:lblAlgn val="ctr"/>
        <c:lblOffset val="100"/>
        <c:tickLblSkip val="1"/>
        <c:tickMarkSkip val="1"/>
      </c:catAx>
      <c:valAx>
        <c:axId val="66885120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6870272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hPercent val="36"/>
      <c:rotY val="30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7065907481467263E-2"/>
          <c:y val="1.2779572651839325E-2"/>
          <c:w val="0.89221609060166207"/>
          <c:h val="0.72204585482892214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800080"/>
                  </a:gs>
                  <a:gs pos="100000">
                    <a:srgbClr val="8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0000FF"/>
                  </a:gs>
                  <a:gs pos="100000">
                    <a:srgbClr val="0000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2.2095172008281153E-2"/>
                  <c:y val="-6.0804797166873904E-2"/>
                </c:manualLayout>
              </c:layout>
              <c:showVal val="1"/>
            </c:dLbl>
            <c:dLbl>
              <c:idx val="1"/>
              <c:layout>
                <c:manualLayout>
                  <c:x val="1.8361327734033785E-2"/>
                  <c:y val="-6.4236333390259567E-2"/>
                </c:manualLayout>
              </c:layout>
              <c:showVal val="1"/>
            </c:dLbl>
            <c:dLbl>
              <c:idx val="2"/>
              <c:layout>
                <c:manualLayout>
                  <c:x val="1.9417905422748453E-2"/>
                  <c:y val="-6.5267556282006284E-2"/>
                </c:manualLayout>
              </c:layout>
              <c:showVal val="1"/>
            </c:dLbl>
            <c:dLbl>
              <c:idx val="3"/>
              <c:layout>
                <c:manualLayout>
                  <c:x val="1.6881666639241542E-2"/>
                  <c:y val="-8.1420009132554344E-2"/>
                </c:manualLayout>
              </c:layout>
              <c:showVal val="1"/>
            </c:dLbl>
            <c:dLbl>
              <c:idx val="4"/>
              <c:layout>
                <c:manualLayout>
                  <c:x val="1.3147822364994292E-2"/>
                  <c:y val="-2.749108192910012E-2"/>
                </c:manualLayout>
              </c:layout>
              <c:showVal val="1"/>
            </c:dLbl>
            <c:dLbl>
              <c:idx val="7"/>
              <c:layout>
                <c:manualLayout>
                  <c:xMode val="edge"/>
                  <c:yMode val="edge"/>
                  <c:x val="5.9880274537024367E-3"/>
                  <c:y val="0.94568837623611035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7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фак_труд!$A$42:$E$42</c:f>
              <c:strCache>
                <c:ptCount val="5"/>
                <c:pt idx="0">
                  <c:v>Технологический</c:v>
                </c:pt>
                <c:pt idx="1">
                  <c:v>Управления и автоматизации</c:v>
                </c:pt>
                <c:pt idx="2">
                  <c:v>Механический</c:v>
                </c:pt>
                <c:pt idx="3">
                  <c:v>Повышения квалификации и переподготовки</c:v>
                </c:pt>
                <c:pt idx="4">
                  <c:v>Экономики и управления</c:v>
                </c:pt>
              </c:strCache>
            </c:strRef>
          </c:cat>
          <c:val>
            <c:numRef>
              <c:f>фак_труд!$A$43:$E$43</c:f>
              <c:numCache>
                <c:formatCode>0.0%</c:formatCode>
                <c:ptCount val="5"/>
                <c:pt idx="0">
                  <c:v>0.64940239043824699</c:v>
                </c:pt>
                <c:pt idx="1">
                  <c:v>0.75126903553299496</c:v>
                </c:pt>
                <c:pt idx="2">
                  <c:v>0.7466666666666667</c:v>
                </c:pt>
                <c:pt idx="3">
                  <c:v>0.75806451612903225</c:v>
                </c:pt>
                <c:pt idx="4">
                  <c:v>0.37795275590551181</c:v>
                </c:pt>
              </c:numCache>
            </c:numRef>
          </c:val>
        </c:ser>
        <c:dLbls>
          <c:showVal val="1"/>
        </c:dLbls>
        <c:shape val="box"/>
        <c:axId val="74481664"/>
        <c:axId val="74483968"/>
        <c:axId val="0"/>
      </c:bar3DChart>
      <c:catAx>
        <c:axId val="74481664"/>
        <c:scaling>
          <c:orientation val="minMax"/>
        </c:scaling>
        <c:axPos val="b"/>
        <c:numFmt formatCode="General" sourceLinked="1"/>
        <c:majorTickMark val="in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5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74483968"/>
        <c:crosses val="autoZero"/>
        <c:auto val="1"/>
        <c:lblAlgn val="ctr"/>
        <c:lblOffset val="100"/>
        <c:tickLblSkip val="1"/>
        <c:tickMarkSkip val="1"/>
      </c:catAx>
      <c:valAx>
        <c:axId val="74483968"/>
        <c:scaling>
          <c:orientation val="minMax"/>
          <c:max val="1"/>
        </c:scaling>
        <c:axPos val="l"/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4481664"/>
        <c:crosses val="autoZero"/>
        <c:crossBetween val="between"/>
        <c:majorUnit val="0.2"/>
      </c:val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7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20"/>
      <c:rotY val="30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5.3235935275687901E-2"/>
          <c:y val="2.0477815699658716E-2"/>
          <c:w val="0.91440547650005144"/>
          <c:h val="0.76791808873720113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9999FF"/>
                  </a:gs>
                  <a:gs pos="100000">
                    <a:srgbClr val="9999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CCFF"/>
                  </a:gs>
                  <a:gs pos="100000">
                    <a:srgbClr val="00CC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0000FF"/>
                  </a:gs>
                  <a:gs pos="100000">
                    <a:srgbClr val="0000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800000"/>
                  </a:gs>
                  <a:gs pos="100000">
                    <a:srgbClr val="80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000080"/>
                  </a:gs>
                  <a:gs pos="100000">
                    <a:srgbClr val="0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0"/>
            <c:spPr>
              <a:gradFill rotWithShape="0">
                <a:gsLst>
                  <a:gs pos="0">
                    <a:srgbClr val="FF8080"/>
                  </a:gs>
                  <a:gs pos="100000">
                    <a:srgbClr val="FF8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1"/>
            <c:spPr>
              <a:gradFill rotWithShape="0">
                <a:gsLst>
                  <a:gs pos="0">
                    <a:srgbClr val="800080"/>
                  </a:gs>
                  <a:gs pos="100000">
                    <a:srgbClr val="8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2"/>
            <c:spPr>
              <a:gradFill rotWithShape="0">
                <a:gsLst>
                  <a:gs pos="0">
                    <a:srgbClr val="CCFFFF"/>
                  </a:gs>
                  <a:gs pos="100000">
                    <a:srgbClr val="CC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3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4"/>
            <c:spPr>
              <a:gradFill rotWithShape="0">
                <a:gsLst>
                  <a:gs pos="0">
                    <a:srgbClr val="FF99CC"/>
                  </a:gs>
                  <a:gs pos="100000">
                    <a:srgbClr val="FF99CC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5"/>
            <c:spPr>
              <a:gradFill rotWithShape="0">
                <a:gsLst>
                  <a:gs pos="0">
                    <a:srgbClr val="9999FF"/>
                  </a:gs>
                  <a:gs pos="100000">
                    <a:srgbClr val="9999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6"/>
            <c:spPr>
              <a:gradFill rotWithShape="0">
                <a:gsLst>
                  <a:gs pos="0">
                    <a:srgbClr val="CC99FF"/>
                  </a:gs>
                  <a:gs pos="100000">
                    <a:srgbClr val="CC99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7"/>
            <c:spPr>
              <a:solidFill>
                <a:srgbClr val="00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8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9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0"/>
            <c:spPr>
              <a:solidFill>
                <a:srgbClr val="99CC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7"/>
              <c:layout>
                <c:manualLayout>
                  <c:x val="0"/>
                  <c:y val="-1.8050297794381526E-2"/>
                </c:manualLayout>
              </c:layout>
              <c:showVal val="1"/>
            </c:dLbl>
            <c:dLbl>
              <c:idx val="8"/>
              <c:layout>
                <c:manualLayout>
                  <c:x val="0"/>
                  <c:y val="-1.8050297794381505E-2"/>
                </c:manualLayout>
              </c:layout>
              <c:showVal val="1"/>
            </c:dLbl>
            <c:dLbl>
              <c:idx val="9"/>
              <c:layout>
                <c:manualLayout>
                  <c:x val="0"/>
                  <c:y val="-1.8050297794381505E-2"/>
                </c:manualLayout>
              </c:layout>
              <c:showVal val="1"/>
            </c:dLbl>
            <c:dLbl>
              <c:idx val="10"/>
              <c:layout>
                <c:manualLayout>
                  <c:x val="0"/>
                  <c:y val="-1.3537723345786127E-2"/>
                </c:manualLayout>
              </c:layout>
              <c:showVal val="1"/>
            </c:dLbl>
            <c:dLbl>
              <c:idx val="11"/>
              <c:layout>
                <c:manualLayout>
                  <c:x val="1.3965906034305107E-3"/>
                  <c:y val="-1.8050297794381526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спец_труд!$A$42:$W$42</c:f>
              <c:strCache>
                <c:ptCount val="23"/>
                <c:pt idx="0">
                  <c:v>МАХП (ФНО)</c:v>
                </c:pt>
                <c:pt idx="1">
                  <c:v>ССАТП</c:v>
                </c:pt>
                <c:pt idx="2">
                  <c:v>АТПП</c:v>
                </c:pt>
                <c:pt idx="3">
                  <c:v>ХТВМС</c:v>
                </c:pt>
                <c:pt idx="4">
                  <c:v>ХТОВ (ФНО)</c:v>
                </c:pt>
                <c:pt idx="5">
                  <c:v>ЭП</c:v>
                </c:pt>
                <c:pt idx="6">
                  <c:v>МАХП</c:v>
                </c:pt>
                <c:pt idx="7">
                  <c:v>ИВТ</c:v>
                </c:pt>
                <c:pt idx="8">
                  <c:v>ЭОП</c:v>
                </c:pt>
                <c:pt idx="9">
                  <c:v>ЭОП (ФНО)</c:v>
                </c:pt>
                <c:pt idx="10">
                  <c:v>ОНГП</c:v>
                </c:pt>
                <c:pt idx="11">
                  <c:v>ЭС</c:v>
                </c:pt>
                <c:pt idx="12">
                  <c:v>ХТОВ</c:v>
                </c:pt>
                <c:pt idx="13">
                  <c:v>ЭПО (ФНО)</c:v>
                </c:pt>
                <c:pt idx="14">
                  <c:v>АСОИУ</c:v>
                </c:pt>
                <c:pt idx="15">
                  <c:v>ТПП</c:v>
                </c:pt>
                <c:pt idx="16">
                  <c:v>ТФНТ</c:v>
                </c:pt>
                <c:pt idx="17">
                  <c:v>ХТПЭиУ</c:v>
                </c:pt>
                <c:pt idx="18">
                  <c:v>ЭПОиЭУ</c:v>
                </c:pt>
                <c:pt idx="19">
                  <c:v>ПМ</c:v>
                </c:pt>
                <c:pt idx="20">
                  <c:v>УП</c:v>
                </c:pt>
                <c:pt idx="21">
                  <c:v>ППРС</c:v>
                </c:pt>
                <c:pt idx="22">
                  <c:v>ГМУ</c:v>
                </c:pt>
              </c:strCache>
            </c:strRef>
          </c:cat>
          <c:val>
            <c:numRef>
              <c:f>спец_труд!$A$43:$W$43</c:f>
              <c:numCache>
                <c:formatCode>0.0%</c:formatCode>
                <c:ptCount val="23"/>
                <c:pt idx="0">
                  <c:v>1</c:v>
                </c:pt>
                <c:pt idx="1">
                  <c:v>0.91666666666666663</c:v>
                </c:pt>
                <c:pt idx="2">
                  <c:v>0.8666666666666667</c:v>
                </c:pt>
                <c:pt idx="3">
                  <c:v>0.81818181818181823</c:v>
                </c:pt>
                <c:pt idx="4">
                  <c:v>0.79411764705882348</c:v>
                </c:pt>
                <c:pt idx="5">
                  <c:v>0.7857142857142857</c:v>
                </c:pt>
                <c:pt idx="6">
                  <c:v>0.78333333333333333</c:v>
                </c:pt>
                <c:pt idx="7">
                  <c:v>0.8</c:v>
                </c:pt>
                <c:pt idx="8">
                  <c:v>0.73076923076923073</c:v>
                </c:pt>
                <c:pt idx="9">
                  <c:v>0.7142857142857143</c:v>
                </c:pt>
                <c:pt idx="10">
                  <c:v>0.7142857142857143</c:v>
                </c:pt>
                <c:pt idx="11">
                  <c:v>0.7</c:v>
                </c:pt>
                <c:pt idx="12">
                  <c:v>0.66990291262135926</c:v>
                </c:pt>
                <c:pt idx="13">
                  <c:v>0.66666666666666663</c:v>
                </c:pt>
                <c:pt idx="14">
                  <c:v>0.5757575757575758</c:v>
                </c:pt>
                <c:pt idx="15">
                  <c:v>0.57894736842105265</c:v>
                </c:pt>
                <c:pt idx="16">
                  <c:v>0.5</c:v>
                </c:pt>
                <c:pt idx="17">
                  <c:v>0.44444444444444442</c:v>
                </c:pt>
                <c:pt idx="18">
                  <c:v>0.43678160919540232</c:v>
                </c:pt>
                <c:pt idx="19">
                  <c:v>0.33333333333333331</c:v>
                </c:pt>
                <c:pt idx="20">
                  <c:v>0.2857142857142857</c:v>
                </c:pt>
                <c:pt idx="21">
                  <c:v>0.16666666666666666</c:v>
                </c:pt>
                <c:pt idx="22">
                  <c:v>0</c:v>
                </c:pt>
              </c:numCache>
            </c:numRef>
          </c:val>
        </c:ser>
        <c:dLbls>
          <c:showVal val="1"/>
        </c:dLbls>
        <c:shape val="box"/>
        <c:axId val="97653504"/>
        <c:axId val="97655040"/>
        <c:axId val="0"/>
      </c:bar3DChart>
      <c:catAx>
        <c:axId val="97653504"/>
        <c:scaling>
          <c:orientation val="minMax"/>
        </c:scaling>
        <c:axPos val="b"/>
        <c:numFmt formatCode="General" sourceLinked="1"/>
        <c:majorTickMark val="in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4200000" vert="horz"/>
          <a:lstStyle/>
          <a:p>
            <a:pPr>
              <a:defRPr sz="7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97655040"/>
        <c:crosses val="autoZero"/>
        <c:auto val="1"/>
        <c:lblAlgn val="ctr"/>
        <c:lblOffset val="100"/>
        <c:tickLblSkip val="1"/>
        <c:tickMarkSkip val="1"/>
      </c:catAx>
      <c:valAx>
        <c:axId val="97655040"/>
        <c:scaling>
          <c:orientation val="minMax"/>
          <c:max val="1"/>
        </c:scaling>
        <c:axPos val="l"/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97653504"/>
        <c:crosses val="autoZero"/>
        <c:crossBetween val="between"/>
        <c:majorUnit val="0.2"/>
        <c:minorUnit val="0.2"/>
      </c:val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Y val="260"/>
      <c:perspective val="0"/>
    </c:view3D>
    <c:plotArea>
      <c:layout>
        <c:manualLayout>
          <c:layoutTarget val="inner"/>
          <c:xMode val="edge"/>
          <c:yMode val="edge"/>
          <c:x val="0.31477016186001"/>
          <c:y val="0.3782696177062374"/>
          <c:w val="0.37167092188855028"/>
          <c:h val="0.24547283702213288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solidFill>
                <a:srgbClr val="00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800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008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solidFill>
                <a:srgbClr val="00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solidFill>
                <a:srgbClr val="80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2.4613246209239794E-2"/>
                  <c:y val="-0.17765870815443846"/>
                </c:manualLayout>
              </c:layout>
              <c:tx>
                <c:rich>
                  <a:bodyPr/>
                  <a:lstStyle/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strike="noStrike">
                        <a:solidFill>
                          <a:srgbClr val="000000"/>
                        </a:solidFill>
                        <a:latin typeface="Arial Cyr"/>
                      </a:rPr>
                      <a:t>НКНХ </a:t>
                    </a: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strike="noStrike">
                        <a:solidFill>
                          <a:srgbClr val="000000"/>
                        </a:solidFill>
                        <a:latin typeface="Arial Cyr"/>
                      </a:rPr>
                      <a:t>272</a:t>
                    </a:r>
                    <a:endParaRPr lang="ru-RU" sz="1175" b="1" i="0" strike="noStrike">
                      <a:solidFill>
                        <a:srgbClr val="000000"/>
                      </a:solidFill>
                      <a:latin typeface="Arial Cyr"/>
                    </a:endParaRP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75" b="1" i="0" strike="noStrike">
                        <a:solidFill>
                          <a:srgbClr val="000000"/>
                        </a:solidFill>
                        <a:latin typeface="Arial Cyr"/>
                      </a:rPr>
                      <a:t>(50,75%)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1"/>
              <c:layout>
                <c:manualLayout>
                  <c:x val="7.2404917975917416E-2"/>
                  <c:y val="-0.12224655016714464"/>
                </c:manualLayout>
              </c:layout>
              <c:tx>
                <c:rich>
                  <a:bodyPr/>
                  <a:lstStyle/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strike="noStrike">
                        <a:solidFill>
                          <a:srgbClr val="000000"/>
                        </a:solidFill>
                        <a:latin typeface="Arial Cyr"/>
                      </a:rPr>
                      <a:t>Татнефть-Нефтехим </a:t>
                    </a: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strike="noStrike">
                        <a:solidFill>
                          <a:srgbClr val="000000"/>
                        </a:solidFill>
                        <a:latin typeface="Arial Cyr"/>
                      </a:rPr>
                      <a:t>46</a:t>
                    </a:r>
                    <a:endParaRPr lang="ru-RU" sz="1175" b="1" i="0" strike="noStrike">
                      <a:solidFill>
                        <a:srgbClr val="000000"/>
                      </a:solidFill>
                      <a:latin typeface="Arial Cyr"/>
                    </a:endParaRP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75" b="1" i="0" strike="noStrike">
                        <a:solidFill>
                          <a:srgbClr val="000000"/>
                        </a:solidFill>
                        <a:latin typeface="Arial Cyr"/>
                      </a:rPr>
                      <a:t>(8,58%)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2"/>
              <c:layout>
                <c:manualLayout>
                  <c:x val="0.13548044483822314"/>
                  <c:y val="8.1197737606742704E-2"/>
                </c:manualLayout>
              </c:layout>
              <c:tx>
                <c:rich>
                  <a:bodyPr/>
                  <a:lstStyle/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strike="noStrike">
                        <a:solidFill>
                          <a:srgbClr val="000000"/>
                        </a:solidFill>
                        <a:latin typeface="Arial Cyr"/>
                      </a:rPr>
                      <a:t>ТАИФ-НК </a:t>
                    </a: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strike="noStrike">
                        <a:solidFill>
                          <a:srgbClr val="000000"/>
                        </a:solidFill>
                        <a:latin typeface="Arial Cyr"/>
                      </a:rPr>
                      <a:t>60</a:t>
                    </a:r>
                    <a:endParaRPr lang="ru-RU" sz="1175" b="1" i="0" strike="noStrike">
                      <a:solidFill>
                        <a:srgbClr val="000000"/>
                      </a:solidFill>
                      <a:latin typeface="Arial Cyr"/>
                    </a:endParaRP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75" b="1" i="0" strike="noStrike">
                        <a:solidFill>
                          <a:srgbClr val="000000"/>
                        </a:solidFill>
                        <a:latin typeface="Arial Cyr"/>
                      </a:rPr>
                      <a:t>(11,19%)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3"/>
              <c:layout>
                <c:manualLayout>
                  <c:x val="-8.9767891774291311E-3"/>
                  <c:y val="0.13471738567890287"/>
                </c:manualLayout>
              </c:layout>
              <c:tx>
                <c:rich>
                  <a:bodyPr/>
                  <a:lstStyle/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strike="noStrike">
                        <a:solidFill>
                          <a:srgbClr val="000000"/>
                        </a:solidFill>
                        <a:latin typeface="Arial Cyr"/>
                      </a:rPr>
                      <a:t>ТАНЕКО </a:t>
                    </a: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strike="noStrike">
                        <a:solidFill>
                          <a:srgbClr val="000000"/>
                        </a:solidFill>
                        <a:latin typeface="Arial Cyr"/>
                      </a:rPr>
                      <a:t>60</a:t>
                    </a:r>
                    <a:endParaRPr lang="ru-RU" sz="1175" b="1" i="0" strike="noStrike">
                      <a:solidFill>
                        <a:srgbClr val="000000"/>
                      </a:solidFill>
                      <a:latin typeface="Arial Cyr"/>
                    </a:endParaRP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75" b="1" i="0" strike="noStrike">
                        <a:solidFill>
                          <a:srgbClr val="000000"/>
                        </a:solidFill>
                        <a:latin typeface="Arial Cyr"/>
                      </a:rPr>
                      <a:t> (11,19%)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4"/>
              <c:layout>
                <c:manualLayout>
                  <c:x val="7.7401838740926807E-2"/>
                  <c:y val="0.139769430229672"/>
                </c:manualLayout>
              </c:layout>
              <c:tx>
                <c:rich>
                  <a:bodyPr/>
                  <a:lstStyle/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strike="noStrike">
                        <a:solidFill>
                          <a:srgbClr val="000000"/>
                        </a:solidFill>
                        <a:latin typeface="Arial Cyr"/>
                      </a:rPr>
                      <a:t>Сфера обслуживания</a:t>
                    </a: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75" b="1" i="0" strike="noStrike">
                        <a:solidFill>
                          <a:srgbClr val="000000"/>
                        </a:solidFill>
                        <a:latin typeface="Arial Cyr"/>
                      </a:rPr>
                      <a:t>62</a:t>
                    </a: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75" b="1" i="0" strike="noStrike">
                        <a:solidFill>
                          <a:srgbClr val="000000"/>
                        </a:solidFill>
                        <a:latin typeface="Arial Cyr"/>
                      </a:rPr>
                      <a:t>(11,5%)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5"/>
              <c:layout>
                <c:manualLayout>
                  <c:x val="-3.7931466766639971E-2"/>
                  <c:y val="9.4336517794430669E-2"/>
                </c:manualLayout>
              </c:layout>
              <c:tx>
                <c:rich>
                  <a:bodyPr/>
                  <a:lstStyle/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strike="noStrike">
                        <a:solidFill>
                          <a:srgbClr val="000000"/>
                        </a:solidFill>
                        <a:latin typeface="Arial Cyr"/>
                      </a:rPr>
                      <a:t>Сфера образования и медицинских услуг </a:t>
                    </a: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strike="noStrike">
                        <a:solidFill>
                          <a:srgbClr val="000000"/>
                        </a:solidFill>
                        <a:latin typeface="Arial Cyr"/>
                      </a:rPr>
                      <a:t>34</a:t>
                    </a:r>
                    <a:endParaRPr lang="ru-RU" sz="1175" b="1" i="0" strike="noStrike">
                      <a:solidFill>
                        <a:srgbClr val="000000"/>
                      </a:solidFill>
                      <a:latin typeface="Arial Cyr"/>
                    </a:endParaRP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75" b="1" i="0" strike="noStrike">
                        <a:solidFill>
                          <a:srgbClr val="000000"/>
                        </a:solidFill>
                        <a:latin typeface="Arial Cyr"/>
                      </a:rPr>
                      <a:t>(6,34%)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6"/>
              <c:layout>
                <c:manualLayout>
                  <c:x val="-9.4452460219896492E-2"/>
                  <c:y val="-0.18903679293609438"/>
                </c:manualLayout>
              </c:layout>
              <c:tx>
                <c:rich>
                  <a:bodyPr/>
                  <a:lstStyle/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strike="noStrike">
                        <a:solidFill>
                          <a:srgbClr val="000000"/>
                        </a:solidFill>
                        <a:latin typeface="Arial Cyr"/>
                      </a:rPr>
                      <a:t>Городское и муниципальное управление </a:t>
                    </a: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strike="noStrike">
                        <a:solidFill>
                          <a:srgbClr val="000000"/>
                        </a:solidFill>
                        <a:latin typeface="Arial Cyr"/>
                      </a:rPr>
                      <a:t>2</a:t>
                    </a: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75" b="1" i="0" strike="noStrike">
                        <a:solidFill>
                          <a:srgbClr val="000000"/>
                        </a:solidFill>
                        <a:latin typeface="Arial Cyr"/>
                      </a:rPr>
                      <a:t> (0,37%)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  <c:showCatName val="1"/>
            <c:showPercent val="1"/>
            <c:separator> </c:separator>
            <c:showLeaderLines val="1"/>
          </c:dLbls>
          <c:cat>
            <c:strRef>
              <c:f>Диаграмма!$A$37:$G$37</c:f>
              <c:strCache>
                <c:ptCount val="7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</c:strCache>
            </c:strRef>
          </c:cat>
          <c:val>
            <c:numRef>
              <c:f>Диаграмма!$A$38:$G$38</c:f>
              <c:numCache>
                <c:formatCode>General</c:formatCode>
                <c:ptCount val="7"/>
                <c:pt idx="0" formatCode="#,##0">
                  <c:v>272</c:v>
                </c:pt>
                <c:pt idx="1">
                  <c:v>46</c:v>
                </c:pt>
                <c:pt idx="2">
                  <c:v>60</c:v>
                </c:pt>
                <c:pt idx="3">
                  <c:v>60</c:v>
                </c:pt>
                <c:pt idx="4">
                  <c:v>62</c:v>
                </c:pt>
                <c:pt idx="5">
                  <c:v>34</c:v>
                </c:pt>
                <c:pt idx="6">
                  <c:v>2</c:v>
                </c:pt>
              </c:numCache>
            </c:numRef>
          </c:val>
        </c:ser>
        <c:dLbls>
          <c:showVal val="1"/>
          <c:showCatName val="1"/>
          <c:separator> </c:separator>
        </c:dLbls>
      </c:pie3DChart>
      <c:spPr>
        <a:noFill/>
        <a:ln w="25400">
          <a:noFill/>
        </a:ln>
      </c:spPr>
    </c:plotArea>
    <c:plotVisOnly val="1"/>
    <c:dispBlanksAs val="zero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75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hPercent val="62"/>
      <c:depthPercent val="100"/>
      <c:rAngAx val="1"/>
    </c:view3D>
    <c:floor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4.9803439473244698E-2"/>
          <c:y val="1.968505829103322E-2"/>
          <c:w val="0.92791671439624257"/>
          <c:h val="0.66535497023692258"/>
        </c:manualLayout>
      </c:layout>
      <c:bar3DChart>
        <c:barDir val="col"/>
        <c:grouping val="clustered"/>
        <c:ser>
          <c:idx val="3"/>
          <c:order val="0"/>
          <c:tx>
            <c:strRef>
              <c:f>сравнительная!$A$37</c:f>
              <c:strCache>
                <c:ptCount val="1"/>
                <c:pt idx="0">
                  <c:v>2011/12</c:v>
                </c:pt>
              </c:strCache>
            </c:strRef>
          </c:tx>
          <c:spPr>
            <a:gradFill rotWithShape="0">
              <a:gsLst>
                <a:gs pos="0">
                  <a:srgbClr val="CCFFFF"/>
                </a:gs>
                <a:gs pos="100000">
                  <a:srgbClr val="CC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5.2222541200104416E-3"/>
                  <c:y val="5.1518908689109442E-3"/>
                </c:manualLayout>
              </c:layout>
              <c:showVal val="1"/>
            </c:dLbl>
            <c:dLbl>
              <c:idx val="1"/>
              <c:layout>
                <c:manualLayout>
                  <c:x val="1.7409938525095809E-3"/>
                  <c:y val="4.1269843848884109E-2"/>
                </c:manualLayout>
              </c:layout>
              <c:showVal val="1"/>
            </c:dLbl>
            <c:dLbl>
              <c:idx val="2"/>
              <c:layout>
                <c:manualLayout>
                  <c:x val="1.7409938525095809E-3"/>
                  <c:y val="3.8690478608328881E-2"/>
                </c:manualLayout>
              </c:layout>
              <c:showVal val="1"/>
            </c:dLbl>
            <c:dLbl>
              <c:idx val="3"/>
              <c:layout>
                <c:manualLayout>
                  <c:x val="-1.7409938525096448E-3"/>
                  <c:y val="1.5476191443331552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4.9007939570549913E-2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3.6111113367773624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сравнительная!$A$39:$G$39</c:f>
              <c:strCache>
                <c:ptCount val="7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</c:strCache>
            </c:strRef>
          </c:cat>
          <c:val>
            <c:numRef>
              <c:f>'C:\DATA\Выпускники\2011-12\Мониторинг\[МОНИТОРИНГ_пром,орган,предпр,упр4.xls]Диаграмма'!$A$38:$G$38</c:f>
              <c:numCache>
                <c:formatCode>General</c:formatCode>
                <c:ptCount val="7"/>
                <c:pt idx="0">
                  <c:v>252</c:v>
                </c:pt>
                <c:pt idx="1">
                  <c:v>35</c:v>
                </c:pt>
                <c:pt idx="2">
                  <c:v>47</c:v>
                </c:pt>
                <c:pt idx="3">
                  <c:v>35</c:v>
                </c:pt>
                <c:pt idx="4">
                  <c:v>40</c:v>
                </c:pt>
                <c:pt idx="5">
                  <c:v>27</c:v>
                </c:pt>
                <c:pt idx="6">
                  <c:v>12</c:v>
                </c:pt>
              </c:numCache>
            </c:numRef>
          </c:val>
        </c:ser>
        <c:ser>
          <c:idx val="4"/>
          <c:order val="1"/>
          <c:tx>
            <c:strRef>
              <c:f>сравнительная!$B$37</c:f>
              <c:strCache>
                <c:ptCount val="1"/>
                <c:pt idx="0">
                  <c:v>2012/13</c:v>
                </c:pt>
              </c:strCache>
            </c:strRef>
          </c:tx>
          <c:spPr>
            <a:gradFill rotWithShape="0">
              <a:gsLst>
                <a:gs pos="0">
                  <a:srgbClr val="339966"/>
                </a:gs>
                <a:gs pos="100000">
                  <a:srgbClr val="339966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сравнительная!$A$39:$G$39</c:f>
              <c:strCache>
                <c:ptCount val="7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</c:strCache>
            </c:strRef>
          </c:cat>
          <c:val>
            <c:numRef>
              <c:f>'C:\DATA\Выпускники\2012-13\Мониторинг\[МОНИТОРИНГ_пром,орган,предпр,упр5.xls]Диаграмма'!$A$38:$G$38</c:f>
              <c:numCache>
                <c:formatCode>General</c:formatCode>
                <c:ptCount val="7"/>
                <c:pt idx="0">
                  <c:v>259</c:v>
                </c:pt>
                <c:pt idx="1">
                  <c:v>54</c:v>
                </c:pt>
                <c:pt idx="2">
                  <c:v>52</c:v>
                </c:pt>
                <c:pt idx="3">
                  <c:v>41</c:v>
                </c:pt>
                <c:pt idx="4">
                  <c:v>43</c:v>
                </c:pt>
                <c:pt idx="5">
                  <c:v>36</c:v>
                </c:pt>
                <c:pt idx="6">
                  <c:v>7</c:v>
                </c:pt>
              </c:numCache>
            </c:numRef>
          </c:val>
        </c:ser>
        <c:ser>
          <c:idx val="0"/>
          <c:order val="2"/>
          <c:tx>
            <c:strRef>
              <c:f>сравнительная!$C$37</c:f>
              <c:strCache>
                <c:ptCount val="1"/>
                <c:pt idx="0">
                  <c:v>2013/14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1.0445963115057485E-2"/>
                  <c:y val="5.158730481110518E-3"/>
                </c:manualLayout>
              </c:layout>
              <c:showVal val="1"/>
            </c:dLbl>
            <c:dLbl>
              <c:idx val="1"/>
              <c:layout>
                <c:manualLayout>
                  <c:x val="-1.7409938525095809E-3"/>
                  <c:y val="3.8690478608328881E-2"/>
                </c:manualLayout>
              </c:layout>
              <c:showVal val="1"/>
            </c:dLbl>
            <c:dLbl>
              <c:idx val="2"/>
              <c:layout>
                <c:manualLayout>
                  <c:x val="-1.7382391370331265E-3"/>
                  <c:y val="3.8690487075672554E-2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3.3531748127218368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8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сравнительная!$A$39:$G$39</c:f>
              <c:strCache>
                <c:ptCount val="7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</c:strCache>
            </c:strRef>
          </c:cat>
          <c:val>
            <c:numRef>
              <c:f>'C:\DATA\Выпускники\2013-14\Мониторинг1\[МОНИТОРИНГ_пром,орган,предпр,упр6.xls]Диаграмма'!$A$38:$G$38</c:f>
              <c:numCache>
                <c:formatCode>General</c:formatCode>
                <c:ptCount val="7"/>
                <c:pt idx="0">
                  <c:v>285</c:v>
                </c:pt>
                <c:pt idx="1">
                  <c:v>44</c:v>
                </c:pt>
                <c:pt idx="2">
                  <c:v>47</c:v>
                </c:pt>
                <c:pt idx="3">
                  <c:v>63</c:v>
                </c:pt>
                <c:pt idx="4">
                  <c:v>68</c:v>
                </c:pt>
                <c:pt idx="5">
                  <c:v>21</c:v>
                </c:pt>
                <c:pt idx="6">
                  <c:v>5</c:v>
                </c:pt>
              </c:numCache>
            </c:numRef>
          </c:val>
        </c:ser>
        <c:ser>
          <c:idx val="1"/>
          <c:order val="3"/>
          <c:tx>
            <c:strRef>
              <c:f>сравнительная!$D$37</c:f>
              <c:strCache>
                <c:ptCount val="1"/>
                <c:pt idx="0">
                  <c:v>2014/15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3.4819877050191635E-3"/>
                  <c:y val="1.0317460962221029E-2"/>
                </c:manualLayout>
              </c:layout>
              <c:showVal val="1"/>
            </c:dLbl>
            <c:dLbl>
              <c:idx val="2"/>
              <c:layout>
                <c:manualLayout>
                  <c:x val="8.7057209787033216E-3"/>
                  <c:y val="1.2900350990979569E-2"/>
                </c:manualLayout>
              </c:layout>
              <c:showVal val="1"/>
            </c:dLbl>
            <c:dLbl>
              <c:idx val="3"/>
              <c:layout>
                <c:manualLayout>
                  <c:x val="6.9639190338213891E-3"/>
                  <c:y val="2.5736087456369977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8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сравнительная!$A$39:$G$39</c:f>
              <c:strCache>
                <c:ptCount val="7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</c:strCache>
            </c:strRef>
          </c:cat>
          <c:val>
            <c:numRef>
              <c:f>'C:\DATA\Выпускники\2014-15\Мониторинг\[МОНИТОРИНГ_пром,орган,предпр,упр1.xls]Диаграмма'!$A$38:$G$38</c:f>
              <c:numCache>
                <c:formatCode>General</c:formatCode>
                <c:ptCount val="7"/>
                <c:pt idx="0">
                  <c:v>308</c:v>
                </c:pt>
                <c:pt idx="1">
                  <c:v>68</c:v>
                </c:pt>
                <c:pt idx="2">
                  <c:v>41</c:v>
                </c:pt>
                <c:pt idx="3">
                  <c:v>54</c:v>
                </c:pt>
                <c:pt idx="4">
                  <c:v>126</c:v>
                </c:pt>
                <c:pt idx="5">
                  <c:v>44</c:v>
                </c:pt>
                <c:pt idx="6">
                  <c:v>4</c:v>
                </c:pt>
              </c:numCache>
            </c:numRef>
          </c:val>
        </c:ser>
        <c:ser>
          <c:idx val="2"/>
          <c:order val="4"/>
          <c:tx>
            <c:v>2015/16</c:v>
          </c:tx>
          <c:dLbls>
            <c:dLbl>
              <c:idx val="0"/>
              <c:layout>
                <c:manualLayout>
                  <c:x val="1.9143240634097586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1.0441767618598684E-2"/>
                  <c:y val="5.1610344338528114E-3"/>
                </c:manualLayout>
              </c:layout>
              <c:showVal val="1"/>
            </c:dLbl>
            <c:dLbl>
              <c:idx val="3"/>
              <c:layout>
                <c:manualLayout>
                  <c:x val="1.2182062221698394E-2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1.9143240634097586E-2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1.0441767618598684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val>
            <c:numRef>
              <c:f>Диаграмма!$A$38:$G$38</c:f>
              <c:numCache>
                <c:formatCode>General</c:formatCode>
                <c:ptCount val="7"/>
                <c:pt idx="0" formatCode="#,##0">
                  <c:v>272</c:v>
                </c:pt>
                <c:pt idx="1">
                  <c:v>46</c:v>
                </c:pt>
                <c:pt idx="2">
                  <c:v>60</c:v>
                </c:pt>
                <c:pt idx="3">
                  <c:v>60</c:v>
                </c:pt>
                <c:pt idx="4">
                  <c:v>62</c:v>
                </c:pt>
                <c:pt idx="5">
                  <c:v>34</c:v>
                </c:pt>
                <c:pt idx="6">
                  <c:v>2</c:v>
                </c:pt>
              </c:numCache>
            </c:numRef>
          </c:val>
        </c:ser>
        <c:dLbls>
          <c:showVal val="1"/>
        </c:dLbls>
        <c:shape val="box"/>
        <c:axId val="65186816"/>
        <c:axId val="65209088"/>
        <c:axId val="0"/>
      </c:bar3DChart>
      <c:catAx>
        <c:axId val="65186816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1620000" vert="horz"/>
          <a:lstStyle/>
          <a:p>
            <a:pPr>
              <a:defRPr sz="8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5209088"/>
        <c:crosses val="autoZero"/>
        <c:auto val="1"/>
        <c:lblAlgn val="ctr"/>
        <c:lblOffset val="100"/>
        <c:tickLblSkip val="1"/>
        <c:tickMarkSkip val="1"/>
      </c:catAx>
      <c:valAx>
        <c:axId val="65209088"/>
        <c:scaling>
          <c:orientation val="minMax"/>
          <c:max val="32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5186816"/>
        <c:crosses val="autoZero"/>
        <c:crossBetween val="between"/>
        <c:majorUnit val="25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4.0258639545056891E-3"/>
          <c:y val="0.93626204238920996"/>
          <c:w val="0.53081747594050743"/>
          <c:h val="4.6880180439872743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100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5954054380516245E-2"/>
          <c:y val="5.0505216570708944E-2"/>
          <c:w val="0.90146935082004775"/>
          <c:h val="0.47811605020271136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5.3690889651181904E-3"/>
                  <c:y val="1.1397770696692204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5.9532605480829082E-3"/>
                  <c:y val="1.4120215171123388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80
(73,4%)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14
(12,8%)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49
(45%)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17
(15,6%)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3
(2,8%)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4
(3,7%)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22
(20,2%)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'формы обуч.'!$A$37:$I$37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'формы обуч.'!$A$38:$I$38</c:f>
              <c:numCache>
                <c:formatCode>General</c:formatCode>
                <c:ptCount val="9"/>
                <c:pt idx="0">
                  <c:v>109</c:v>
                </c:pt>
                <c:pt idx="1">
                  <c:v>84</c:v>
                </c:pt>
                <c:pt idx="2">
                  <c:v>15</c:v>
                </c:pt>
                <c:pt idx="3">
                  <c:v>51</c:v>
                </c:pt>
                <c:pt idx="4">
                  <c:v>18</c:v>
                </c:pt>
                <c:pt idx="5">
                  <c:v>3</c:v>
                </c:pt>
                <c:pt idx="6">
                  <c:v>4</c:v>
                </c:pt>
                <c:pt idx="7">
                  <c:v>0</c:v>
                </c:pt>
                <c:pt idx="8">
                  <c:v>18</c:v>
                </c:pt>
              </c:numCache>
            </c:numRef>
          </c:val>
        </c:ser>
        <c:dLbls>
          <c:showVal val="1"/>
        </c:dLbls>
        <c:axId val="74827264"/>
        <c:axId val="74828800"/>
      </c:barChart>
      <c:catAx>
        <c:axId val="7482726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4828800"/>
        <c:crosses val="autoZero"/>
        <c:auto val="1"/>
        <c:lblAlgn val="ctr"/>
        <c:lblOffset val="100"/>
        <c:tickLblSkip val="1"/>
        <c:tickMarkSkip val="1"/>
      </c:catAx>
      <c:valAx>
        <c:axId val="74828800"/>
        <c:scaling>
          <c:orientation val="minMax"/>
          <c:max val="15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4827264"/>
        <c:crosses val="autoZero"/>
        <c:crossBetween val="between"/>
        <c:majorUnit val="20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2369659045673014E-2"/>
          <c:y val="5.3511705685618728E-2"/>
          <c:w val="0.89558408552978619"/>
          <c:h val="0.48160535117056857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3.5351181102362206E-3"/>
                  <c:y val="1.0067725140914766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5.3612519305539768E-3"/>
                  <c:y val="3.8350055741360129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76
(87,4%)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12
(13,8%)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42
(48,3%)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22
(25,3%)</a:t>
                    </a:r>
                  </a:p>
                </c:rich>
              </c:tx>
            </c:dLbl>
            <c:dLbl>
              <c:idx val="5"/>
              <c:layout>
                <c:manualLayout>
                  <c:x val="8.2485776279166614E-3"/>
                  <c:y val="-1.141583054626534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  <c:dLblPos val="outEnd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2
(2,3%)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9
(10,3%)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'формы обуч.'!$A$41:$I$41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'формы обуч.'!$A$42:$I$42</c:f>
              <c:numCache>
                <c:formatCode>General</c:formatCode>
                <c:ptCount val="9"/>
                <c:pt idx="0">
                  <c:v>87</c:v>
                </c:pt>
                <c:pt idx="1">
                  <c:v>76</c:v>
                </c:pt>
                <c:pt idx="2">
                  <c:v>12</c:v>
                </c:pt>
                <c:pt idx="3">
                  <c:v>42</c:v>
                </c:pt>
                <c:pt idx="4">
                  <c:v>22</c:v>
                </c:pt>
                <c:pt idx="5">
                  <c:v>0</c:v>
                </c:pt>
                <c:pt idx="6">
                  <c:v>2</c:v>
                </c:pt>
                <c:pt idx="7">
                  <c:v>0</c:v>
                </c:pt>
                <c:pt idx="8">
                  <c:v>9</c:v>
                </c:pt>
              </c:numCache>
            </c:numRef>
          </c:val>
        </c:ser>
        <c:dLbls>
          <c:showVal val="1"/>
        </c:dLbls>
        <c:axId val="74775936"/>
        <c:axId val="74871936"/>
      </c:barChart>
      <c:catAx>
        <c:axId val="7477593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4871936"/>
        <c:crosses val="autoZero"/>
        <c:auto val="1"/>
        <c:lblAlgn val="ctr"/>
        <c:lblOffset val="100"/>
        <c:tickLblSkip val="1"/>
        <c:tickMarkSkip val="1"/>
      </c:catAx>
      <c:valAx>
        <c:axId val="74871936"/>
        <c:scaling>
          <c:orientation val="minMax"/>
          <c:max val="10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4775936"/>
        <c:crosses val="autoZero"/>
        <c:crossBetween val="between"/>
        <c:majorUnit val="20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4249234935244485E-2"/>
          <c:y val="5.0473186119873822E-2"/>
          <c:w val="0.9047635230002341"/>
          <c:h val="0.47949526813880139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2.5560309140235278E-3"/>
                  <c:y val="1.124055076711625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1.1758114833997581E-2"/>
                  <c:y val="1.9417935534083469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492
(95,3%)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89
(17,2%)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253
(49%)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150
(29,1%)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 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7
(1,4%)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17
(3,3%)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7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'формы обуч.'!$A$45:$I$45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'формы обуч.'!$A$46:$I$46</c:f>
              <c:numCache>
                <c:formatCode>General</c:formatCode>
                <c:ptCount val="9"/>
                <c:pt idx="0">
                  <c:v>516</c:v>
                </c:pt>
                <c:pt idx="1">
                  <c:v>492</c:v>
                </c:pt>
                <c:pt idx="2">
                  <c:v>89</c:v>
                </c:pt>
                <c:pt idx="3">
                  <c:v>253</c:v>
                </c:pt>
                <c:pt idx="4">
                  <c:v>150</c:v>
                </c:pt>
                <c:pt idx="5">
                  <c:v>0</c:v>
                </c:pt>
                <c:pt idx="6">
                  <c:v>7</c:v>
                </c:pt>
                <c:pt idx="7">
                  <c:v>0</c:v>
                </c:pt>
                <c:pt idx="8">
                  <c:v>17</c:v>
                </c:pt>
              </c:numCache>
            </c:numRef>
          </c:val>
        </c:ser>
        <c:dLbls>
          <c:showVal val="1"/>
        </c:dLbls>
        <c:axId val="80316288"/>
        <c:axId val="81675392"/>
      </c:barChart>
      <c:catAx>
        <c:axId val="8031628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97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1675392"/>
        <c:crosses val="autoZero"/>
        <c:auto val="1"/>
        <c:lblAlgn val="ctr"/>
        <c:lblOffset val="100"/>
        <c:tickMarkSkip val="1"/>
      </c:catAx>
      <c:valAx>
        <c:axId val="81675392"/>
        <c:scaling>
          <c:orientation val="minMax"/>
          <c:max val="65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7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0316288"/>
        <c:crosses val="autoZero"/>
        <c:crossBetween val="between"/>
        <c:majorUnit val="100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8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6.4924315005260801E-4"/>
                  <c:y val="1.7322203750924812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251</a:t>
                    </a:r>
                  </a:p>
                </c:rich>
              </c:tx>
              <c:dLblPos val="outEnd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234
(93,2%)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17
(6,8%)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145
(57,8%)</a:t>
                    </a:r>
                  </a:p>
                </c:rich>
              </c:tx>
            </c:dLbl>
            <c:dLbl>
              <c:idx val="4"/>
              <c:layout>
                <c:manualLayout>
                  <c:x val="2.8435208040176892E-3"/>
                  <c:y val="-1.8150104765239365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72
(28,7%)</a:t>
                    </a:r>
                  </a:p>
                </c:rich>
              </c:tx>
              <c:dLblPos val="outEnd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5
(2%)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12
4,8%)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'тех фак.'!$A$30:$I$30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'тех фак.'!$A$31:$I$31</c:f>
              <c:numCache>
                <c:formatCode>General</c:formatCode>
                <c:ptCount val="9"/>
                <c:pt idx="0">
                  <c:v>251</c:v>
                </c:pt>
                <c:pt idx="1">
                  <c:v>235</c:v>
                </c:pt>
                <c:pt idx="2">
                  <c:v>17</c:v>
                </c:pt>
                <c:pt idx="3">
                  <c:v>146</c:v>
                </c:pt>
                <c:pt idx="4">
                  <c:v>72</c:v>
                </c:pt>
                <c:pt idx="5">
                  <c:v>0</c:v>
                </c:pt>
                <c:pt idx="6">
                  <c:v>5</c:v>
                </c:pt>
                <c:pt idx="7">
                  <c:v>0</c:v>
                </c:pt>
                <c:pt idx="8">
                  <c:v>11</c:v>
                </c:pt>
              </c:numCache>
            </c:numRef>
          </c:val>
        </c:ser>
        <c:dLbls>
          <c:showVal val="1"/>
        </c:dLbls>
        <c:axId val="66747392"/>
        <c:axId val="66895872"/>
      </c:barChart>
      <c:catAx>
        <c:axId val="6674739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6895872"/>
        <c:crosses val="autoZero"/>
        <c:auto val="1"/>
        <c:lblAlgn val="ctr"/>
        <c:lblOffset val="100"/>
        <c:tickLblSkip val="1"/>
        <c:tickMarkSkip val="1"/>
      </c:catAx>
      <c:valAx>
        <c:axId val="66895872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6747392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8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9055253277146854E-3"/>
                  <c:y val="-2.6831603866979397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5.3560305606872262E-3"/>
                  <c:y val="1.1663676610894888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73
(97,3%)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19
(25,3%)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37
(49,3%)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17
(22,7%)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2
(2,7%)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'мех фак. 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'мех фак. '!$A$31:$I$31</c:f>
              <c:numCache>
                <c:formatCode>General</c:formatCode>
                <c:ptCount val="9"/>
                <c:pt idx="0">
                  <c:v>75</c:v>
                </c:pt>
                <c:pt idx="1">
                  <c:v>73</c:v>
                </c:pt>
                <c:pt idx="2" formatCode="@">
                  <c:v>19</c:v>
                </c:pt>
                <c:pt idx="3" formatCode="@">
                  <c:v>37</c:v>
                </c:pt>
                <c:pt idx="4">
                  <c:v>17</c:v>
                </c:pt>
                <c:pt idx="5" formatCode="@">
                  <c:v>0</c:v>
                </c:pt>
                <c:pt idx="6" formatCode="@">
                  <c:v>0</c:v>
                </c:pt>
                <c:pt idx="7" formatCode="@">
                  <c:v>0</c:v>
                </c:pt>
                <c:pt idx="8" formatCode="@">
                  <c:v>2</c:v>
                </c:pt>
              </c:numCache>
            </c:numRef>
          </c:val>
        </c:ser>
        <c:dLbls>
          <c:showVal val="1"/>
        </c:dLbls>
        <c:axId val="74900992"/>
        <c:axId val="74902912"/>
      </c:barChart>
      <c:catAx>
        <c:axId val="7490099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4902912"/>
        <c:crosses val="autoZero"/>
        <c:auto val="1"/>
        <c:lblAlgn val="ctr"/>
        <c:lblOffset val="100"/>
        <c:tickLblSkip val="1"/>
        <c:tickMarkSkip val="1"/>
      </c:catAx>
      <c:valAx>
        <c:axId val="74902912"/>
        <c:scaling>
          <c:orientation val="minMax"/>
          <c:max val="13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4900992"/>
        <c:crosses val="autoZero"/>
        <c:crossBetween val="between"/>
        <c:majorUnit val="10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8"/>
          <c:h val="0.5479749841490623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185
(93,9%)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30
(15,2%)</a:t>
                    </a:r>
                  </a:p>
                </c:rich>
              </c:tx>
              <c:dLblPos val="outEnd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117
(59,4%)</a:t>
                    </a:r>
                  </a:p>
                </c:rich>
              </c:tx>
              <c:dLblPos val="outEnd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38
(19,3%)</a:t>
                    </a:r>
                  </a:p>
                </c:rich>
              </c:tx>
              <c:dLblPos val="outEnd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  <c:dLblPos val="outEnd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  <c:dLblPos val="outEnd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  <c:dLblPos val="outEnd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12
(6,1%)</a:t>
                    </a:r>
                  </a:p>
                </c:rich>
              </c:tx>
              <c:dLblPos val="outEnd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'УА фак.'!$A$30:$I$30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'УА фак.'!$A$31:$I$31</c:f>
              <c:numCache>
                <c:formatCode>General</c:formatCode>
                <c:ptCount val="9"/>
                <c:pt idx="0">
                  <c:v>197</c:v>
                </c:pt>
                <c:pt idx="1">
                  <c:v>186</c:v>
                </c:pt>
                <c:pt idx="2">
                  <c:v>30</c:v>
                </c:pt>
                <c:pt idx="3">
                  <c:v>118</c:v>
                </c:pt>
                <c:pt idx="4">
                  <c:v>38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11</c:v>
                </c:pt>
              </c:numCache>
            </c:numRef>
          </c:val>
        </c:ser>
        <c:dLbls>
          <c:showVal val="1"/>
        </c:dLbls>
        <c:axId val="80264192"/>
        <c:axId val="80331136"/>
      </c:barChart>
      <c:catAx>
        <c:axId val="8026419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0331136"/>
        <c:crosses val="autoZero"/>
        <c:auto val="1"/>
        <c:lblAlgn val="ctr"/>
        <c:lblOffset val="100"/>
        <c:tickLblSkip val="1"/>
        <c:tickMarkSkip val="1"/>
      </c:catAx>
      <c:valAx>
        <c:axId val="80331136"/>
        <c:scaling>
          <c:orientation val="minMax"/>
          <c:max val="25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0264192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8"/>
          <c:h val="0.5287851987119353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98
(77,2%)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24
(18,9%)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23
(18,1%)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51
(40,2%)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3
(2,4%)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6
(4,7%)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20
(15,7%)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5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'ЭУ фак.'!$A$28:$I$28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'ЭУ фак.'!$A$29:$I$29</c:f>
              <c:numCache>
                <c:formatCode>General</c:formatCode>
                <c:ptCount val="9"/>
                <c:pt idx="0">
                  <c:v>127</c:v>
                </c:pt>
                <c:pt idx="1">
                  <c:v>100</c:v>
                </c:pt>
                <c:pt idx="2">
                  <c:v>25</c:v>
                </c:pt>
                <c:pt idx="3">
                  <c:v>23</c:v>
                </c:pt>
                <c:pt idx="4">
                  <c:v>52</c:v>
                </c:pt>
                <c:pt idx="5">
                  <c:v>3</c:v>
                </c:pt>
                <c:pt idx="6">
                  <c:v>6</c:v>
                </c:pt>
                <c:pt idx="7">
                  <c:v>0</c:v>
                </c:pt>
                <c:pt idx="8">
                  <c:v>18</c:v>
                </c:pt>
              </c:numCache>
            </c:numRef>
          </c:val>
        </c:ser>
        <c:dLbls>
          <c:showVal val="1"/>
        </c:dLbls>
        <c:axId val="81695104"/>
        <c:axId val="81697024"/>
      </c:barChart>
      <c:catAx>
        <c:axId val="8169510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1697024"/>
        <c:crosses val="autoZero"/>
        <c:auto val="1"/>
        <c:lblAlgn val="ctr"/>
        <c:lblOffset val="100"/>
        <c:tickLblSkip val="1"/>
        <c:tickMarkSkip val="1"/>
      </c:catAx>
      <c:valAx>
        <c:axId val="81697024"/>
        <c:scaling>
          <c:orientation val="minMax"/>
          <c:max val="290"/>
          <c:min val="-2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1695104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8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"/>
              <c:layout>
                <c:manualLayout>
                  <c:x val="6.2311456448874859E-3"/>
                  <c:y val="4.3460167469009572E-3"/>
                </c:manualLayout>
              </c:layout>
              <c:tx>
                <c:rich>
                  <a:bodyPr/>
                  <a:lstStyle/>
                  <a:p>
                    <a:pPr>
                      <a:defRPr sz="1425" b="0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200" b="1" i="0" strike="noStrike">
                        <a:solidFill>
                          <a:srgbClr val="000000"/>
                        </a:solidFill>
                        <a:latin typeface="Arial Cyr"/>
                      </a:rPr>
                      <a:t>58</a:t>
                    </a:r>
                  </a:p>
                  <a:p>
                    <a:pPr>
                      <a:defRPr sz="1425" b="0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200" b="1" i="0" strike="noStrike">
                        <a:solidFill>
                          <a:srgbClr val="000000"/>
                        </a:solidFill>
                        <a:latin typeface="Arial Cyr"/>
                      </a:rPr>
                      <a:t>(93,5%</a:t>
                    </a:r>
                    <a:r>
                      <a:rPr lang="ru-RU" sz="1175" b="1" i="0" strike="noStrike">
                        <a:solidFill>
                          <a:srgbClr val="000000"/>
                        </a:solidFill>
                        <a:latin typeface="Arial Cyr"/>
                      </a:rPr>
                      <a:t>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25
(40,3%)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22
(35,5%)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11
(17,7%)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2
(3,2%)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2
(3,2%)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'ФПКП фак. 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'ФПКП фак. '!$A$31:$I$31</c:f>
              <c:numCache>
                <c:formatCode>General</c:formatCode>
                <c:ptCount val="9"/>
                <c:pt idx="0">
                  <c:v>62</c:v>
                </c:pt>
                <c:pt idx="1">
                  <c:v>58</c:v>
                </c:pt>
                <c:pt idx="2">
                  <c:v>25</c:v>
                </c:pt>
                <c:pt idx="3">
                  <c:v>22</c:v>
                </c:pt>
                <c:pt idx="4">
                  <c:v>11</c:v>
                </c:pt>
                <c:pt idx="5">
                  <c:v>0</c:v>
                </c:pt>
                <c:pt idx="6">
                  <c:v>2</c:v>
                </c:pt>
                <c:pt idx="7">
                  <c:v>0</c:v>
                </c:pt>
                <c:pt idx="8">
                  <c:v>2</c:v>
                </c:pt>
              </c:numCache>
            </c:numRef>
          </c:val>
        </c:ser>
        <c:dLbls>
          <c:showVal val="1"/>
        </c:dLbls>
        <c:axId val="97521024"/>
        <c:axId val="98121216"/>
      </c:barChart>
      <c:catAx>
        <c:axId val="9752102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98121216"/>
        <c:crosses val="autoZero"/>
        <c:auto val="1"/>
        <c:lblAlgn val="ctr"/>
        <c:lblOffset val="100"/>
        <c:tickLblSkip val="1"/>
        <c:tickMarkSkip val="1"/>
      </c:catAx>
      <c:valAx>
        <c:axId val="98121216"/>
        <c:scaling>
          <c:orientation val="minMax"/>
          <c:max val="9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97521024"/>
        <c:crosses val="autoZero"/>
        <c:crossBetween val="between"/>
        <c:majorUnit val="15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20.07.2017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20.07.2017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20.07.2017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20.07.2017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20.07.2017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20.07.2017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20.07.2017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20.07.2017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20.07.2017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20.07.2017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20.07.2017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1295D96-F107-4302-AAED-429F885A70C6}" type="datetimeFigureOut">
              <a:rPr lang="ru-RU" smtClean="0"/>
              <a:pPr/>
              <a:t>20.07.2017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00756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Организация и перспективы производственной практики, стажировки и трудоустройства выпускников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 факультета экономики и управления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719274" cy="1143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 факультета повышения квалификации и переподготовки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Сравнительная диаграмма показателей трудоустройства по факультетам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9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21442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Рейтинг специальностей в соответствии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 показателями трудоустройства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2"/>
          <p:cNvGraphicFramePr>
            <a:graphicFrameLocks/>
          </p:cNvGraphicFramePr>
          <p:nvPr/>
        </p:nvGraphicFramePr>
        <p:xfrm>
          <a:off x="1071538" y="1500174"/>
          <a:ext cx="8047248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трудоустроившихся выпускников на предприятиях и организациях города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3"/>
          <p:cNvGraphicFramePr>
            <a:graphicFrameLocks/>
          </p:cNvGraphicFramePr>
          <p:nvPr/>
        </p:nvGraphicFramePr>
        <p:xfrm>
          <a:off x="1142976" y="1357298"/>
          <a:ext cx="7867650" cy="4733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07154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Сравнительная диаграмма трудоустроившихся выпускников на предприятиях и организациях города за 5 лет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1"/>
          <p:cNvGraphicFramePr>
            <a:graphicFrameLocks/>
          </p:cNvGraphicFramePr>
          <p:nvPr/>
        </p:nvGraphicFramePr>
        <p:xfrm>
          <a:off x="1142976" y="1142984"/>
          <a:ext cx="7786742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2858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ПЕРЕЧЕНЬ ДОГОВОРОВ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производственную и преддипломную практики студентов НХТИ (филиала) ФГБОУ ВО «КНИТУ»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 предприятиями г. Нижнекамска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2015/16 учебный год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428736"/>
            <a:ext cx="7858180" cy="5214974"/>
          </a:xfrm>
          <a:solidFill>
            <a:schemeClr val="bg1"/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>
            <a:noAutofit/>
          </a:bodyPr>
          <a:lstStyle/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ОАО «ТАНЕКО», договор № 44/13.01-01/14 от 24.02.2014 (Срок до 31.12.2018 г.).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Отдел управления Федеральной миграционной службы России по РТ в г. Нижнекамске, договор № 7-1-4-113 от 16.05.2013 (Срок до 31.12.2019 года).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ОАО «ТАИФ-НК», договор №079-1125/13 от 23.07.2013 (Срок до 31.12.2017 г.).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АО «Нижнекамский завод технического углерода», договор № 04/2015/220 от 01.01.2016 (Срок 1 год).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Совет муниципального образования «Нижнекамский муниципальный район», договор на учебную, производственную и преддипломную практики № 1 от 05.02.2015 (Срок на 2015-2019 гг.).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ООО «Завод грузовых шин», договор № 01/2015 от 21.12.2015 (Срок 1 год).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ООО УК «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Татнефть-Нефтехим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», договор № 08/2015/9 от 23.01.2015 (Срок до 2020 г).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ПАО «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Нижнекамскшина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», договор № 01/2015/860 от 21.12.2015 (Срок 1 год).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Муниципальное казенное учреждение «Управление земельных и имущественных отношений НМР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РТ», договор № 4/39-85 от 26.06.2012 (Срок до 2017 года).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ООО «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Нефтегазинжиниринг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», договор № 50/12 от 27.03.2012 (Срок до 2017 года).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ООО «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Камэнергостройпром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», договор № 3 от 09.02.2012 (Срок до 2017 года).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ОАО «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Нижнекамскнефтехим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», договор № 4600020810 от 14.01.2013 (Срок до 31.12.2017).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Государственное казенное учреждение «Центр занятости населения г. Нижнекамск, договор № 7 от 12.01.2015 (Срок до 2018 года).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Нижнекамский филиал Ассамблеи Народов Татарстана, договор № 4/39-80 от 14.03.2012 (Срок до 2017 года).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Государственное унитарное предприятие «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Горэлектротранспорт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» г. Нижнекамска Министерства транспорта и дорожного хозяйства РТ, договор № 7-1-4-90 от 14.03.2012 (Срок до 2017 года).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Межрайонная инспекция Федеральной налоговой службы №11 по РТ № 7-1-4-112 от 06.05.2014 (Срок до 31.12.2019 года).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ООО «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Преттль-НК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», договор № 97/14-СП от 10.06.2014 (Срок до 31.12.2018 года).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42852"/>
            <a:ext cx="7498080" cy="57150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Участники ФЭП в 2015/2016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году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42976" y="642918"/>
          <a:ext cx="7785102" cy="6138628"/>
        </p:xfrm>
        <a:graphic>
          <a:graphicData uri="http://schemas.openxmlformats.org/drawingml/2006/table">
            <a:tbl>
              <a:tblPr/>
              <a:tblGrid>
                <a:gridCol w="883322"/>
                <a:gridCol w="3492089"/>
                <a:gridCol w="1853989"/>
                <a:gridCol w="1555702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Код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специальности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студентов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Кафедра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38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09.03.01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27.03.04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 и вычислительная техника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Системы и средства автоматизации технологических процессов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АТПП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579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15.03.02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18.03.02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Оборудование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нефтегазопереработки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Машины и аппараты химических производств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МАХП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5496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18.03.01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Технология и переработка полимеров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5193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18.03.01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Химическая технология органических веществ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ХТОВ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7944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13.03.01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13.03.02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Энергообеспечение предприятий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Электроснабжение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ЭТЭОП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38258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Действующий договор по программе ФЭП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43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Предприятие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Номер договора,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 подписания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 действия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5159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ОАО «Нижнекамскнефтехим»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4600025828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17.02.2015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01.09.2015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01.08.2017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гг.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98080" cy="9397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Динамика изменения показателей программы ФЭП </a:t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за последние 5 лет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728" y="1214422"/>
          <a:ext cx="7286675" cy="3404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/>
                <a:gridCol w="857256"/>
                <a:gridCol w="839895"/>
                <a:gridCol w="1021497"/>
                <a:gridCol w="1021497"/>
                <a:gridCol w="1021497"/>
                <a:gridCol w="953397"/>
              </a:tblGrid>
              <a:tr h="50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Показатели по </a:t>
                      </a:r>
                      <a:r>
                        <a:rPr lang="ru-RU" sz="16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</a:t>
                      </a: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годам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2011/12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2012/13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год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2013/14 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год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2014/15 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год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2015/16 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год</a:t>
                      </a:r>
                      <a:r>
                        <a:rPr lang="ru-RU" sz="16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специальностей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5-8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Всего участвуют  студентов, из них: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246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 ОАО НКНХ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246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Трудоустроено выпускников после защиты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214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00100" y="5357826"/>
            <a:ext cx="8143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Всего с 2001 по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гг.  в эксперименте участвовало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1052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студента, 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915 студентов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трудоустроено.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института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71414"/>
            <a:ext cx="749808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по формам обучения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928670"/>
            <a:ext cx="8143900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	очная форма обучения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000760" y="928670"/>
          <a:ext cx="2438400" cy="200025"/>
        </p:xfrm>
        <a:graphic>
          <a:graphicData uri="http://schemas.openxmlformats.org/drawingml/2006/table">
            <a:tbl>
              <a:tblPr/>
              <a:tblGrid>
                <a:gridCol w="24384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>
                          <a:latin typeface="Times New Roman"/>
                        </a:rPr>
                        <a:t>очно-заочная</a:t>
                      </a:r>
                      <a:r>
                        <a:rPr lang="ru-RU" sz="1200" b="1" i="0" u="none" strike="noStrike" dirty="0">
                          <a:latin typeface="Times New Roman"/>
                        </a:rPr>
                        <a:t> форма обучения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786182" y="3571876"/>
          <a:ext cx="2438400" cy="200025"/>
        </p:xfrm>
        <a:graphic>
          <a:graphicData uri="http://schemas.openxmlformats.org/drawingml/2006/table">
            <a:tbl>
              <a:tblPr/>
              <a:tblGrid>
                <a:gridCol w="609600"/>
                <a:gridCol w="18288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Times New Roman"/>
                        </a:rPr>
                        <a:t>заочная форма обучения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Chart 1"/>
          <p:cNvGraphicFramePr>
            <a:graphicFrameLocks/>
          </p:cNvGraphicFramePr>
          <p:nvPr/>
        </p:nvGraphicFramePr>
        <p:xfrm>
          <a:off x="1142977" y="1142985"/>
          <a:ext cx="3857651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2"/>
          <p:cNvGraphicFramePr>
            <a:graphicFrameLocks/>
          </p:cNvGraphicFramePr>
          <p:nvPr/>
        </p:nvGraphicFramePr>
        <p:xfrm>
          <a:off x="5143504" y="1142985"/>
          <a:ext cx="3833806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3"/>
          <p:cNvGraphicFramePr>
            <a:graphicFrameLocks/>
          </p:cNvGraphicFramePr>
          <p:nvPr/>
        </p:nvGraphicFramePr>
        <p:xfrm>
          <a:off x="2786050" y="3857628"/>
          <a:ext cx="4786346" cy="2656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технологического факультета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 трудоустройства выпускников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механического факультета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факультета управления и автоматизации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ниторинг трудоустройства_2014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мониторинг трудоустройства_2014</Template>
  <TotalTime>43</TotalTime>
  <Words>734</Words>
  <Application>Microsoft Office PowerPoint</Application>
  <PresentationFormat>Экран (4:3)</PresentationFormat>
  <Paragraphs>244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мониторинг трудоустройства_2014</vt:lpstr>
      <vt:lpstr>Слайд 1</vt:lpstr>
      <vt:lpstr>  ПЕРЕЧЕНЬ ДОГОВОРОВ на производственную и преддипломную практики студентов НХТИ (филиала) ФГБОУ ВО «КНИТУ» с предприятиями г. Нижнекамска на 2015/16 учебный год  </vt:lpstr>
      <vt:lpstr>Участники ФЭП в 2015/2016 уч. году</vt:lpstr>
      <vt:lpstr>Динамика изменения показателей программы ФЭП   за последние 5 лет </vt:lpstr>
      <vt:lpstr>Диаграмма трудоустройства выпускников института </vt:lpstr>
      <vt:lpstr>Диаграмма трудоустройства выпускников по формам обучения </vt:lpstr>
      <vt:lpstr>Диаграмма трудоустройства выпускников  технологического факультета </vt:lpstr>
      <vt:lpstr>Диаграмма  трудоустройства выпускников  механического факультета </vt:lpstr>
      <vt:lpstr>Диаграмма трудоустройства выпускников                                                                                                     факультета управления и автоматизации </vt:lpstr>
      <vt:lpstr>Диаграмма трудоустройства выпускников                                                                                                      факультета экономики и управления </vt:lpstr>
      <vt:lpstr>Диаграмма трудоустройства выпускников                                                                                                      факультета повышения квалификации и переподготовки </vt:lpstr>
      <vt:lpstr>Сравнительная диаграмма показателей трудоустройства по факультетам</vt:lpstr>
      <vt:lpstr>Рейтинг специальностей в соответствии  с показателями трудоустройства</vt:lpstr>
      <vt:lpstr>Диаграмма трудоустроившихся выпускников на предприятиях и организациях города </vt:lpstr>
      <vt:lpstr>Сравнительная диаграмма трудоустроившихся выпускников на предприятиях и организациях города за 5 лет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22</cp:revision>
  <dcterms:created xsi:type="dcterms:W3CDTF">2014-09-30T07:51:32Z</dcterms:created>
  <dcterms:modified xsi:type="dcterms:W3CDTF">2017-07-20T11:36:50Z</dcterms:modified>
</cp:coreProperties>
</file>