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8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5;&#1080;&#1090;&#1086;&#1088;&#1080;&#1085;&#1075;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hPercent val="62"/>
      <c:rotY val="0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1317649178149821E-2"/>
          <c:y val="1.3392871739928992E-2"/>
          <c:w val="0.84743469318512155"/>
          <c:h val="0.67410787757642565"/>
        </c:manualLayout>
      </c:layout>
      <c:bar3DChart>
        <c:barDir val="col"/>
        <c:grouping val="clustered"/>
        <c:ser>
          <c:idx val="0"/>
          <c:order val="0"/>
          <c:tx>
            <c:strRef>
              <c:f>сравнительная!$A$37</c:f>
              <c:strCache>
                <c:ptCount val="1"/>
                <c:pt idx="0">
                  <c:v>2008/09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2.6614257397408448E-3"/>
                  <c:y val="4.719956303624798E-3"/>
                </c:manualLayout>
              </c:layout>
              <c:showVal val="1"/>
            </c:dLbl>
            <c:dLbl>
              <c:idx val="1"/>
              <c:layout>
                <c:manualLayout>
                  <c:x val="-1.3995126611311531E-2"/>
                  <c:y val="2.2637691808338512E-2"/>
                </c:manualLayout>
              </c:layout>
              <c:showVal val="1"/>
            </c:dLbl>
            <c:dLbl>
              <c:idx val="2"/>
              <c:layout>
                <c:manualLayout>
                  <c:x val="-8.9885824667427332E-3"/>
                  <c:y val="4.8551528018458264E-3"/>
                </c:manualLayout>
              </c:layout>
              <c:showVal val="1"/>
            </c:dLbl>
            <c:dLbl>
              <c:idx val="3"/>
              <c:layout>
                <c:manualLayout>
                  <c:x val="-6.7559139287172287E-3"/>
                  <c:y val="9.0782145609067215E-3"/>
                </c:manualLayout>
              </c:layout>
              <c:showVal val="1"/>
            </c:dLbl>
            <c:dLbl>
              <c:idx val="4"/>
              <c:layout>
                <c:manualLayout>
                  <c:x val="-3.3659207884957883E-3"/>
                  <c:y val="1.4573044581790337E-2"/>
                </c:manualLayout>
              </c:layout>
              <c:showVal val="1"/>
            </c:dLbl>
            <c:dLbl>
              <c:idx val="5"/>
              <c:layout>
                <c:manualLayout>
                  <c:x val="-3.9072961951375652E-3"/>
                  <c:y val="7.5669398773857066E-3"/>
                </c:manualLayout>
              </c:layout>
              <c:showVal val="1"/>
            </c:dLbl>
            <c:dLbl>
              <c:idx val="6"/>
              <c:layout>
                <c:manualLayout>
                  <c:x val="3.2373104617935697E-3"/>
                  <c:y val="8.99124446886472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'\DATA\Выпускники\2008-09\Мониторинг\[МОНИТОРИНГ_пром,орган,предпр,упр1.xls]Диаграмма'!$A$38:$G$38</c:f>
              <c:numCache>
                <c:formatCode>General</c:formatCode>
                <c:ptCount val="7"/>
                <c:pt idx="0">
                  <c:v>218</c:v>
                </c:pt>
                <c:pt idx="1">
                  <c:v>50</c:v>
                </c:pt>
                <c:pt idx="2">
                  <c:v>29</c:v>
                </c:pt>
                <c:pt idx="3">
                  <c:v>13</c:v>
                </c:pt>
                <c:pt idx="4">
                  <c:v>89</c:v>
                </c:pt>
                <c:pt idx="5">
                  <c:v>43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сравнительная!$B$37</c:f>
              <c:strCache>
                <c:ptCount val="1"/>
                <c:pt idx="0">
                  <c:v>2009/10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122028306055597E-3"/>
                  <c:y val="8.4951627288993248E-2"/>
                </c:manualLayout>
              </c:layout>
              <c:showVal val="1"/>
            </c:dLbl>
            <c:dLbl>
              <c:idx val="1"/>
              <c:layout>
                <c:manualLayout>
                  <c:x val="-1.8281520261597566E-4"/>
                  <c:y val="2.6532651444462199E-3"/>
                </c:manualLayout>
              </c:layout>
              <c:showVal val="1"/>
            </c:dLbl>
            <c:dLbl>
              <c:idx val="2"/>
              <c:layout>
                <c:manualLayout>
                  <c:x val="5.4794059347605933E-4"/>
                  <c:y val="2.1918630673511612E-3"/>
                </c:manualLayout>
              </c:layout>
              <c:showVal val="1"/>
            </c:dLbl>
            <c:dLbl>
              <c:idx val="3"/>
              <c:layout>
                <c:manualLayout>
                  <c:x val="-4.3840297621803338E-3"/>
                  <c:y val="2.9214906619588412E-3"/>
                </c:manualLayout>
              </c:layout>
              <c:showVal val="1"/>
            </c:dLbl>
            <c:dLbl>
              <c:idx val="4"/>
              <c:layout>
                <c:manualLayout>
                  <c:x val="2.0096205237840766E-3"/>
                  <c:y val="3.6768570688532252E-3"/>
                </c:manualLayout>
              </c:layout>
              <c:showVal val="1"/>
            </c:dLbl>
            <c:dLbl>
              <c:idx val="5"/>
              <c:layout>
                <c:manualLayout>
                  <c:x val="1.238700870636416E-3"/>
                  <c:y val="-4.1107997093583776E-3"/>
                </c:manualLayout>
              </c:layout>
              <c:showVal val="1"/>
            </c:dLbl>
            <c:dLbl>
              <c:idx val="6"/>
              <c:layout>
                <c:manualLayout>
                  <c:x val="4.2340404937357412E-3"/>
                  <c:y val="1.2072857636732752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'\DATA\Выпускники\2009-10\Мониторинг\[МОНИТОРИНГ_пром,орган,предпр,упр2.xls]Диаграмма'!$A$38:$G$38</c:f>
              <c:numCache>
                <c:formatCode>General</c:formatCode>
                <c:ptCount val="7"/>
                <c:pt idx="0">
                  <c:v>178</c:v>
                </c:pt>
                <c:pt idx="1">
                  <c:v>46</c:v>
                </c:pt>
                <c:pt idx="2">
                  <c:v>35</c:v>
                </c:pt>
                <c:pt idx="3">
                  <c:v>21</c:v>
                </c:pt>
                <c:pt idx="4">
                  <c:v>46</c:v>
                </c:pt>
                <c:pt idx="5">
                  <c:v>45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сравнительная!$C$37</c:f>
              <c:strCache>
                <c:ptCount val="1"/>
                <c:pt idx="0">
                  <c:v>2010/11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7392316206332042E-2"/>
                  <c:y val="1.8042365543154006E-2"/>
                </c:manualLayout>
              </c:layout>
              <c:showVal val="1"/>
            </c:dLbl>
            <c:dLbl>
              <c:idx val="1"/>
              <c:layout>
                <c:manualLayout>
                  <c:x val="5.0777511710020902E-3"/>
                  <c:y val="1.6654637158608529E-2"/>
                </c:manualLayout>
              </c:layout>
              <c:showVal val="1"/>
            </c:dLbl>
            <c:dLbl>
              <c:idx val="2"/>
              <c:layout>
                <c:manualLayout>
                  <c:x val="1.2036257095769999E-2"/>
                  <c:y val="-1.2488693150644282E-3"/>
                </c:manualLayout>
              </c:layout>
              <c:showVal val="1"/>
            </c:dLbl>
            <c:dLbl>
              <c:idx val="3"/>
              <c:layout>
                <c:manualLayout>
                  <c:x val="5.9034496690051888E-3"/>
                  <c:y val="-2.3625520330410477E-3"/>
                </c:manualLayout>
              </c:layout>
              <c:showVal val="1"/>
            </c:dLbl>
            <c:dLbl>
              <c:idx val="4"/>
              <c:layout>
                <c:manualLayout>
                  <c:x val="1.0159037442607221E-2"/>
                  <c:y val="-1.6074565610128505E-3"/>
                </c:manualLayout>
              </c:layout>
              <c:showVal val="1"/>
            </c:dLbl>
            <c:dLbl>
              <c:idx val="5"/>
              <c:layout>
                <c:manualLayout>
                  <c:x val="6.6141732283464469E-3"/>
                  <c:y val="2.7662449836409605E-3"/>
                </c:manualLayout>
              </c:layout>
              <c:showVal val="1"/>
            </c:dLbl>
            <c:dLbl>
              <c:idx val="6"/>
              <c:layout>
                <c:manualLayout>
                  <c:x val="6.8357061994722889E-3"/>
                  <c:y val="7.744673149596177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dLbls>
          <c:showVal val="1"/>
        </c:dLbls>
        <c:shape val="box"/>
        <c:axId val="27024000"/>
        <c:axId val="27038080"/>
        <c:axId val="0"/>
      </c:bar3DChart>
      <c:catAx>
        <c:axId val="270240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Arial" pitchFamily="34" charset="0"/>
              </a:defRPr>
            </a:pPr>
            <a:endParaRPr lang="ru-RU"/>
          </a:p>
        </c:txPr>
        <c:crossAx val="27038080"/>
        <c:crosses val="autoZero"/>
        <c:auto val="1"/>
        <c:lblAlgn val="ctr"/>
        <c:lblOffset val="100"/>
        <c:tickLblSkip val="1"/>
        <c:tickMarkSkip val="1"/>
      </c:catAx>
      <c:valAx>
        <c:axId val="27038080"/>
        <c:scaling>
          <c:orientation val="minMax"/>
          <c:max val="23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27024000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3175">
      <a:noFill/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5.3853200677758907E-3"/>
                  <c:y val="3.81312543007534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103 </a:t>
                    </a:r>
                  </a:p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(95%</a:t>
                    </a:r>
                    <a:r>
                      <a:rPr lang="ru-RU" sz="1175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42
(39%)</a:t>
                    </a:r>
                  </a:p>
                </c:rich>
              </c:tx>
            </c:dLbl>
            <c:dLbl>
              <c:idx val="3"/>
              <c:tx>
                <c:rich>
                  <a:bodyPr/>
                  <a:lstStyle/>
                  <a:p>
                    <a:r>
                      <a:rPr lang="ru-RU"/>
                      <a:t>21
(19%)</a:t>
                    </a:r>
                  </a:p>
                </c:rich>
              </c:tx>
            </c:dLbl>
            <c:dLbl>
              <c:idx val="4"/>
              <c:tx>
                <c:rich>
                  <a:bodyPr/>
                  <a:lstStyle/>
                  <a:p>
                    <a:r>
                      <a:rPr lang="ru-RU"/>
                      <a:t>40
(37%)</a:t>
                    </a:r>
                  </a:p>
                </c:rich>
              </c:tx>
            </c:dLbl>
            <c:dLbl>
              <c:idx val="5"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tx>
                <c:rich>
                  <a:bodyPr/>
                  <a:lstStyle/>
                  <a:p>
                    <a:r>
                      <a:rPr lang="ru-RU"/>
                      <a:t>1
(1%)</a:t>
                    </a:r>
                  </a:p>
                </c:rich>
              </c:tx>
            </c:dLbl>
            <c:dLbl>
              <c:idx val="7"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tx>
                <c:rich>
                  <a:bodyPr/>
                  <a:lstStyle/>
                  <a:p>
                    <a:r>
                      <a:rPr lang="ru-RU"/>
                      <a:t>5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109</c:v>
                </c:pt>
                <c:pt idx="1">
                  <c:v>103</c:v>
                </c:pt>
                <c:pt idx="2">
                  <c:v>42</c:v>
                </c:pt>
                <c:pt idx="3">
                  <c:v>21</c:v>
                </c:pt>
                <c:pt idx="4">
                  <c:v>40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5</c:v>
                </c:pt>
              </c:numCache>
            </c:numRef>
          </c:val>
        </c:ser>
        <c:dLbls>
          <c:showVal val="1"/>
        </c:dLbls>
        <c:axId val="64711680"/>
        <c:axId val="64721664"/>
      </c:barChart>
      <c:catAx>
        <c:axId val="647116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721664"/>
        <c:crosses val="autoZero"/>
        <c:auto val="1"/>
        <c:lblAlgn val="ctr"/>
        <c:lblOffset val="100"/>
        <c:tickLblSkip val="1"/>
        <c:tickMarkSkip val="1"/>
      </c:catAx>
      <c:valAx>
        <c:axId val="6472166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71168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15838504727673E-2"/>
          <c:y val="4.1322355737461805E-2"/>
          <c:w val="0.90526373950435557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701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581
(83%)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183
(26%)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229
(33%)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169
(24%)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23
(3%)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36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(0,1%)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60
(9%)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701</c:v>
                </c:pt>
                <c:pt idx="1">
                  <c:v>581</c:v>
                </c:pt>
                <c:pt idx="2">
                  <c:v>183</c:v>
                </c:pt>
                <c:pt idx="3">
                  <c:v>229</c:v>
                </c:pt>
                <c:pt idx="4">
                  <c:v>169</c:v>
                </c:pt>
                <c:pt idx="5">
                  <c:v>23</c:v>
                </c:pt>
                <c:pt idx="6">
                  <c:v>36</c:v>
                </c:pt>
                <c:pt idx="7">
                  <c:v>1</c:v>
                </c:pt>
                <c:pt idx="8">
                  <c:v>60</c:v>
                </c:pt>
              </c:numCache>
            </c:numRef>
          </c:val>
        </c:ser>
        <c:dLbls>
          <c:showVal val="1"/>
        </c:dLbls>
        <c:axId val="27164032"/>
        <c:axId val="27165824"/>
      </c:barChart>
      <c:catAx>
        <c:axId val="271640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65824"/>
        <c:crosses val="autoZero"/>
        <c:lblAlgn val="ctr"/>
        <c:lblOffset val="100"/>
        <c:tickLblSkip val="1"/>
        <c:tickMarkSkip val="1"/>
      </c:catAx>
      <c:valAx>
        <c:axId val="2716582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640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356E-2"/>
          <c:y val="5.0505216570708944E-2"/>
          <c:w val="0.90146935082004709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9.863409463710453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3222428139300949E-3"/>
                  <c:y val="-3.762072857101005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137
(70%)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42
(21%)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56
(28%)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39
(20%)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23
(12%)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6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31
(16%)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197</c:v>
                </c:pt>
                <c:pt idx="1">
                  <c:v>137</c:v>
                </c:pt>
                <c:pt idx="2">
                  <c:v>42</c:v>
                </c:pt>
                <c:pt idx="3">
                  <c:v>56</c:v>
                </c:pt>
                <c:pt idx="4">
                  <c:v>39</c:v>
                </c:pt>
                <c:pt idx="5">
                  <c:v>23</c:v>
                </c:pt>
                <c:pt idx="6">
                  <c:v>6</c:v>
                </c:pt>
                <c:pt idx="7">
                  <c:v>0</c:v>
                </c:pt>
                <c:pt idx="8">
                  <c:v>31</c:v>
                </c:pt>
              </c:numCache>
            </c:numRef>
          </c:val>
        </c:ser>
        <c:dLbls>
          <c:showVal val="1"/>
        </c:dLbls>
        <c:axId val="27292032"/>
        <c:axId val="27293568"/>
      </c:barChart>
      <c:catAx>
        <c:axId val="272920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93568"/>
        <c:crosses val="autoZero"/>
        <c:auto val="1"/>
        <c:lblAlgn val="ctr"/>
        <c:lblOffset val="100"/>
        <c:tickLblSkip val="2"/>
        <c:tickMarkSkip val="1"/>
      </c:catAx>
      <c:valAx>
        <c:axId val="27293568"/>
        <c:scaling>
          <c:orientation val="minMax"/>
          <c:max val="2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92032"/>
        <c:crosses val="autoZero"/>
        <c:crossBetween val="between"/>
        <c:majorUnit val="4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7826086956521791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4824130153464084E-3"/>
                  <c:y val="9.364899621661022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47362913727694E-3"/>
                  <c:y val="-3.177345306753061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173
(81%)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38
(18%)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72
(34%)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63
(29%)</a:t>
                    </a:r>
                  </a:p>
                </c:rich>
              </c:tx>
            </c:dLbl>
            <c:dLbl>
              <c:idx val="5"/>
              <c:layout>
                <c:manualLayout>
                  <c:x val="8.2485776279166614E-3"/>
                  <c:y val="-1.141583054626535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25
(12%)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16
(8%)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214</c:v>
                </c:pt>
                <c:pt idx="1">
                  <c:v>173</c:v>
                </c:pt>
                <c:pt idx="2">
                  <c:v>38</c:v>
                </c:pt>
                <c:pt idx="3">
                  <c:v>72</c:v>
                </c:pt>
                <c:pt idx="4">
                  <c:v>63</c:v>
                </c:pt>
                <c:pt idx="5">
                  <c:v>0</c:v>
                </c:pt>
                <c:pt idx="6">
                  <c:v>25</c:v>
                </c:pt>
                <c:pt idx="7">
                  <c:v>0</c:v>
                </c:pt>
                <c:pt idx="8">
                  <c:v>16</c:v>
                </c:pt>
              </c:numCache>
            </c:numRef>
          </c:val>
        </c:ser>
        <c:dLbls>
          <c:showVal val="1"/>
        </c:dLbls>
        <c:axId val="27219072"/>
        <c:axId val="27220608"/>
      </c:barChart>
      <c:catAx>
        <c:axId val="272190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20608"/>
        <c:crosses val="autoZero"/>
        <c:auto val="1"/>
        <c:lblAlgn val="ctr"/>
        <c:lblOffset val="100"/>
        <c:tickLblSkip val="2"/>
        <c:tickMarkSkip val="1"/>
      </c:catAx>
      <c:valAx>
        <c:axId val="2722060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19072"/>
        <c:crosses val="autoZero"/>
        <c:crossBetween val="between"/>
        <c:majorUnit val="10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55"/>
          <c:h val="0.4416403785488957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5560309140235278E-3"/>
                  <c:y val="1.560462670872766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098899658552569E-2"/>
                  <c:y val="1.038906414300736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271
(94%)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103
(36%)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101
(35%)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67 
(23%)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5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(0,3%)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13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290</c:v>
                </c:pt>
                <c:pt idx="1">
                  <c:v>271</c:v>
                </c:pt>
                <c:pt idx="2">
                  <c:v>103</c:v>
                </c:pt>
                <c:pt idx="3">
                  <c:v>101</c:v>
                </c:pt>
                <c:pt idx="4">
                  <c:v>67</c:v>
                </c:pt>
                <c:pt idx="5">
                  <c:v>0</c:v>
                </c:pt>
                <c:pt idx="6">
                  <c:v>5</c:v>
                </c:pt>
                <c:pt idx="7">
                  <c:v>1</c:v>
                </c:pt>
                <c:pt idx="8">
                  <c:v>13</c:v>
                </c:pt>
              </c:numCache>
            </c:numRef>
          </c:val>
        </c:ser>
        <c:dLbls>
          <c:showVal val="1"/>
        </c:dLbls>
        <c:axId val="27355008"/>
        <c:axId val="27356544"/>
      </c:barChart>
      <c:catAx>
        <c:axId val="273550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356544"/>
        <c:crosses val="autoZero"/>
        <c:auto val="1"/>
        <c:lblAlgn val="ctr"/>
        <c:lblOffset val="100"/>
        <c:tickLblSkip val="2"/>
        <c:tickMarkSkip val="1"/>
      </c:catAx>
      <c:valAx>
        <c:axId val="2735654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35500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5.2424155002227081E-3"/>
                </c:manualLayout>
              </c:layout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200
(84%)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32
(14%)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117
(49%)</a:t>
                    </a:r>
                  </a:p>
                </c:rich>
              </c:tx>
            </c:dLbl>
            <c:dLbl>
              <c:idx val="4"/>
              <c:layout>
                <c:manualLayout>
                  <c:x val="2.9398089036404974E-3"/>
                  <c:y val="-2.479899512768327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51
(22%)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5
(2%)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9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23
(10%)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237</c:v>
                </c:pt>
                <c:pt idx="1">
                  <c:v>200</c:v>
                </c:pt>
                <c:pt idx="2">
                  <c:v>32</c:v>
                </c:pt>
                <c:pt idx="3">
                  <c:v>117</c:v>
                </c:pt>
                <c:pt idx="4">
                  <c:v>51</c:v>
                </c:pt>
                <c:pt idx="5">
                  <c:v>5</c:v>
                </c:pt>
                <c:pt idx="6">
                  <c:v>9</c:v>
                </c:pt>
                <c:pt idx="7">
                  <c:v>0</c:v>
                </c:pt>
                <c:pt idx="8">
                  <c:v>23</c:v>
                </c:pt>
              </c:numCache>
            </c:numRef>
          </c:val>
        </c:ser>
        <c:dLbls>
          <c:showVal val="1"/>
        </c:dLbls>
        <c:axId val="39742464"/>
        <c:axId val="39756544"/>
      </c:barChart>
      <c:catAx>
        <c:axId val="397424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9756544"/>
        <c:crosses val="autoZero"/>
        <c:auto val="1"/>
        <c:lblAlgn val="ctr"/>
        <c:lblOffset val="100"/>
        <c:tickLblSkip val="1"/>
        <c:tickMarkSkip val="1"/>
      </c:catAx>
      <c:valAx>
        <c:axId val="3975654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974246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5495498089240841E-3"/>
                  <c:y val="-2.6499610459580349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08E-3"/>
                  <c:y val="-7.157177517429406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86
(93%)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(27%)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40
(43%)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21
(23%)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93</c:v>
                </c:pt>
                <c:pt idx="1">
                  <c:v>86</c:v>
                </c:pt>
                <c:pt idx="2" formatCode="@">
                  <c:v>25</c:v>
                </c:pt>
                <c:pt idx="3" formatCode="@">
                  <c:v>40</c:v>
                </c:pt>
                <c:pt idx="4">
                  <c:v>21</c:v>
                </c:pt>
                <c:pt idx="5" formatCode="@">
                  <c:v>1</c:v>
                </c:pt>
                <c:pt idx="6" formatCode="@">
                  <c:v>4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27099136"/>
        <c:axId val="27100672"/>
      </c:barChart>
      <c:catAx>
        <c:axId val="270991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00672"/>
        <c:crosses val="autoZero"/>
        <c:auto val="1"/>
        <c:lblAlgn val="ctr"/>
        <c:lblOffset val="100"/>
        <c:tickLblSkip val="1"/>
        <c:tickMarkSkip val="1"/>
      </c:catAx>
      <c:valAx>
        <c:axId val="27100672"/>
        <c:scaling>
          <c:orientation val="minMax"/>
          <c:max val="1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99136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1.565450176591177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08E-3"/>
                  <c:y val="-1.813339023564830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107
(78%)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61
(44%)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23
(17%)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23
(17%)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11
(8%)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8
(6%)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12
(9%)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138</c:v>
                </c:pt>
                <c:pt idx="1">
                  <c:v>107</c:v>
                </c:pt>
                <c:pt idx="2">
                  <c:v>61</c:v>
                </c:pt>
                <c:pt idx="3">
                  <c:v>23</c:v>
                </c:pt>
                <c:pt idx="4">
                  <c:v>23</c:v>
                </c:pt>
                <c:pt idx="5">
                  <c:v>11</c:v>
                </c:pt>
                <c:pt idx="6">
                  <c:v>8</c:v>
                </c:pt>
                <c:pt idx="7">
                  <c:v>0</c:v>
                </c:pt>
                <c:pt idx="8">
                  <c:v>12</c:v>
                </c:pt>
              </c:numCache>
            </c:numRef>
          </c:val>
        </c:ser>
        <c:dLbls>
          <c:showVal val="1"/>
        </c:dLbls>
        <c:axId val="47740032"/>
        <c:axId val="47741568"/>
      </c:barChart>
      <c:catAx>
        <c:axId val="477400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741568"/>
        <c:crosses val="autoZero"/>
        <c:auto val="1"/>
        <c:lblAlgn val="ctr"/>
        <c:lblOffset val="100"/>
        <c:tickLblSkip val="1"/>
        <c:tickMarkSkip val="1"/>
      </c:catAx>
      <c:valAx>
        <c:axId val="4774156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7400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85
(69%)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23
(19%)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28
(23%)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34
(27%)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6
(5%)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14
(11%)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(1%)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18
(15%)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124</c:v>
                </c:pt>
                <c:pt idx="1">
                  <c:v>85</c:v>
                </c:pt>
                <c:pt idx="2">
                  <c:v>23</c:v>
                </c:pt>
                <c:pt idx="3">
                  <c:v>28</c:v>
                </c:pt>
                <c:pt idx="4">
                  <c:v>34</c:v>
                </c:pt>
                <c:pt idx="5">
                  <c:v>6</c:v>
                </c:pt>
                <c:pt idx="6">
                  <c:v>14</c:v>
                </c:pt>
                <c:pt idx="7">
                  <c:v>1</c:v>
                </c:pt>
                <c:pt idx="8">
                  <c:v>18</c:v>
                </c:pt>
              </c:numCache>
            </c:numRef>
          </c:val>
        </c:ser>
        <c:dLbls>
          <c:showVal val="1"/>
        </c:dLbls>
        <c:axId val="47024384"/>
        <c:axId val="47050752"/>
      </c:barChart>
      <c:catAx>
        <c:axId val="470243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050752"/>
        <c:crosses val="autoZero"/>
        <c:auto val="1"/>
        <c:lblAlgn val="ctr"/>
        <c:lblOffset val="100"/>
        <c:tickLblSkip val="1"/>
        <c:tickMarkSkip val="1"/>
      </c:catAx>
      <c:valAx>
        <c:axId val="47050752"/>
        <c:scaling>
          <c:orientation val="minMax"/>
          <c:max val="18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70243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</a:p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трудоустройства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выпускников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2011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/>
            <a:endParaRPr lang="ru-RU" sz="4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571480"/>
            <a:ext cx="740664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Количество выпускников НХТИ, поступивших в ОАО «НКНХ», за последние 5 лет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728" y="2000240"/>
          <a:ext cx="7429552" cy="287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578"/>
                <a:gridCol w="1799160"/>
                <a:gridCol w="1329814"/>
              </a:tblGrid>
              <a:tr h="703396">
                <a:tc rowSpan="2"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Молодые специалисты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НХТИ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35580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Трудоустроились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 2007 по 2011 годы 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140">
                <a:tc>
                  <a:txBody>
                    <a:bodyPr/>
                    <a:lstStyle/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Уволились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 окт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 2011 г.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Работают</a:t>
                      </a: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предприятии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Оценка молодых специалистов руководителями ОАО «НКНХ» с учетом факультета 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6" y="1397000"/>
          <a:ext cx="7929623" cy="3671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6"/>
                <a:gridCol w="696519"/>
                <a:gridCol w="991203"/>
                <a:gridCol w="991203"/>
                <a:gridCol w="991203"/>
                <a:gridCol w="991203"/>
                <a:gridCol w="1053709"/>
                <a:gridCol w="92869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Факультеты НХТИ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Кол-во человек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Оценка знаний по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специаль-ности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общеобразо-вательных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знаний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Оценка способности к обучению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Отношение к работе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Стремление к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профессио-нальному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росту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Технологический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Механический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Управления и автоматизации: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АСОИУ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Электропривод и автоматика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Экономики и управления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Оценка молодых специалистов (НХТИ), работающих в определённых службах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(без учета специальности)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00100" y="1447800"/>
          <a:ext cx="8072496" cy="4338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732240"/>
                <a:gridCol w="1009062"/>
                <a:gridCol w="1009062"/>
                <a:gridCol w="1009062"/>
                <a:gridCol w="1009062"/>
                <a:gridCol w="1009062"/>
                <a:gridCol w="1009062"/>
              </a:tblGrid>
              <a:tr h="1097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служб и управлений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Кол-во человек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Оценка знаний по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специаль-ности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общеобразо-вательных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знаний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Оценка способности к обучению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Отношение к работе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Стремление к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профессио-нальному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росту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Технологическая служба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Механическая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Энергетическая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5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управление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81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Управления (автоматизации, НТЦ, ПКЦ)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Прочие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Количество выпускников, трудоустроившихся на предприятия и организации города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285852" y="1357298"/>
          <a:ext cx="764386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98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142976" y="1142984"/>
          <a:ext cx="3786214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2"/>
          <p:cNvGraphicFramePr>
            <a:graphicFrameLocks/>
          </p:cNvGraphicFramePr>
          <p:nvPr/>
        </p:nvGraphicFramePr>
        <p:xfrm>
          <a:off x="5072066" y="1142984"/>
          <a:ext cx="392905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3"/>
          <p:cNvGraphicFramePr>
            <a:graphicFrameLocks/>
          </p:cNvGraphicFramePr>
          <p:nvPr/>
        </p:nvGraphicFramePr>
        <p:xfrm>
          <a:off x="3214678" y="3786190"/>
          <a:ext cx="3929090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123</TotalTime>
  <Words>354</Words>
  <Application>Microsoft Office PowerPoint</Application>
  <PresentationFormat>Экран (4:3)</PresentationFormat>
  <Paragraphs>266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Количество выпускников, трудоустроившихся на предприятия и организации города 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     Количество выпускников НХТИ, поступивших в ОАО «НКНХ», за последние 5 лет </vt:lpstr>
      <vt:lpstr> Оценка молодых специалистов руководителями ОАО «НКНХ» с учетом факультета обучения </vt:lpstr>
      <vt:lpstr>  Оценка молодых специалистов (НХТИ), работающих в определённых службах  (без учета специальности)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17</cp:revision>
  <dcterms:created xsi:type="dcterms:W3CDTF">2012-04-18T08:11:23Z</dcterms:created>
  <dcterms:modified xsi:type="dcterms:W3CDTF">2015-10-01T05:36:01Z</dcterms:modified>
</cp:coreProperties>
</file>