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8" r:id="rId4"/>
    <p:sldId id="262" r:id="rId5"/>
    <p:sldId id="263" r:id="rId6"/>
    <p:sldId id="264" r:id="rId7"/>
    <p:sldId id="265" r:id="rId8"/>
    <p:sldId id="266" r:id="rId9"/>
    <p:sldId id="272" r:id="rId10"/>
    <p:sldId id="276" r:id="rId11"/>
    <p:sldId id="277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55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7;&#1086;%20&#1089;&#1087;&#1077;&#1094;&#1080;&#1072;&#1083;&#1100;&#1085;&#1086;&#1089;&#1090;&#1103;&#1084;%201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7;&#1086;%20&#1089;&#1087;&#1077;&#1094;&#1080;&#1072;&#1083;&#1100;&#1085;&#1086;&#1089;&#1090;&#1103;&#1084;%201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_&#1087;&#1088;&#1086;&#1084;,&#1086;&#1088;&#1075;&#1072;&#1085;,&#1087;&#1088;&#1077;&#1076;&#1087;&#1088;,&#1091;&#1087;&#1088;%201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_&#1087;&#1088;&#1086;&#1084;,&#1086;&#1088;&#1075;&#1072;&#1085;,&#1087;&#1088;&#1077;&#1076;&#1087;&#1088;,&#1091;&#1087;&#1088;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15838504727784E-2"/>
          <c:y val="4.1322355737461805E-2"/>
          <c:w val="0.90526373950435557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689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611
(89%)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179
(26%)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219
(32%)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213
(31%)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4
(0,6%)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31
(4,5%)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(0,3%)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41
(6%)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689</c:v>
                </c:pt>
                <c:pt idx="1">
                  <c:v>611</c:v>
                </c:pt>
                <c:pt idx="2">
                  <c:v>179</c:v>
                </c:pt>
                <c:pt idx="3">
                  <c:v>219</c:v>
                </c:pt>
                <c:pt idx="4">
                  <c:v>213</c:v>
                </c:pt>
                <c:pt idx="5">
                  <c:v>4</c:v>
                </c:pt>
                <c:pt idx="6">
                  <c:v>31</c:v>
                </c:pt>
                <c:pt idx="7">
                  <c:v>2</c:v>
                </c:pt>
                <c:pt idx="8">
                  <c:v>41</c:v>
                </c:pt>
              </c:numCache>
            </c:numRef>
          </c:val>
        </c:ser>
        <c:dLbls>
          <c:showVal val="1"/>
        </c:dLbls>
        <c:axId val="64097664"/>
        <c:axId val="64111744"/>
      </c:barChart>
      <c:catAx>
        <c:axId val="640976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111744"/>
        <c:crosses val="autoZero"/>
        <c:lblAlgn val="ctr"/>
        <c:lblOffset val="100"/>
        <c:tickLblSkip val="1"/>
        <c:tickMarkSkip val="1"/>
      </c:catAx>
      <c:valAx>
        <c:axId val="6411174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409766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30"/>
      <c:perspective val="0"/>
    </c:view3D>
    <c:plotArea>
      <c:layout>
        <c:manualLayout>
          <c:layoutTarget val="inner"/>
          <c:xMode val="edge"/>
          <c:yMode val="edge"/>
          <c:x val="7.096655968684866E-2"/>
          <c:y val="3.158836680510263E-2"/>
          <c:w val="0.7085574388581829"/>
          <c:h val="0.4571500997768127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трудоустройство (всего)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90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82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89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Технологический</c:v>
                </c:pt>
                <c:pt idx="1">
                  <c:v>Механический </c:v>
                </c:pt>
                <c:pt idx="2">
                  <c:v>Управления и автоматизации</c:v>
                </c:pt>
                <c:pt idx="3">
                  <c:v>Экономики и управления</c:v>
                </c:pt>
                <c:pt idx="4">
                  <c:v>Повышения квалификации и переподоготовки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90</c:v>
                </c:pt>
                <c:pt idx="1">
                  <c:v>88</c:v>
                </c:pt>
                <c:pt idx="2">
                  <c:v>91</c:v>
                </c:pt>
                <c:pt idx="3">
                  <c:v>82</c:v>
                </c:pt>
                <c:pt idx="4">
                  <c:v>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трудоустройство по специальности (профилю)</c:v>
                </c:pt>
              </c:strCache>
            </c:strRef>
          </c:tx>
          <c:dLbls>
            <c:dLbl>
              <c:idx val="0"/>
              <c:layout>
                <c:manualLayout>
                  <c:x val="3.0706855785945363E-2"/>
                  <c:y val="4.841129012276269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69,4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55551794435861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62,7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3553084548431429E-2"/>
                  <c:y val="-2.420564506138134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67,8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3.814412505131643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38,6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3.197983465267476E-2"/>
                  <c:y val="-2.420564506138134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37,8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Технологический</c:v>
                </c:pt>
                <c:pt idx="1">
                  <c:v>Механический </c:v>
                </c:pt>
                <c:pt idx="2">
                  <c:v>Управления и автоматизации</c:v>
                </c:pt>
                <c:pt idx="3">
                  <c:v>Экономики и управления</c:v>
                </c:pt>
                <c:pt idx="4">
                  <c:v>Повышения квалификации и переподоготовки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69.400000000000006</c:v>
                </c:pt>
                <c:pt idx="1">
                  <c:v>62.7</c:v>
                </c:pt>
                <c:pt idx="2">
                  <c:v>67.8</c:v>
                </c:pt>
                <c:pt idx="3">
                  <c:v>38.6</c:v>
                </c:pt>
                <c:pt idx="4">
                  <c:v>37.800000000000004</c:v>
                </c:pt>
              </c:numCache>
            </c:numRef>
          </c:val>
        </c:ser>
        <c:shape val="box"/>
        <c:axId val="96581120"/>
        <c:axId val="96582656"/>
        <c:axId val="0"/>
      </c:bar3DChart>
      <c:catAx>
        <c:axId val="9658112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 i="0" baseline="0"/>
            </a:pPr>
            <a:endParaRPr lang="ru-RU"/>
          </a:p>
        </c:txPr>
        <c:crossAx val="96582656"/>
        <c:crosses val="autoZero"/>
        <c:auto val="1"/>
        <c:lblAlgn val="ctr"/>
        <c:lblOffset val="100"/>
      </c:catAx>
      <c:valAx>
        <c:axId val="965826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96581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93973413691209"/>
          <c:y val="0.41116566381599157"/>
          <c:w val="0.20936336403594724"/>
          <c:h val="0.37857552637748265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effectLst>
          <a:outerShdw blurRad="50800" dist="50800" dir="5400000" algn="ctr" rotWithShape="0">
            <a:schemeClr val="bg1">
              <a:lumMod val="50000"/>
            </a:schemeClr>
          </a:outerShdw>
        </a:effectLst>
      </c:spPr>
    </c:sideWall>
    <c:backWall>
      <c:spPr>
        <a:effectLst>
          <a:outerShdw blurRad="50800" dist="50800" dir="5400000" algn="ctr" rotWithShape="0">
            <a:schemeClr val="bg1">
              <a:lumMod val="50000"/>
            </a:schemeClr>
          </a:outerShdw>
        </a:effectLst>
      </c:spPr>
    </c:backWall>
    <c:plotArea>
      <c:layout>
        <c:manualLayout>
          <c:layoutTarget val="inner"/>
          <c:xMode val="edge"/>
          <c:yMode val="edge"/>
          <c:x val="6.27383557051885E-2"/>
          <c:y val="6.1110683389792544E-2"/>
          <c:w val="0.93726164429481162"/>
          <c:h val="0.81566795682969861"/>
        </c:manualLayout>
      </c:layout>
      <c:bar3DChart>
        <c:barDir val="col"/>
        <c:grouping val="clustered"/>
        <c:ser>
          <c:idx val="0"/>
          <c:order val="0"/>
          <c:spPr>
            <a:ln>
              <a:noFill/>
            </a:ln>
          </c:spPr>
          <c:dPt>
            <c:idx val="0"/>
            <c:spPr>
              <a:gradFill flip="none" rotWithShape="1">
                <a:gsLst>
                  <a:gs pos="0">
                    <a:srgbClr val="9999FF">
                      <a:shade val="30000"/>
                      <a:satMod val="115000"/>
                    </a:srgbClr>
                  </a:gs>
                  <a:gs pos="50000">
                    <a:srgbClr val="9999FF">
                      <a:shade val="67500"/>
                      <a:satMod val="115000"/>
                    </a:srgbClr>
                  </a:gs>
                  <a:gs pos="100000">
                    <a:srgbClr val="99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spPr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rgbClr val="00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</c:dPt>
          <c:dPt>
            <c:idx val="2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gradFill flip="none" rotWithShape="1">
                <a:gsLst>
                  <a:gs pos="0">
                    <a:srgbClr val="291387">
                      <a:shade val="30000"/>
                      <a:satMod val="115000"/>
                    </a:srgbClr>
                  </a:gs>
                  <a:gs pos="50000">
                    <a:srgbClr val="291387">
                      <a:shade val="67500"/>
                      <a:satMod val="115000"/>
                    </a:srgbClr>
                  </a:gs>
                  <a:gs pos="100000">
                    <a:srgbClr val="291387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gradFill flip="none" rotWithShape="1">
                <a:gsLst>
                  <a:gs pos="0">
                    <a:srgbClr val="00682F">
                      <a:shade val="30000"/>
                      <a:satMod val="115000"/>
                    </a:srgbClr>
                  </a:gs>
                  <a:gs pos="50000">
                    <a:srgbClr val="00682F">
                      <a:shade val="67500"/>
                      <a:satMod val="115000"/>
                    </a:srgbClr>
                  </a:gs>
                  <a:gs pos="100000">
                    <a:srgbClr val="00682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dPt>
          <c:dPt>
            <c:idx val="6"/>
            <c:spPr>
              <a:solidFill>
                <a:srgbClr val="336600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gradFill flip="none" rotWithShape="1">
                <a:gsLst>
                  <a:gs pos="0">
                    <a:srgbClr val="66CCFF">
                      <a:shade val="30000"/>
                      <a:satMod val="115000"/>
                    </a:srgbClr>
                  </a:gs>
                  <a:gs pos="50000">
                    <a:srgbClr val="66CCFF">
                      <a:shade val="67500"/>
                      <a:satMod val="115000"/>
                    </a:srgbClr>
                  </a:gs>
                  <a:gs pos="100000">
                    <a:srgbClr val="66CC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gradFill flip="none" rotWithShape="1">
                <a:gsLst>
                  <a:gs pos="0">
                    <a:srgbClr val="990000">
                      <a:shade val="30000"/>
                      <a:satMod val="115000"/>
                    </a:srgbClr>
                  </a:gs>
                  <a:gs pos="50000">
                    <a:srgbClr val="990000">
                      <a:shade val="67500"/>
                      <a:satMod val="115000"/>
                    </a:srgbClr>
                  </a:gs>
                  <a:gs pos="100000">
                    <a:srgbClr val="99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9"/>
            <c:spPr>
              <a:gradFill flip="none" rotWithShape="1">
                <a:gsLst>
                  <a:gs pos="0">
                    <a:srgbClr val="FF99CC">
                      <a:shade val="30000"/>
                      <a:satMod val="115000"/>
                    </a:srgbClr>
                  </a:gs>
                  <a:gs pos="50000">
                    <a:srgbClr val="FF99CC">
                      <a:shade val="67500"/>
                      <a:satMod val="115000"/>
                    </a:srgbClr>
                  </a:gs>
                  <a:gs pos="100000">
                    <a:srgbClr val="FF99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0"/>
            <c:spPr>
              <a:gradFill flip="none" rotWithShape="1">
                <a:gsLst>
                  <a:gs pos="0">
                    <a:srgbClr val="CCFFFF">
                      <a:shade val="30000"/>
                      <a:satMod val="115000"/>
                    </a:srgbClr>
                  </a:gs>
                  <a:gs pos="50000">
                    <a:srgbClr val="CCFFFF">
                      <a:shade val="67500"/>
                      <a:satMod val="115000"/>
                    </a:srgbClr>
                  </a:gs>
                  <a:gs pos="100000">
                    <a:srgbClr val="CC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1"/>
            <c:spPr>
              <a:gradFill flip="none" rotWithShape="1">
                <a:gsLst>
                  <a:gs pos="0">
                    <a:srgbClr val="9999FF">
                      <a:shade val="30000"/>
                      <a:satMod val="115000"/>
                    </a:srgbClr>
                  </a:gs>
                  <a:gs pos="50000">
                    <a:srgbClr val="9999FF">
                      <a:shade val="67500"/>
                      <a:satMod val="115000"/>
                    </a:srgbClr>
                  </a:gs>
                  <a:gs pos="100000">
                    <a:srgbClr val="99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2"/>
            <c:spPr>
              <a:gradFill flip="none" rotWithShape="1">
                <a:gsLst>
                  <a:gs pos="0">
                    <a:srgbClr val="800080">
                      <a:shade val="30000"/>
                      <a:satMod val="115000"/>
                    </a:srgbClr>
                  </a:gs>
                  <a:gs pos="50000">
                    <a:srgbClr val="800080">
                      <a:shade val="67500"/>
                      <a:satMod val="115000"/>
                    </a:srgbClr>
                  </a:gs>
                  <a:gs pos="100000">
                    <a:srgbClr val="80008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3"/>
            <c:spPr>
              <a:gradFill flip="none" rotWithShape="1">
                <a:gsLst>
                  <a:gs pos="0">
                    <a:srgbClr val="3399FF">
                      <a:shade val="30000"/>
                      <a:satMod val="115000"/>
                    </a:srgbClr>
                  </a:gs>
                  <a:gs pos="50000">
                    <a:srgbClr val="3399FF">
                      <a:shade val="67500"/>
                      <a:satMod val="115000"/>
                    </a:srgbClr>
                  </a:gs>
                  <a:gs pos="100000">
                    <a:srgbClr val="33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4"/>
            <c:spPr>
              <a:gradFill flip="none" rotWithShape="1">
                <a:gsLst>
                  <a:gs pos="0">
                    <a:srgbClr val="FF6600">
                      <a:shade val="30000"/>
                      <a:satMod val="115000"/>
                    </a:srgbClr>
                  </a:gs>
                  <a:gs pos="50000">
                    <a:srgbClr val="FF6600">
                      <a:shade val="67500"/>
                      <a:satMod val="115000"/>
                    </a:srgbClr>
                  </a:gs>
                  <a:gs pos="100000">
                    <a:srgbClr val="FF66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5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6"/>
            <c:spPr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7"/>
            <c:spPr>
              <a:gradFill flip="none" rotWithShape="1">
                <a:gsLst>
                  <a:gs pos="0">
                    <a:srgbClr val="CC00FF">
                      <a:shade val="30000"/>
                      <a:satMod val="115000"/>
                    </a:srgbClr>
                  </a:gs>
                  <a:gs pos="50000">
                    <a:srgbClr val="CC00FF">
                      <a:shade val="67500"/>
                      <a:satMod val="115000"/>
                    </a:srgbClr>
                  </a:gs>
                  <a:gs pos="100000">
                    <a:srgbClr val="CC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800" b="1" i="0" baseline="0"/>
                </a:pPr>
                <a:endParaRPr lang="ru-RU"/>
              </a:p>
            </c:txPr>
            <c:showVal val="1"/>
          </c:dLbls>
          <c:cat>
            <c:strRef>
              <c:f>спец_труд!$A$55:$R$55</c:f>
              <c:strCache>
                <c:ptCount val="18"/>
                <c:pt idx="0">
                  <c:v>ЭП</c:v>
                </c:pt>
                <c:pt idx="1">
                  <c:v>АТПП</c:v>
                </c:pt>
                <c:pt idx="2">
                  <c:v>ХТОВ</c:v>
                </c:pt>
                <c:pt idx="3">
                  <c:v>ХТОВ (ФПКП)</c:v>
                </c:pt>
                <c:pt idx="4">
                  <c:v>ЭОП</c:v>
                </c:pt>
                <c:pt idx="5">
                  <c:v>АСОИУ</c:v>
                </c:pt>
                <c:pt idx="6">
                  <c:v>МАХП</c:v>
                </c:pt>
                <c:pt idx="7">
                  <c:v>ЭС</c:v>
                </c:pt>
                <c:pt idx="8">
                  <c:v>ХТВМС</c:v>
                </c:pt>
                <c:pt idx="9">
                  <c:v>ЭУ (ФПКП)</c:v>
                </c:pt>
                <c:pt idx="10">
                  <c:v>ИДМБП</c:v>
                </c:pt>
                <c:pt idx="11">
                  <c:v>ТФНТ</c:v>
                </c:pt>
                <c:pt idx="12">
                  <c:v>ЭУ</c:v>
                </c:pt>
                <c:pt idx="13">
                  <c:v>ОНГП</c:v>
                </c:pt>
                <c:pt idx="14">
                  <c:v>ТППЭ</c:v>
                </c:pt>
                <c:pt idx="15">
                  <c:v>ГМУ</c:v>
                </c:pt>
                <c:pt idx="16">
                  <c:v>УП</c:v>
                </c:pt>
                <c:pt idx="17">
                  <c:v>ТПП</c:v>
                </c:pt>
              </c:strCache>
            </c:strRef>
          </c:cat>
          <c:val>
            <c:numRef>
              <c:f>спец_труд!$A$56:$R$56</c:f>
              <c:numCache>
                <c:formatCode>0.0%</c:formatCode>
                <c:ptCount val="18"/>
                <c:pt idx="0">
                  <c:v>1</c:v>
                </c:pt>
                <c:pt idx="1">
                  <c:v>0.95800000000000041</c:v>
                </c:pt>
                <c:pt idx="2">
                  <c:v>0.94399999999999995</c:v>
                </c:pt>
                <c:pt idx="3">
                  <c:v>0.94399999999999995</c:v>
                </c:pt>
                <c:pt idx="4">
                  <c:v>0.93300000000000005</c:v>
                </c:pt>
                <c:pt idx="5">
                  <c:v>0.9</c:v>
                </c:pt>
                <c:pt idx="6">
                  <c:v>0.89100000000000001</c:v>
                </c:pt>
                <c:pt idx="7">
                  <c:v>0.88500000000000001</c:v>
                </c:pt>
                <c:pt idx="8">
                  <c:v>0.87500000000000044</c:v>
                </c:pt>
                <c:pt idx="9">
                  <c:v>0.86900000000000044</c:v>
                </c:pt>
                <c:pt idx="10">
                  <c:v>0.85700000000000043</c:v>
                </c:pt>
                <c:pt idx="11">
                  <c:v>0.85700000000000043</c:v>
                </c:pt>
                <c:pt idx="12">
                  <c:v>0.85300000000000042</c:v>
                </c:pt>
                <c:pt idx="13">
                  <c:v>0.83300000000000041</c:v>
                </c:pt>
                <c:pt idx="14">
                  <c:v>0.78600000000000003</c:v>
                </c:pt>
                <c:pt idx="15">
                  <c:v>0.78300000000000003</c:v>
                </c:pt>
                <c:pt idx="16">
                  <c:v>0.7000000000000004</c:v>
                </c:pt>
                <c:pt idx="17">
                  <c:v>0.46200000000000002</c:v>
                </c:pt>
              </c:numCache>
            </c:numRef>
          </c:val>
        </c:ser>
        <c:ser>
          <c:idx val="1"/>
          <c:order val="1"/>
          <c:cat>
            <c:strRef>
              <c:f>спец_труд!$A$55:$R$55</c:f>
              <c:strCache>
                <c:ptCount val="18"/>
                <c:pt idx="0">
                  <c:v>ЭП</c:v>
                </c:pt>
                <c:pt idx="1">
                  <c:v>АТПП</c:v>
                </c:pt>
                <c:pt idx="2">
                  <c:v>ХТОВ</c:v>
                </c:pt>
                <c:pt idx="3">
                  <c:v>ХТОВ (ФПКП)</c:v>
                </c:pt>
                <c:pt idx="4">
                  <c:v>ЭОП</c:v>
                </c:pt>
                <c:pt idx="5">
                  <c:v>АСОИУ</c:v>
                </c:pt>
                <c:pt idx="6">
                  <c:v>МАХП</c:v>
                </c:pt>
                <c:pt idx="7">
                  <c:v>ЭС</c:v>
                </c:pt>
                <c:pt idx="8">
                  <c:v>ХТВМС</c:v>
                </c:pt>
                <c:pt idx="9">
                  <c:v>ЭУ (ФПКП)</c:v>
                </c:pt>
                <c:pt idx="10">
                  <c:v>ИДМБП</c:v>
                </c:pt>
                <c:pt idx="11">
                  <c:v>ТФНТ</c:v>
                </c:pt>
                <c:pt idx="12">
                  <c:v>ЭУ</c:v>
                </c:pt>
                <c:pt idx="13">
                  <c:v>ОНГП</c:v>
                </c:pt>
                <c:pt idx="14">
                  <c:v>ТППЭ</c:v>
                </c:pt>
                <c:pt idx="15">
                  <c:v>ГМУ</c:v>
                </c:pt>
                <c:pt idx="16">
                  <c:v>УП</c:v>
                </c:pt>
                <c:pt idx="17">
                  <c:v>ТПП</c:v>
                </c:pt>
              </c:strCache>
            </c:strRef>
          </c:cat>
          <c:val>
            <c:numRef>
              <c:f>спец_труд!$A$57:$R$57</c:f>
              <c:numCache>
                <c:formatCode>General</c:formatCode>
                <c:ptCount val="18"/>
              </c:numCache>
            </c:numRef>
          </c:val>
        </c:ser>
        <c:shape val="box"/>
        <c:axId val="27292416"/>
        <c:axId val="27293952"/>
        <c:axId val="0"/>
      </c:bar3DChart>
      <c:catAx>
        <c:axId val="27292416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700" b="1" i="0" baseline="0">
                <a:latin typeface="Times New Roman" pitchFamily="18" charset="0"/>
              </a:defRPr>
            </a:pPr>
            <a:endParaRPr lang="ru-RU"/>
          </a:p>
        </c:txPr>
        <c:crossAx val="27293952"/>
        <c:crosses val="autoZero"/>
        <c:auto val="1"/>
        <c:lblAlgn val="ctr"/>
        <c:lblOffset val="100"/>
        <c:tickLblSkip val="1"/>
      </c:catAx>
      <c:valAx>
        <c:axId val="27293952"/>
        <c:scaling>
          <c:orientation val="minMax"/>
          <c:max val="1"/>
        </c:scaling>
        <c:axPos val="l"/>
        <c:numFmt formatCode="0.0%" sourceLinked="1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27292416"/>
        <c:crosses val="autoZero"/>
        <c:crossBetween val="between"/>
        <c:majorUnit val="0.2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31"/>
      <c:rotY val="30"/>
      <c:depthPercent val="100"/>
      <c:rAngAx val="1"/>
    </c:view3D>
    <c:floor>
      <c:spPr>
        <a:noFill/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4800279964144974E-2"/>
          <c:y val="1.0841705142051851E-2"/>
          <c:w val="0.93519972003585505"/>
          <c:h val="0.87065704154803736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4627624671916032E-2"/>
                  <c:y val="1.7064846416382267E-2"/>
                </c:manualLayout>
              </c:layout>
              <c:showVal val="1"/>
            </c:dLbl>
            <c:dLbl>
              <c:idx val="1"/>
              <c:layout>
                <c:manualLayout>
                  <c:x val="4.9064960629921633E-3"/>
                  <c:y val="-1.9757598559565749E-2"/>
                </c:manualLayout>
              </c:layout>
              <c:showVal val="1"/>
            </c:dLbl>
            <c:dLbl>
              <c:idx val="2"/>
              <c:layout>
                <c:manualLayout>
                  <c:x val="4.1659636295463213E-3"/>
                  <c:y val="-1.1888599249325962E-2"/>
                </c:manualLayout>
              </c:layout>
              <c:showVal val="1"/>
            </c:dLbl>
            <c:dLbl>
              <c:idx val="3"/>
              <c:layout>
                <c:manualLayout>
                  <c:x val="9.0057883389576161E-3"/>
                  <c:y val="-2.0968351652289198E-2"/>
                </c:manualLayout>
              </c:layout>
              <c:showVal val="1"/>
            </c:dLbl>
            <c:dLbl>
              <c:idx val="4"/>
              <c:layout>
                <c:manualLayout>
                  <c:x val="7.1491844769403694E-3"/>
                  <c:y val="-1.0781758082287526E-2"/>
                </c:manualLayout>
              </c:layout>
              <c:showVal val="1"/>
            </c:dLbl>
            <c:dLbl>
              <c:idx val="5"/>
              <c:layout>
                <c:manualLayout>
                  <c:x val="9.7568663292088593E-3"/>
                  <c:y val="-2.5350926697302887E-3"/>
                </c:manualLayout>
              </c:layout>
              <c:showVal val="1"/>
            </c:dLbl>
            <c:dLbl>
              <c:idx val="6"/>
              <c:layout>
                <c:manualLayout>
                  <c:x val="6.7841910386201741E-3"/>
                  <c:y val="-3.8540574919602622E-3"/>
                </c:manualLayout>
              </c:layout>
              <c:showVal val="1"/>
            </c:dLbl>
            <c:dLbl>
              <c:idx val="7"/>
              <c:layout>
                <c:manualLayout>
                  <c:x val="7.1597300337457913E-3"/>
                  <c:y val="-5.1733806311753516E-3"/>
                </c:manualLayout>
              </c:layout>
              <c:showVal val="1"/>
            </c:dLbl>
            <c:dLbl>
              <c:idx val="8"/>
              <c:layout>
                <c:manualLayout>
                  <c:x val="7.5352690288713791E-3"/>
                  <c:y val="-5.1920131144016241E-3"/>
                </c:manualLayout>
              </c:layout>
              <c:showVal val="1"/>
            </c:dLbl>
            <c:dLbl>
              <c:idx val="9"/>
              <c:layout>
                <c:manualLayout>
                  <c:x val="1.0142950881139888E-2"/>
                  <c:y val="-5.2077790617469704E-3"/>
                </c:manualLayout>
              </c:layout>
              <c:showVal val="1"/>
            </c:dLbl>
            <c:dLbl>
              <c:idx val="10"/>
              <c:layout>
                <c:manualLayout>
                  <c:x val="1.3866704161979703E-2"/>
                  <c:y val="-1.8345829638189027E-3"/>
                </c:manualLayout>
              </c:layout>
              <c:showVal val="1"/>
            </c:dLbl>
            <c:dLbl>
              <c:idx val="11"/>
              <c:layout>
                <c:manualLayout>
                  <c:x val="1.0894028871391024E-2"/>
                  <c:y val="-3.6903066297600054E-3"/>
                </c:manualLayout>
              </c:layout>
              <c:showVal val="1"/>
            </c:dLbl>
            <c:dLbl>
              <c:idx val="12"/>
              <c:layout>
                <c:manualLayout>
                  <c:x val="9.0374250093738576E-3"/>
                  <c:y val="-8.7791244524469195E-3"/>
                </c:manualLayout>
              </c:layout>
              <c:showVal val="1"/>
            </c:dLbl>
            <c:dLbl>
              <c:idx val="13"/>
              <c:layout>
                <c:manualLayout>
                  <c:x val="1.3877249718785204E-2"/>
                  <c:y val="4.1170621590389603E-3"/>
                </c:manualLayout>
              </c:layout>
              <c:showVal val="1"/>
            </c:dLbl>
            <c:dLbl>
              <c:idx val="14"/>
              <c:layout>
                <c:manualLayout>
                  <c:x val="1.0904574428196524E-2"/>
                  <c:y val="-1.6358603638709023E-2"/>
                </c:manualLayout>
              </c:layout>
              <c:showVal val="1"/>
            </c:dLbl>
            <c:dLbl>
              <c:idx val="15"/>
              <c:layout>
                <c:manualLayout>
                  <c:x val="1.1280113423322021E-2"/>
                  <c:y val="-5.445343222882165E-3"/>
                </c:manualLayout>
              </c:layout>
              <c:showVal val="1"/>
            </c:dLbl>
            <c:dLbl>
              <c:idx val="16"/>
              <c:layout>
                <c:manualLayout>
                  <c:x val="1.7273153355830555E-2"/>
                  <c:y val="-2.8847742155097555E-2"/>
                </c:manualLayout>
              </c:layout>
              <c:showVal val="1"/>
            </c:dLbl>
            <c:dLbl>
              <c:idx val="17"/>
              <c:layout>
                <c:manualLayout>
                  <c:x val="1.6532620922384667E-2"/>
                  <c:y val="-8.937500559870309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спец_труд!$A$42:$R$42</c:f>
              <c:strCache>
                <c:ptCount val="18"/>
                <c:pt idx="0">
                  <c:v>ЭП</c:v>
                </c:pt>
                <c:pt idx="1">
                  <c:v>ЭС</c:v>
                </c:pt>
                <c:pt idx="2">
                  <c:v>АТПП</c:v>
                </c:pt>
                <c:pt idx="3">
                  <c:v>МАХП</c:v>
                </c:pt>
                <c:pt idx="4">
                  <c:v>ХТОВ (ФПКП)</c:v>
                </c:pt>
                <c:pt idx="5">
                  <c:v>ХТВМС</c:v>
                </c:pt>
                <c:pt idx="6">
                  <c:v>ХТОВ</c:v>
                </c:pt>
                <c:pt idx="7">
                  <c:v>ЭОП</c:v>
                </c:pt>
                <c:pt idx="8">
                  <c:v>АСОИУ</c:v>
                </c:pt>
                <c:pt idx="9">
                  <c:v>ТППЭ</c:v>
                </c:pt>
                <c:pt idx="10">
                  <c:v>УП</c:v>
                </c:pt>
                <c:pt idx="11">
                  <c:v>ЭУ</c:v>
                </c:pt>
                <c:pt idx="12">
                  <c:v>ИДМБП</c:v>
                </c:pt>
                <c:pt idx="13">
                  <c:v>ГМУ</c:v>
                </c:pt>
                <c:pt idx="14">
                  <c:v>ЭУ (ФПКП)</c:v>
                </c:pt>
                <c:pt idx="15">
                  <c:v>ТФНТ</c:v>
                </c:pt>
                <c:pt idx="16">
                  <c:v>ТПП</c:v>
                </c:pt>
                <c:pt idx="17">
                  <c:v>ОНГП</c:v>
                </c:pt>
              </c:strCache>
            </c:strRef>
          </c:cat>
          <c:val>
            <c:numRef>
              <c:f>спец_труд!$A$43:$R$43</c:f>
              <c:numCache>
                <c:formatCode>0.0%</c:formatCode>
                <c:ptCount val="18"/>
                <c:pt idx="0">
                  <c:v>1</c:v>
                </c:pt>
                <c:pt idx="1">
                  <c:v>0.84615384615384681</c:v>
                </c:pt>
                <c:pt idx="2">
                  <c:v>0.8333333333333337</c:v>
                </c:pt>
                <c:pt idx="3">
                  <c:v>0.78260869565217472</c:v>
                </c:pt>
                <c:pt idx="4">
                  <c:v>0.77777777777777823</c:v>
                </c:pt>
                <c:pt idx="5">
                  <c:v>0.77500000000000058</c:v>
                </c:pt>
                <c:pt idx="6">
                  <c:v>0.73033707865168562</c:v>
                </c:pt>
                <c:pt idx="7">
                  <c:v>0.63333333333333364</c:v>
                </c:pt>
                <c:pt idx="8">
                  <c:v>0.60000000000000042</c:v>
                </c:pt>
                <c:pt idx="9">
                  <c:v>0.57142857142857195</c:v>
                </c:pt>
                <c:pt idx="10">
                  <c:v>0.5</c:v>
                </c:pt>
                <c:pt idx="11">
                  <c:v>0.41176470588235325</c:v>
                </c:pt>
                <c:pt idx="12">
                  <c:v>0.28571428571428598</c:v>
                </c:pt>
                <c:pt idx="13">
                  <c:v>0.26086956521739152</c:v>
                </c:pt>
                <c:pt idx="14">
                  <c:v>0.2323232323232324</c:v>
                </c:pt>
                <c:pt idx="15">
                  <c:v>0.14285714285714299</c:v>
                </c:pt>
                <c:pt idx="16">
                  <c:v>7.6923076923076927E-2</c:v>
                </c:pt>
                <c:pt idx="17">
                  <c:v>0</c:v>
                </c:pt>
              </c:numCache>
            </c:numRef>
          </c:val>
        </c:ser>
        <c:dLbls>
          <c:showVal val="1"/>
        </c:dLbls>
        <c:shape val="box"/>
        <c:axId val="27329664"/>
        <c:axId val="27331200"/>
        <c:axId val="0"/>
      </c:bar3DChart>
      <c:catAx>
        <c:axId val="27329664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5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27331200"/>
        <c:crosses val="autoZero"/>
        <c:auto val="1"/>
        <c:lblAlgn val="ctr"/>
        <c:lblOffset val="100"/>
        <c:tickLblSkip val="1"/>
        <c:tickMarkSkip val="1"/>
      </c:catAx>
      <c:valAx>
        <c:axId val="27331200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329664"/>
        <c:crosses val="autoZero"/>
        <c:crossBetween val="between"/>
        <c:majorUnit val="0.2"/>
        <c:minorUnit val="0.1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056"/>
          <c:y val="0.3782696177062374"/>
          <c:w val="0.37167092188855083"/>
          <c:h val="0.2454728370221330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7969338509370723E-3"/>
                  <c:y val="-0.20018187867361614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НКНХ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252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(56%)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8.2385783285779987E-2"/>
                  <c:y val="-6.4007984917378455E-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НШЗ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35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4694457211791453"/>
                  <c:y val="0.11822472895113485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ТАИФ-НК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47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</a:t>
                    </a:r>
                    <a:r>
                      <a:rPr lang="ru-RU" sz="1175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10%)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0.14933857514694221"/>
                  <c:y val="0.10150372048564371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ТАНЕКО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35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 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8.861025245107404E-2"/>
                  <c:y val="0.21400888269248075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Сфера обслуживания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40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4956235429645779E-2"/>
                  <c:y val="0.1213737015267457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27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7336925875633154E-2"/>
                  <c:y val="-0.1253893967479419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12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 (3%)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126275256284713"/>
          <c:y val="2.0089307609893449E-2"/>
          <c:w val="0.87873724743715342"/>
          <c:h val="0.6674114417064575"/>
        </c:manualLayout>
      </c:layout>
      <c:bar3DChart>
        <c:barDir val="col"/>
        <c:grouping val="clustered"/>
        <c:ser>
          <c:idx val="0"/>
          <c:order val="0"/>
          <c:tx>
            <c:strRef>
              <c:f>сравнительная!$A$37</c:f>
              <c:strCache>
                <c:ptCount val="1"/>
                <c:pt idx="0">
                  <c:v>2008/09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7196429229239175E-3"/>
                  <c:y val="-4.8572609930608041E-3"/>
                </c:manualLayout>
              </c:layout>
              <c:showVal val="1"/>
            </c:dLbl>
            <c:dLbl>
              <c:idx val="1"/>
              <c:layout>
                <c:manualLayout>
                  <c:x val="-1.6501921683713936E-3"/>
                  <c:y val="2.54161722935318E-3"/>
                </c:manualLayout>
              </c:layout>
              <c:showVal val="1"/>
            </c:dLbl>
            <c:dLbl>
              <c:idx val="2"/>
              <c:layout>
                <c:manualLayout>
                  <c:x val="-5.7138471739584295E-3"/>
                  <c:y val="-6.574263833459185E-4"/>
                </c:manualLayout>
              </c:layout>
              <c:showVal val="1"/>
            </c:dLbl>
            <c:dLbl>
              <c:idx val="3"/>
              <c:layout>
                <c:manualLayout>
                  <c:x val="-1.6283353184592163E-3"/>
                  <c:y val="-2.9038579081724406E-3"/>
                </c:manualLayout>
              </c:layout>
              <c:showVal val="1"/>
            </c:dLbl>
            <c:dLbl>
              <c:idx val="4"/>
              <c:layout>
                <c:manualLayout>
                  <c:x val="6.7977259052787974E-3"/>
                  <c:y val="-3.1201282531112908E-4"/>
                </c:manualLayout>
              </c:layout>
              <c:showVal val="1"/>
            </c:dLbl>
            <c:dLbl>
              <c:idx val="5"/>
              <c:layout>
                <c:manualLayout>
                  <c:x val="-2.9791623178084211E-3"/>
                  <c:y val="1.2484196753003722E-3"/>
                </c:manualLayout>
              </c:layout>
              <c:showVal val="1"/>
            </c:dLbl>
            <c:dLbl>
              <c:idx val="6"/>
              <c:layout>
                <c:manualLayout>
                  <c:x val="2.4933999680742652E-3"/>
                  <c:y val="-5.5158489253792093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218</c:v>
                </c:pt>
                <c:pt idx="1">
                  <c:v>50</c:v>
                </c:pt>
                <c:pt idx="2">
                  <c:v>29</c:v>
                </c:pt>
                <c:pt idx="3">
                  <c:v>13</c:v>
                </c:pt>
                <c:pt idx="4">
                  <c:v>89</c:v>
                </c:pt>
                <c:pt idx="5">
                  <c:v>43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сравнительная!$B$37</c:f>
              <c:strCache>
                <c:ptCount val="1"/>
                <c:pt idx="0">
                  <c:v>2009/10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5423445769226246E-3"/>
                  <c:y val="-3.9501312335957816E-3"/>
                </c:manualLayout>
              </c:layout>
              <c:showVal val="1"/>
            </c:dLbl>
            <c:dLbl>
              <c:idx val="1"/>
              <c:layout>
                <c:manualLayout>
                  <c:x val="6.4519456280160634E-3"/>
                  <c:y val="3.6159349944270705E-3"/>
                </c:manualLayout>
              </c:layout>
              <c:showVal val="1"/>
            </c:dLbl>
            <c:dLbl>
              <c:idx val="2"/>
              <c:layout>
                <c:manualLayout>
                  <c:x val="-5.0639128672994469E-3"/>
                  <c:y val="2.1189731420558754E-3"/>
                </c:manualLayout>
              </c:layout>
              <c:showVal val="1"/>
            </c:dLbl>
            <c:dLbl>
              <c:idx val="3"/>
              <c:layout>
                <c:manualLayout>
                  <c:x val="-9.7827822050860331E-4"/>
                  <c:y val="6.4140869377629145E-3"/>
                </c:manualLayout>
              </c:layout>
              <c:showVal val="1"/>
            </c:dLbl>
            <c:dLbl>
              <c:idx val="4"/>
              <c:layout>
                <c:manualLayout>
                  <c:x val="6.0608553641375764E-3"/>
                  <c:y val="5.2207813066375095E-3"/>
                </c:manualLayout>
              </c:layout>
              <c:showVal val="1"/>
            </c:dLbl>
            <c:dLbl>
              <c:idx val="5"/>
              <c:layout>
                <c:manualLayout>
                  <c:x val="4.6057785581846535E-3"/>
                  <c:y val="5.8486748848462734E-3"/>
                </c:manualLayout>
              </c:layout>
              <c:showVal val="1"/>
            </c:dLbl>
            <c:dLbl>
              <c:idx val="6"/>
              <c:layout>
                <c:manualLayout>
                  <c:x val="8.0562138533135236E-3"/>
                  <c:y val="2.844031898246246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178</c:v>
                </c:pt>
                <c:pt idx="1">
                  <c:v>46</c:v>
                </c:pt>
                <c:pt idx="2">
                  <c:v>35</c:v>
                </c:pt>
                <c:pt idx="3">
                  <c:v>21</c:v>
                </c:pt>
                <c:pt idx="4">
                  <c:v>46</c:v>
                </c:pt>
                <c:pt idx="5">
                  <c:v>45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сравнительная!$C$37</c:f>
              <c:strCache>
                <c:ptCount val="1"/>
                <c:pt idx="0">
                  <c:v>2010/11</c:v>
                </c:pt>
              </c:strCache>
            </c:strRef>
          </c:tx>
          <c:spPr>
            <a:gradFill rotWithShape="0">
              <a:gsLst>
                <a:gs pos="0">
                  <a:srgbClr val="FFFFCC"/>
                </a:gs>
                <a:gs pos="100000">
                  <a:srgbClr val="FFFF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2.7728729478505407E-3"/>
                  <c:y val="-7.3638226728508331E-3"/>
                </c:manualLayout>
              </c:layout>
              <c:showVal val="1"/>
            </c:dLbl>
            <c:dLbl>
              <c:idx val="1"/>
              <c:layout>
                <c:manualLayout>
                  <c:x val="1.4726727980451619E-2"/>
                  <c:y val="-4.3864379966202893E-4"/>
                </c:manualLayout>
              </c:layout>
              <c:showVal val="1"/>
            </c:dLbl>
            <c:dLbl>
              <c:idx val="2"/>
              <c:layout>
                <c:manualLayout>
                  <c:x val="1.478898316531392E-3"/>
                  <c:y val="2.1189731420558754E-3"/>
                </c:manualLayout>
              </c:layout>
              <c:showVal val="1"/>
            </c:dLbl>
            <c:dLbl>
              <c:idx val="3"/>
              <c:layout>
                <c:manualLayout>
                  <c:x val="-5.0074288731443209E-4"/>
                  <c:y val="4.4175416778406799E-3"/>
                </c:manualLayout>
              </c:layout>
              <c:showVal val="1"/>
            </c:dLbl>
            <c:dLbl>
              <c:idx val="4"/>
              <c:layout>
                <c:manualLayout>
                  <c:x val="6.7109124620881918E-3"/>
                  <c:y val="1.9610392863563947E-3"/>
                </c:manualLayout>
              </c:layout>
              <c:showVal val="1"/>
            </c:dLbl>
            <c:dLbl>
              <c:idx val="5"/>
              <c:layout>
                <c:manualLayout>
                  <c:x val="1.3570402387062723E-2"/>
                  <c:y val="2.2931284977116629E-4"/>
                </c:manualLayout>
              </c:layout>
              <c:showVal val="1"/>
            </c:dLbl>
            <c:dLbl>
              <c:idx val="6"/>
              <c:layout>
                <c:manualLayout>
                  <c:x val="7.6642640503935483E-3"/>
                  <c:y val="-1.515859239853627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сравнительная!$D$37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1336828792102089E-2"/>
                  <c:y val="2.4757487505842588E-2"/>
                </c:manualLayout>
              </c:layout>
              <c:showVal val="1"/>
            </c:dLbl>
            <c:dLbl>
              <c:idx val="1"/>
              <c:layout>
                <c:manualLayout>
                  <c:x val="9.132111150677193E-3"/>
                  <c:y val="5.9354269750006719E-3"/>
                </c:manualLayout>
              </c:layout>
              <c:showVal val="1"/>
            </c:dLbl>
            <c:dLbl>
              <c:idx val="2"/>
              <c:layout>
                <c:manualLayout>
                  <c:x val="2.1290782057736472E-3"/>
                  <c:y val="5.3376119081005313E-3"/>
                </c:manualLayout>
              </c:layout>
              <c:showVal val="1"/>
            </c:dLbl>
            <c:dLbl>
              <c:idx val="3"/>
              <c:layout>
                <c:manualLayout>
                  <c:x val="7.2567197534350921E-3"/>
                  <c:y val="5.8284143117742051E-3"/>
                </c:manualLayout>
              </c:layout>
              <c:showVal val="1"/>
            </c:dLbl>
            <c:dLbl>
              <c:idx val="4"/>
              <c:layout>
                <c:manualLayout>
                  <c:x val="6.4913616326330217E-3"/>
                  <c:y val="-7.5087525675671726E-3"/>
                </c:manualLayout>
              </c:layout>
              <c:showVal val="1"/>
            </c:dLbl>
            <c:dLbl>
              <c:idx val="5"/>
              <c:layout>
                <c:manualLayout>
                  <c:x val="1.3005930819386299E-2"/>
                  <c:y val="-1.3954009235874344E-3"/>
                </c:manualLayout>
              </c:layout>
              <c:showVal val="1"/>
            </c:dLbl>
            <c:dLbl>
              <c:idx val="6"/>
              <c:layout>
                <c:manualLayout>
                  <c:x val="1.1371333145053467E-2"/>
                  <c:y val="2.2562910921259351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dLbls>
          <c:showVal val="1"/>
        </c:dLbls>
        <c:shape val="box"/>
        <c:axId val="43804160"/>
        <c:axId val="43805696"/>
        <c:axId val="0"/>
      </c:bar3DChart>
      <c:catAx>
        <c:axId val="4380416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3805696"/>
        <c:crosses val="autoZero"/>
        <c:auto val="1"/>
        <c:lblAlgn val="ctr"/>
        <c:lblOffset val="10"/>
        <c:tickLblSkip val="1"/>
        <c:tickMarkSkip val="1"/>
      </c:catAx>
      <c:valAx>
        <c:axId val="43805696"/>
        <c:scaling>
          <c:orientation val="minMax"/>
          <c:max val="2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3804160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549253796033774"/>
          <c:y val="0.91964385947511995"/>
          <c:w val="0.46740669656855238"/>
          <c:h val="5.58036322497039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5954054380516454E-2"/>
          <c:y val="5.0505216570708944E-2"/>
          <c:w val="0.90146935082004676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545181543160226E-3"/>
                  <c:y val="1.480940229197751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3011206935452728E-3"/>
                  <c:y val="-4.310445910155116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155
(81%)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44
(23%)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74
(39%)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37
(19%)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4
(2%)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5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(1%)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25
(13%)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191</c:v>
                </c:pt>
                <c:pt idx="1">
                  <c:v>155</c:v>
                </c:pt>
                <c:pt idx="2">
                  <c:v>44</c:v>
                </c:pt>
                <c:pt idx="3">
                  <c:v>74</c:v>
                </c:pt>
                <c:pt idx="4">
                  <c:v>37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25</c:v>
                </c:pt>
              </c:numCache>
            </c:numRef>
          </c:val>
        </c:ser>
        <c:dLbls>
          <c:showVal val="1"/>
        </c:dLbls>
        <c:axId val="26829568"/>
        <c:axId val="26831104"/>
      </c:barChart>
      <c:catAx>
        <c:axId val="268295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831104"/>
        <c:crosses val="autoZero"/>
        <c:auto val="1"/>
        <c:lblAlgn val="ctr"/>
        <c:lblOffset val="100"/>
        <c:tickLblSkip val="1"/>
        <c:tickMarkSkip val="1"/>
      </c:catAx>
      <c:valAx>
        <c:axId val="26831104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829568"/>
        <c:crosses val="autoZero"/>
        <c:crossBetween val="between"/>
        <c:majorUnit val="4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782608695652180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5816078171535676E-3"/>
                  <c:y val="7.964069363039956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964071072857524E-3"/>
                  <c:y val="-7.486350283585603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116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(19%)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36
(27%)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55
(42%)</a:t>
                    </a:r>
                  </a:p>
                </c:rich>
              </c:tx>
            </c:dLbl>
            <c:dLbl>
              <c:idx val="5"/>
              <c:layout>
                <c:manualLayout>
                  <c:x val="8.3666448421701196E-3"/>
                  <c:y val="-1.279284849264774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8
(6%)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132</c:v>
                </c:pt>
                <c:pt idx="1">
                  <c:v>116</c:v>
                </c:pt>
                <c:pt idx="2">
                  <c:v>25</c:v>
                </c:pt>
                <c:pt idx="3">
                  <c:v>36</c:v>
                </c:pt>
                <c:pt idx="4">
                  <c:v>55</c:v>
                </c:pt>
                <c:pt idx="5">
                  <c:v>0</c:v>
                </c:pt>
                <c:pt idx="6">
                  <c:v>8</c:v>
                </c:pt>
                <c:pt idx="7">
                  <c:v>0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26887296"/>
        <c:axId val="26888832"/>
      </c:barChart>
      <c:catAx>
        <c:axId val="268872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888832"/>
        <c:crosses val="autoZero"/>
        <c:auto val="1"/>
        <c:lblAlgn val="ctr"/>
        <c:lblOffset val="100"/>
        <c:tickLblSkip val="1"/>
        <c:tickMarkSkip val="1"/>
      </c:catAx>
      <c:valAx>
        <c:axId val="26888832"/>
        <c:scaling>
          <c:orientation val="minMax"/>
          <c:max val="1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887296"/>
        <c:crosses val="autoZero"/>
        <c:crossBetween val="between"/>
        <c:majorUnit val="5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22"/>
          <c:h val="0.4416403785488957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6182961010553347E-3"/>
                  <c:y val="1.501799420919845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078568997484045E-2"/>
                  <c:y val="1.577287066246063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340
(93%)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110
(30%)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109
(30%)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121 
(33%)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18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366</c:v>
                </c:pt>
                <c:pt idx="1">
                  <c:v>340</c:v>
                </c:pt>
                <c:pt idx="2">
                  <c:v>110</c:v>
                </c:pt>
                <c:pt idx="3">
                  <c:v>109</c:v>
                </c:pt>
                <c:pt idx="4">
                  <c:v>121</c:v>
                </c:pt>
                <c:pt idx="5">
                  <c:v>0</c:v>
                </c:pt>
                <c:pt idx="6">
                  <c:v>18</c:v>
                </c:pt>
                <c:pt idx="7">
                  <c:v>0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26920448"/>
        <c:axId val="26921984"/>
      </c:barChart>
      <c:catAx>
        <c:axId val="269204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21984"/>
        <c:crosses val="autoZero"/>
        <c:auto val="1"/>
        <c:lblAlgn val="ctr"/>
        <c:lblOffset val="100"/>
        <c:tickLblSkip val="1"/>
        <c:tickMarkSkip val="1"/>
      </c:catAx>
      <c:valAx>
        <c:axId val="2692198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20448"/>
        <c:crosses val="autoZero"/>
        <c:crossBetween val="between"/>
        <c:majorUnit val="10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485556991440394E-3"/>
                </c:manualLayout>
              </c:layout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220
(90%)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54
(22%)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116
(47%)</a:t>
                    </a:r>
                  </a:p>
                </c:rich>
              </c:tx>
            </c:dLbl>
            <c:dLbl>
              <c:idx val="4"/>
              <c:layout>
                <c:manualLayout>
                  <c:x val="2.9398089036404974E-3"/>
                  <c:y val="-2.30419559704058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50
(20%)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
(0,8%)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9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13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245</c:v>
                </c:pt>
                <c:pt idx="1">
                  <c:v>220</c:v>
                </c:pt>
                <c:pt idx="2">
                  <c:v>54</c:v>
                </c:pt>
                <c:pt idx="3">
                  <c:v>116</c:v>
                </c:pt>
                <c:pt idx="4">
                  <c:v>50</c:v>
                </c:pt>
                <c:pt idx="5">
                  <c:v>2</c:v>
                </c:pt>
                <c:pt idx="6">
                  <c:v>9</c:v>
                </c:pt>
                <c:pt idx="7">
                  <c:v>1</c:v>
                </c:pt>
                <c:pt idx="8">
                  <c:v>13</c:v>
                </c:pt>
              </c:numCache>
            </c:numRef>
          </c:val>
        </c:ser>
        <c:dLbls>
          <c:showVal val="1"/>
        </c:dLbls>
        <c:axId val="26974848"/>
        <c:axId val="26976640"/>
      </c:barChart>
      <c:catAx>
        <c:axId val="2697484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76640"/>
        <c:crosses val="autoZero"/>
        <c:auto val="1"/>
        <c:lblAlgn val="ctr"/>
        <c:lblOffset val="100"/>
        <c:tickLblSkip val="1"/>
        <c:tickMarkSkip val="1"/>
      </c:catAx>
      <c:valAx>
        <c:axId val="2697664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6974848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6582955416091327E-2"/>
          <c:y val="4.4776166019962302E-2"/>
          <c:w val="0.92587996493696756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8179182332956002E-4"/>
                  <c:y val="-2.679647232549195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4053438349809801E-3"/>
                  <c:y val="-7.720627869623201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52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20
(34%)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17
(29%)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15
(25%)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6
(10%)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59</c:v>
                </c:pt>
                <c:pt idx="1">
                  <c:v>52</c:v>
                </c:pt>
                <c:pt idx="2" formatCode="@">
                  <c:v>20</c:v>
                </c:pt>
                <c:pt idx="3" formatCode="@">
                  <c:v>17</c:v>
                </c:pt>
                <c:pt idx="4">
                  <c:v>15</c:v>
                </c:pt>
                <c:pt idx="5" formatCode="@">
                  <c:v>0</c:v>
                </c:pt>
                <c:pt idx="6" formatCode="@">
                  <c:v>1</c:v>
                </c:pt>
                <c:pt idx="7" formatCode="@">
                  <c:v>0</c:v>
                </c:pt>
                <c:pt idx="8" formatCode="@">
                  <c:v>6</c:v>
                </c:pt>
              </c:numCache>
            </c:numRef>
          </c:val>
        </c:ser>
        <c:dLbls>
          <c:showVal val="1"/>
        </c:dLbls>
        <c:axId val="27016576"/>
        <c:axId val="27030656"/>
      </c:barChart>
      <c:catAx>
        <c:axId val="2701657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30656"/>
        <c:crosses val="autoZero"/>
        <c:auto val="1"/>
        <c:lblAlgn val="ctr"/>
        <c:lblOffset val="100"/>
        <c:tickLblSkip val="1"/>
        <c:tickMarkSkip val="1"/>
      </c:catAx>
      <c:valAx>
        <c:axId val="27030656"/>
        <c:scaling>
          <c:orientation val="minMax"/>
          <c:max val="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16576"/>
        <c:crosses val="autoZero"/>
        <c:crossBetween val="between"/>
        <c:majorUnit val="1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1.685401880625074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34E-3"/>
                  <c:y val="6.0623876305720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136
(91%)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64
(43%)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37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35
(24%)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149</c:v>
                </c:pt>
                <c:pt idx="1">
                  <c:v>136</c:v>
                </c:pt>
                <c:pt idx="2">
                  <c:v>64</c:v>
                </c:pt>
                <c:pt idx="3">
                  <c:v>37</c:v>
                </c:pt>
                <c:pt idx="4">
                  <c:v>35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27067136"/>
        <c:axId val="27068672"/>
      </c:barChart>
      <c:catAx>
        <c:axId val="270671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68672"/>
        <c:crosses val="autoZero"/>
        <c:auto val="1"/>
        <c:lblAlgn val="ctr"/>
        <c:lblOffset val="100"/>
        <c:tickLblSkip val="1"/>
        <c:tickMarkSkip val="1"/>
      </c:catAx>
      <c:valAx>
        <c:axId val="2706867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067136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83
(82%)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
(17%)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(22%)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44
(44%)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13
(13%)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101</c:v>
                </c:pt>
                <c:pt idx="1">
                  <c:v>83</c:v>
                </c:pt>
                <c:pt idx="2">
                  <c:v>17</c:v>
                </c:pt>
                <c:pt idx="3">
                  <c:v>22</c:v>
                </c:pt>
                <c:pt idx="4">
                  <c:v>44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13</c:v>
                </c:pt>
              </c:numCache>
            </c:numRef>
          </c:val>
        </c:ser>
        <c:dLbls>
          <c:showVal val="1"/>
        </c:dLbls>
        <c:axId val="27142016"/>
        <c:axId val="27143552"/>
      </c:barChart>
      <c:catAx>
        <c:axId val="271420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43552"/>
        <c:crosses val="autoZero"/>
        <c:auto val="1"/>
        <c:lblAlgn val="ctr"/>
        <c:lblOffset val="100"/>
        <c:tickLblSkip val="1"/>
        <c:tickMarkSkip val="1"/>
      </c:catAx>
      <c:valAx>
        <c:axId val="27143552"/>
        <c:scaling>
          <c:orientation val="minMax"/>
          <c:max val="1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142016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5.3853200677758907E-3"/>
                  <c:y val="4.2928704430877131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120 </a:t>
                    </a:r>
                  </a:p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(89%</a:t>
                    </a:r>
                    <a:r>
                      <a:rPr lang="ru-RU" sz="1175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(18%)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27
(20%)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69
(51%)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14
(10%)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135</c:v>
                </c:pt>
                <c:pt idx="1">
                  <c:v>120</c:v>
                </c:pt>
                <c:pt idx="2">
                  <c:v>24</c:v>
                </c:pt>
                <c:pt idx="3">
                  <c:v>27</c:v>
                </c:pt>
                <c:pt idx="4">
                  <c:v>69</c:v>
                </c:pt>
                <c:pt idx="5">
                  <c:v>0</c:v>
                </c:pt>
                <c:pt idx="6">
                  <c:v>14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</c:ser>
        <c:dLbls>
          <c:showVal val="1"/>
        </c:dLbls>
        <c:axId val="27204224"/>
        <c:axId val="27214208"/>
      </c:barChart>
      <c:catAx>
        <c:axId val="272042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14208"/>
        <c:crosses val="autoZero"/>
        <c:auto val="1"/>
        <c:lblAlgn val="ctr"/>
        <c:lblOffset val="100"/>
        <c:tickLblSkip val="1"/>
        <c:tickMarkSkip val="1"/>
      </c:catAx>
      <c:valAx>
        <c:axId val="27214208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7204224"/>
        <c:crosses val="autoZero"/>
        <c:crossBetween val="between"/>
        <c:majorUnit val="25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Мониторинг трудоустройства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выпускников </a:t>
            </a:r>
            <a:r>
              <a:rPr lang="ru-RU" sz="4200" b="1" smtClean="0"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00100" y="1643050"/>
          <a:ext cx="8072494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 по профилю</a:t>
            </a:r>
            <a:endParaRPr lang="ru-RU" sz="2400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000100" y="1357298"/>
          <a:ext cx="8143900" cy="550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3"/>
          <p:cNvGraphicFramePr>
            <a:graphicFrameLocks/>
          </p:cNvGraphicFramePr>
          <p:nvPr/>
        </p:nvGraphicFramePr>
        <p:xfrm>
          <a:off x="1357290" y="1428736"/>
          <a:ext cx="778671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4 года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1071538" y="1214422"/>
          <a:ext cx="8072463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4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000100" y="1142984"/>
          <a:ext cx="4058853" cy="2431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143504" y="1142985"/>
          <a:ext cx="392909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428860" y="3786190"/>
          <a:ext cx="5188744" cy="2986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285860"/>
          <a:ext cx="7858180" cy="537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357298"/>
          <a:ext cx="785818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1071538" y="142852"/>
            <a:ext cx="8001056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1071538" y="1357298"/>
          <a:ext cx="8072462" cy="524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555</TotalTime>
  <Words>231</Words>
  <Application>Microsoft Office PowerPoint</Application>
  <PresentationFormat>Экран (4:3)</PresentationFormat>
  <Paragraphs>127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Рейтинг специальностей в соответствии  с показателями трудоустройства по профилю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4 года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69</cp:revision>
  <dcterms:created xsi:type="dcterms:W3CDTF">2012-04-18T08:11:23Z</dcterms:created>
  <dcterms:modified xsi:type="dcterms:W3CDTF">2015-10-01T05:36:17Z</dcterms:modified>
</cp:coreProperties>
</file>