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8" r:id="rId4"/>
    <p:sldId id="262" r:id="rId5"/>
    <p:sldId id="263" r:id="rId6"/>
    <p:sldId id="264" r:id="rId7"/>
    <p:sldId id="265" r:id="rId8"/>
    <p:sldId id="266" r:id="rId9"/>
    <p:sldId id="272" r:id="rId10"/>
    <p:sldId id="276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55" autoAdjust="0"/>
  </p:normalViewPr>
  <p:slideViewPr>
    <p:cSldViewPr>
      <p:cViewPr varScale="1">
        <p:scale>
          <a:sx n="106" d="100"/>
          <a:sy n="106" d="100"/>
        </p:scale>
        <p:origin x="-16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16.840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80.776\&#1052;&#1054;&#1053;&#1048;&#1058;&#1054;&#1056;&#1048;&#1053;&#1043;%20&#1087;&#1086;%20&#1089;&#1087;&#1077;&#1094;&#1080;&#1072;&#1083;&#1100;&#1085;&#1086;&#1089;&#1090;&#1103;&#1084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92.592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63.376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6315838504727743E-2"/>
          <c:y val="4.1322355737461805E-2"/>
          <c:w val="0.90526373950435557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775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688
(89%)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272
(35%)</a:t>
                    </a:r>
                  </a:p>
                </c:rich>
              </c:tx>
            </c:dLbl>
            <c:dLbl>
              <c:idx val="3"/>
              <c:layout>
                <c:manualLayout>
                  <c:x val="7.3217102296943689E-3"/>
                  <c:y val="-9.933465723638523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209
(27%)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7719654821869264E-3"/>
                  <c:y val="-2.940984337756565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207
(26,7%)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(0,4%)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46
(6%)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4
(0,5%)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34
(4%)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775</c:v>
                </c:pt>
                <c:pt idx="1">
                  <c:v>688</c:v>
                </c:pt>
                <c:pt idx="2">
                  <c:v>272</c:v>
                </c:pt>
                <c:pt idx="3">
                  <c:v>209</c:v>
                </c:pt>
                <c:pt idx="4">
                  <c:v>207</c:v>
                </c:pt>
                <c:pt idx="5">
                  <c:v>3</c:v>
                </c:pt>
                <c:pt idx="6">
                  <c:v>46</c:v>
                </c:pt>
                <c:pt idx="7">
                  <c:v>4</c:v>
                </c:pt>
                <c:pt idx="8">
                  <c:v>34</c:v>
                </c:pt>
              </c:numCache>
            </c:numRef>
          </c:val>
        </c:ser>
        <c:dLbls>
          <c:showVal val="1"/>
        </c:dLbls>
        <c:axId val="46483328"/>
        <c:axId val="46484864"/>
      </c:barChart>
      <c:catAx>
        <c:axId val="464833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6484864"/>
        <c:crosses val="autoZero"/>
        <c:lblAlgn val="ctr"/>
        <c:lblOffset val="100"/>
        <c:tickLblSkip val="1"/>
        <c:tickMarkSkip val="1"/>
      </c:catAx>
      <c:valAx>
        <c:axId val="4648486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6483328"/>
        <c:crosses val="autoZero"/>
        <c:crossBetween val="between"/>
      </c:valAx>
      <c:spPr>
        <a:noFill/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трудоустройство (всего)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aseline="0" smtClean="0">
                        <a:latin typeface="Times New Roman" pitchFamily="18" charset="0"/>
                      </a:rPr>
                      <a:t>91</a:t>
                    </a:r>
                    <a:r>
                      <a:rPr lang="ru-RU" sz="1600" baseline="0" smtClean="0">
                        <a:latin typeface="Times New Roman" pitchFamily="18" charset="0"/>
                      </a:rPr>
                      <a:t>%</a:t>
                    </a:r>
                    <a:endParaRPr lang="en-US" sz="1600" baseline="0"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92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80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87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  <c:pt idx="4">
                  <c:v>ФПКП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91</c:v>
                </c:pt>
                <c:pt idx="1">
                  <c:v>91</c:v>
                </c:pt>
                <c:pt idx="2">
                  <c:v>92</c:v>
                </c:pt>
                <c:pt idx="3">
                  <c:v>80</c:v>
                </c:pt>
                <c:pt idx="4">
                  <c:v>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трудоустройство по специальности (профилю)</c:v>
                </c:pt>
              </c:strCache>
            </c:strRef>
          </c:tx>
          <c:dLbls>
            <c:dLbl>
              <c:idx val="0"/>
              <c:layout>
                <c:manualLayout>
                  <c:x val="1.524132091447926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smtClean="0">
                        <a:latin typeface="Times New Roman" pitchFamily="18" charset="0"/>
                      </a:rPr>
                      <a:t>69</a:t>
                    </a:r>
                    <a:r>
                      <a:rPr lang="ru-RU" sz="1600" baseline="0" smtClean="0">
                        <a:latin typeface="Times New Roman" pitchFamily="18" charset="0"/>
                      </a:rPr>
                      <a:t>%</a:t>
                    </a:r>
                    <a:endParaRPr lang="en-US" sz="1600" baseline="0"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9.691066108841102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1854360711261643E-2"/>
                  <c:y val="5.29100529100529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6934801016088095E-2"/>
                  <c:y val="-2.645502645502650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1.0160880609652862E-2"/>
                  <c:y val="5.2910052910052924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  <c:pt idx="4">
                  <c:v>ФПКП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69</c:v>
                </c:pt>
                <c:pt idx="1">
                  <c:v>66</c:v>
                </c:pt>
                <c:pt idx="2">
                  <c:v>75</c:v>
                </c:pt>
                <c:pt idx="3">
                  <c:v>38</c:v>
                </c:pt>
                <c:pt idx="4">
                  <c:v>41</c:v>
                </c:pt>
              </c:numCache>
            </c:numRef>
          </c:val>
        </c:ser>
        <c:axId val="96713728"/>
        <c:axId val="97032832"/>
      </c:barChart>
      <c:catAx>
        <c:axId val="96713728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97032832"/>
        <c:crosses val="autoZero"/>
        <c:auto val="1"/>
        <c:lblAlgn val="ctr"/>
        <c:lblOffset val="100"/>
      </c:catAx>
      <c:valAx>
        <c:axId val="97032832"/>
        <c:scaling>
          <c:orientation val="minMax"/>
          <c:max val="10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96713728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"/>
          <c:y val="1.508004893693572E-2"/>
          <c:w val="0.99875567728597336"/>
          <c:h val="0.12559464274334983"/>
        </c:manualLayout>
      </c:layout>
      <c:txPr>
        <a:bodyPr/>
        <a:lstStyle/>
        <a:p>
          <a:pPr>
            <a:defRPr sz="18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32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5.9649190937032803E-2"/>
          <c:y val="1.3651877133105825E-2"/>
          <c:w val="0.93775734330341165"/>
          <c:h val="0.9242307852496159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5763034768177203E-3"/>
                  <c:y val="-4.2966864636800974E-2"/>
                </c:manualLayout>
              </c:layout>
              <c:showVal val="1"/>
            </c:dLbl>
            <c:dLbl>
              <c:idx val="1"/>
              <c:layout>
                <c:manualLayout>
                  <c:x val="3.6257418455163059E-3"/>
                  <c:y val="-2.4349789040875008E-2"/>
                </c:manualLayout>
              </c:layout>
              <c:showVal val="1"/>
            </c:dLbl>
            <c:dLbl>
              <c:idx val="2"/>
              <c:layout>
                <c:manualLayout>
                  <c:x val="3.523140110002424E-3"/>
                  <c:y val="-1.6035760035115063E-2"/>
                </c:manualLayout>
              </c:layout>
              <c:showVal val="1"/>
            </c:dLbl>
            <c:dLbl>
              <c:idx val="3"/>
              <c:layout>
                <c:manualLayout>
                  <c:x val="8.0989062911185523E-3"/>
                  <c:y val="-2.7299096145405051E-2"/>
                </c:manualLayout>
              </c:layout>
              <c:showVal val="1"/>
            </c:dLbl>
            <c:dLbl>
              <c:idx val="4"/>
              <c:layout>
                <c:manualLayout>
                  <c:x val="7.9963045556046778E-3"/>
                  <c:y val="-1.7480135802137399E-2"/>
                </c:manualLayout>
              </c:layout>
              <c:showVal val="1"/>
            </c:dLbl>
            <c:dLbl>
              <c:idx val="5"/>
              <c:layout>
                <c:manualLayout>
                  <c:x val="9.0632947992483164E-3"/>
                  <c:y val="-5.6979566973923519E-3"/>
                </c:manualLayout>
              </c:layout>
              <c:showVal val="1"/>
            </c:dLbl>
            <c:dLbl>
              <c:idx val="6"/>
              <c:layout>
                <c:manualLayout>
                  <c:x val="7.7909782929083248E-3"/>
                  <c:y val="-9.8042693468777201E-3"/>
                </c:manualLayout>
              </c:layout>
              <c:showVal val="1"/>
            </c:dLbl>
            <c:dLbl>
              <c:idx val="7"/>
              <c:layout>
                <c:manualLayout>
                  <c:x val="6.5187845782369181E-3"/>
                  <c:y val="-1.8249442369191914E-2"/>
                </c:manualLayout>
              </c:layout>
              <c:showVal val="1"/>
            </c:dLbl>
            <c:dLbl>
              <c:idx val="8"/>
              <c:layout>
                <c:manualLayout>
                  <c:x val="6.4161828427229924E-3"/>
                  <c:y val="-3.5992224521422887E-2"/>
                </c:manualLayout>
              </c:layout>
              <c:showVal val="1"/>
            </c:dLbl>
            <c:dLbl>
              <c:idx val="9"/>
              <c:layout>
                <c:manualLayout>
                  <c:x val="9.8223570446817395E-3"/>
                  <c:y val="-3.0960020782385141E-2"/>
                </c:manualLayout>
              </c:layout>
              <c:showVal val="1"/>
            </c:dLbl>
            <c:dLbl>
              <c:idx val="10"/>
              <c:layout>
                <c:manualLayout>
                  <c:x val="1.3228531246640387E-2"/>
                  <c:y val="-8.2104753970600047E-3"/>
                </c:manualLayout>
              </c:layout>
              <c:showVal val="1"/>
            </c:dLbl>
            <c:dLbl>
              <c:idx val="11"/>
              <c:layout>
                <c:manualLayout>
                  <c:x val="9.6171535736538517E-3"/>
                  <c:y val="-2.2939095070454097E-2"/>
                </c:manualLayout>
              </c:layout>
              <c:showVal val="1"/>
            </c:dLbl>
            <c:dLbl>
              <c:idx val="12"/>
              <c:layout>
                <c:manualLayout>
                  <c:x val="1.0684143817297483E-2"/>
                  <c:y val="-1.5906407603486456E-2"/>
                </c:manualLayout>
              </c:layout>
              <c:showVal val="1"/>
            </c:dLbl>
            <c:dLbl>
              <c:idx val="13"/>
              <c:layout>
                <c:manualLayout>
                  <c:x val="1.2920726040098661E-2"/>
                  <c:y val="-3.6068187722268254E-3"/>
                </c:manualLayout>
              </c:layout>
              <c:showVal val="1"/>
            </c:dLbl>
            <c:dLbl>
              <c:idx val="14"/>
              <c:layout>
                <c:manualLayout>
                  <c:x val="1.1648532325427287E-2"/>
                  <c:y val="-2.2139689876649406E-2"/>
                </c:manualLayout>
              </c:layout>
              <c:showVal val="1"/>
            </c:dLbl>
            <c:dLbl>
              <c:idx val="15"/>
              <c:layout>
                <c:manualLayout>
                  <c:x val="1.2715399777402299E-2"/>
                  <c:y val="-1.1211021830462383E-2"/>
                </c:manualLayout>
              </c:layout>
              <c:showVal val="1"/>
            </c:dLbl>
            <c:dLbl>
              <c:idx val="16"/>
              <c:layout>
                <c:manualLayout>
                  <c:x val="1.1443328854399503E-2"/>
                  <c:y val="-9.6695421604723192E-3"/>
                </c:manualLayout>
              </c:layout>
              <c:showVal val="1"/>
            </c:dLbl>
            <c:dLbl>
              <c:idx val="17"/>
              <c:layout>
                <c:manualLayout>
                  <c:xMode val="edge"/>
                  <c:yMode val="edge"/>
                  <c:x val="0.99064440634640816"/>
                  <c:y val="3.412969283276454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спец_труд!$A$42:$Q$42</c:f>
              <c:strCache>
                <c:ptCount val="17"/>
                <c:pt idx="0">
                  <c:v>ЭС</c:v>
                </c:pt>
                <c:pt idx="1">
                  <c:v>ЭОП</c:v>
                </c:pt>
                <c:pt idx="2">
                  <c:v>АТПП</c:v>
                </c:pt>
                <c:pt idx="3">
                  <c:v>ХТОВ</c:v>
                </c:pt>
                <c:pt idx="4">
                  <c:v>МАХП</c:v>
                </c:pt>
                <c:pt idx="5">
                  <c:v>ХТОВ (ФПКП)</c:v>
                </c:pt>
                <c:pt idx="6">
                  <c:v>ЭП</c:v>
                </c:pt>
                <c:pt idx="7">
                  <c:v>ТППЭ</c:v>
                </c:pt>
                <c:pt idx="8">
                  <c:v>ХТВМС</c:v>
                </c:pt>
                <c:pt idx="9">
                  <c:v>АСОИУ</c:v>
                </c:pt>
                <c:pt idx="10">
                  <c:v>ТПП</c:v>
                </c:pt>
                <c:pt idx="11">
                  <c:v>ГМУ</c:v>
                </c:pt>
                <c:pt idx="12">
                  <c:v>ТФНТ</c:v>
                </c:pt>
                <c:pt idx="13">
                  <c:v>ЭУ</c:v>
                </c:pt>
                <c:pt idx="14">
                  <c:v>УП</c:v>
                </c:pt>
                <c:pt idx="15">
                  <c:v>ОНГП</c:v>
                </c:pt>
                <c:pt idx="16">
                  <c:v>ЭУ (ФПКП)</c:v>
                </c:pt>
              </c:strCache>
            </c:strRef>
          </c:cat>
          <c:val>
            <c:numRef>
              <c:f>спец_труд!$A$43:$Q$43</c:f>
              <c:numCache>
                <c:formatCode>0.0%</c:formatCode>
                <c:ptCount val="17"/>
                <c:pt idx="0">
                  <c:v>0.89285714285714257</c:v>
                </c:pt>
                <c:pt idx="1">
                  <c:v>0.81034482758620685</c:v>
                </c:pt>
                <c:pt idx="2">
                  <c:v>0.80769230769230771</c:v>
                </c:pt>
                <c:pt idx="3">
                  <c:v>0.79687500000000078</c:v>
                </c:pt>
                <c:pt idx="4">
                  <c:v>0.79629629629629661</c:v>
                </c:pt>
                <c:pt idx="5">
                  <c:v>0.75609756097560976</c:v>
                </c:pt>
                <c:pt idx="6">
                  <c:v>0.72222222222222221</c:v>
                </c:pt>
                <c:pt idx="7">
                  <c:v>0.70588235294117663</c:v>
                </c:pt>
                <c:pt idx="8">
                  <c:v>0.62500000000000078</c:v>
                </c:pt>
                <c:pt idx="9">
                  <c:v>0.58490566037735847</c:v>
                </c:pt>
                <c:pt idx="10">
                  <c:v>0.58333333333333337</c:v>
                </c:pt>
                <c:pt idx="11">
                  <c:v>0.47368421052631576</c:v>
                </c:pt>
                <c:pt idx="12">
                  <c:v>0.3846153846153848</c:v>
                </c:pt>
                <c:pt idx="13">
                  <c:v>0.37804878048780544</c:v>
                </c:pt>
                <c:pt idx="14">
                  <c:v>0.26315789473684231</c:v>
                </c:pt>
                <c:pt idx="15">
                  <c:v>0.25</c:v>
                </c:pt>
                <c:pt idx="16">
                  <c:v>0.24271844660194208</c:v>
                </c:pt>
              </c:numCache>
            </c:numRef>
          </c:val>
        </c:ser>
        <c:dLbls>
          <c:showVal val="1"/>
        </c:dLbls>
        <c:shape val="box"/>
        <c:axId val="27184512"/>
        <c:axId val="27206784"/>
        <c:axId val="0"/>
      </c:bar3DChart>
      <c:catAx>
        <c:axId val="27184512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27206784"/>
        <c:crosses val="autoZero"/>
        <c:auto val="1"/>
        <c:lblAlgn val="ctr"/>
        <c:lblOffset val="100"/>
        <c:tickLblSkip val="1"/>
        <c:tickMarkSkip val="1"/>
      </c:catAx>
      <c:valAx>
        <c:axId val="27206784"/>
        <c:scaling>
          <c:orientation val="minMax"/>
          <c:max val="1"/>
        </c:scaling>
        <c:axPos val="l"/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84512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31477016186001067"/>
          <c:y val="0.3782696177062374"/>
          <c:w val="0.37167092188855094"/>
          <c:h val="0.2454728370221331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8944360071115452E-3"/>
                  <c:y val="-0.1981698062390088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НКНХ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259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(53%)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8.0800308514311026E-2"/>
                  <c:y val="-0.1064459196121610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Татнефть-Нефтехим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54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(11%)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4432396820576868"/>
                  <c:y val="0.1236451781555475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ТАИФ-НК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52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(11%)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0.14750041508644152"/>
                  <c:y val="0.10150372048564374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ТАНЕКО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41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 (8%)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9.043532092768404E-2"/>
                  <c:y val="0.21401015013968341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Сфера обслуживания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43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3.8398436567678558E-2"/>
                  <c:y val="0.11092190940921116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Сфера образования и медицинских услуг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36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9.5344971480101931E-2"/>
                  <c:y val="-0.13088124547811808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7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 (1%)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Диаграмма!$A$37:$G$37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noFill/>
          <a:prstDash val="solid"/>
        </a:ln>
      </c:spPr>
    </c:sideWall>
    <c:backWall>
      <c:spPr>
        <a:solidFill>
          <a:srgbClr val="FFFFFF"/>
        </a:solidFill>
        <a:ln w="12700"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5.1317649178149634E-2"/>
          <c:y val="2.2321452899881526E-2"/>
          <c:w val="0.92985749435826159"/>
          <c:h val="0.788657538549561"/>
        </c:manualLayout>
      </c:layout>
      <c:bar3DChart>
        <c:barDir val="col"/>
        <c:grouping val="clustered"/>
        <c:ser>
          <c:idx val="0"/>
          <c:order val="0"/>
          <c:tx>
            <c:strRef>
              <c:f>сравнительная!$A$37</c:f>
              <c:strCache>
                <c:ptCount val="1"/>
                <c:pt idx="0">
                  <c:v>2008/09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5308410557633404E-3"/>
                  <c:y val="1.744205662288476E-3"/>
                </c:manualLayout>
              </c:layout>
              <c:showVal val="1"/>
            </c:dLbl>
            <c:dLbl>
              <c:idx val="1"/>
              <c:layout>
                <c:manualLayout>
                  <c:x val="-9.4644394307064426E-3"/>
                  <c:y val="5.2552293866440451E-3"/>
                </c:manualLayout>
              </c:layout>
              <c:showVal val="1"/>
            </c:dLbl>
            <c:dLbl>
              <c:idx val="2"/>
              <c:layout>
                <c:manualLayout>
                  <c:x val="-2.2590057012267638E-3"/>
                  <c:y val="-4.7766002579967158E-3"/>
                </c:manualLayout>
              </c:layout>
              <c:showVal val="1"/>
            </c:dLbl>
            <c:dLbl>
              <c:idx val="3"/>
              <c:layout>
                <c:manualLayout>
                  <c:x val="-8.7514812652434142E-3"/>
                  <c:y val="1.3125959681014421E-2"/>
                </c:manualLayout>
              </c:layout>
              <c:showVal val="1"/>
            </c:dLbl>
            <c:dLbl>
              <c:idx val="4"/>
              <c:layout>
                <c:manualLayout>
                  <c:x val="-6.453562236759246E-4"/>
                  <c:y val="4.2069741282339734E-3"/>
                </c:manualLayout>
              </c:layout>
              <c:showVal val="1"/>
            </c:dLbl>
            <c:dLbl>
              <c:idx val="5"/>
              <c:layout>
                <c:manualLayout>
                  <c:x val="-2.0285328411617834E-3"/>
                  <c:y val="4.0834739407574084E-3"/>
                </c:manualLayout>
              </c:layout>
              <c:showVal val="1"/>
            </c:dLbl>
            <c:dLbl>
              <c:idx val="6"/>
              <c:layout>
                <c:manualLayout>
                  <c:x val="3.9852785392117248E-3"/>
                  <c:y val="4.7661229846269323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218</c:v>
                </c:pt>
                <c:pt idx="1">
                  <c:v>50</c:v>
                </c:pt>
                <c:pt idx="2">
                  <c:v>29</c:v>
                </c:pt>
                <c:pt idx="3">
                  <c:v>13</c:v>
                </c:pt>
                <c:pt idx="4">
                  <c:v>89</c:v>
                </c:pt>
                <c:pt idx="5">
                  <c:v>43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сравнительная!$B$37</c:f>
              <c:strCache>
                <c:ptCount val="1"/>
                <c:pt idx="0">
                  <c:v>2009/10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01359420628761E-2"/>
                  <c:y val="-8.9265140078432787E-4"/>
                </c:manualLayout>
              </c:layout>
              <c:showVal val="1"/>
            </c:dLbl>
            <c:dLbl>
              <c:idx val="1"/>
              <c:layout>
                <c:manualLayout>
                  <c:x val="2.6157895311629798E-3"/>
                  <c:y val="-2.434851893513311E-4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4.7737722105125335E-3"/>
                  <c:y val="8.0359486314210728E-3"/>
                </c:manualLayout>
              </c:layout>
              <c:showVal val="1"/>
            </c:dLbl>
            <c:dLbl>
              <c:idx val="4"/>
              <c:layout>
                <c:manualLayout>
                  <c:x val="4.9862150725901826E-3"/>
                  <c:y val="4.2208018285176084E-3"/>
                </c:manualLayout>
              </c:layout>
              <c:showVal val="1"/>
            </c:dLbl>
            <c:dLbl>
              <c:idx val="5"/>
              <c:layout>
                <c:manualLayout>
                  <c:x val="3.555429357738121E-3"/>
                  <c:y val="6.9033558305211917E-3"/>
                </c:manualLayout>
              </c:layout>
              <c:showVal val="1"/>
            </c:dLbl>
            <c:dLbl>
              <c:idx val="6"/>
              <c:layout>
                <c:manualLayout>
                  <c:x val="9.0989120040208017E-3"/>
                  <c:y val="-7.2738347256110945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178</c:v>
                </c:pt>
                <c:pt idx="1">
                  <c:v>46</c:v>
                </c:pt>
                <c:pt idx="2">
                  <c:v>35</c:v>
                </c:pt>
                <c:pt idx="3">
                  <c:v>21</c:v>
                </c:pt>
                <c:pt idx="4">
                  <c:v>46</c:v>
                </c:pt>
                <c:pt idx="5">
                  <c:v>45</c:v>
                </c:pt>
                <c:pt idx="6">
                  <c:v>8</c:v>
                </c:pt>
              </c:numCache>
            </c:numRef>
          </c:val>
        </c:ser>
        <c:ser>
          <c:idx val="2"/>
          <c:order val="2"/>
          <c:tx>
            <c:strRef>
              <c:f>сравнительная!$C$37</c:f>
              <c:strCache>
                <c:ptCount val="1"/>
                <c:pt idx="0">
                  <c:v>2010/11</c:v>
                </c:pt>
              </c:strCache>
            </c:strRef>
          </c:tx>
          <c:spPr>
            <a:gradFill rotWithShape="0">
              <a:gsLst>
                <a:gs pos="0">
                  <a:srgbClr val="FFFFCC"/>
                </a:gs>
                <a:gs pos="100000">
                  <a:srgbClr val="FFFFC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7.9533018177160419E-3"/>
                  <c:y val="2.109413865062121E-3"/>
                </c:manualLayout>
              </c:layout>
              <c:showVal val="1"/>
            </c:dLbl>
            <c:dLbl>
              <c:idx val="1"/>
              <c:layout>
                <c:manualLayout>
                  <c:x val="4.0626422627482502E-3"/>
                  <c:y val="5.6279750560105535E-4"/>
                </c:manualLayout>
              </c:layout>
              <c:showVal val="1"/>
            </c:dLbl>
            <c:dLbl>
              <c:idx val="2"/>
              <c:layout>
                <c:manualLayout>
                  <c:x val="-6.128263093326934E-3"/>
                  <c:y val="6.9413198350206365E-3"/>
                </c:manualLayout>
              </c:layout>
              <c:showVal val="1"/>
            </c:dLbl>
            <c:dLbl>
              <c:idx val="3"/>
              <c:layout>
                <c:manualLayout>
                  <c:x val="-5.1999810703273744E-3"/>
                  <c:y val="-5.9633952005999306E-3"/>
                </c:manualLayout>
              </c:layout>
              <c:showVal val="1"/>
            </c:dLbl>
            <c:dLbl>
              <c:idx val="4"/>
              <c:layout>
                <c:manualLayout>
                  <c:x val="4.5125427282755384E-3"/>
                  <c:y val="2.1262185976752912E-3"/>
                </c:manualLayout>
              </c:layout>
              <c:showVal val="1"/>
            </c:dLbl>
            <c:dLbl>
              <c:idx val="5"/>
              <c:layout>
                <c:manualLayout>
                  <c:x val="5.4408247512750234E-3"/>
                  <c:y val="5.5905511811023744E-3"/>
                </c:manualLayout>
              </c:layout>
              <c:showVal val="1"/>
            </c:dLbl>
            <c:dLbl>
              <c:idx val="6"/>
              <c:layout>
                <c:manualLayout>
                  <c:x val="3.3590558461745683E-2"/>
                  <c:y val="5.410573678290218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[1]Диаграмма!$A$38:$G$38</c:f>
              <c:numCache>
                <c:formatCode>General</c:formatCode>
                <c:ptCount val="7"/>
                <c:pt idx="0">
                  <c:v>227</c:v>
                </c:pt>
                <c:pt idx="1">
                  <c:v>44</c:v>
                </c:pt>
                <c:pt idx="2">
                  <c:v>35</c:v>
                </c:pt>
                <c:pt idx="3">
                  <c:v>24</c:v>
                </c:pt>
                <c:pt idx="4">
                  <c:v>49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сравнительная!$D$37</c:f>
              <c:strCache>
                <c:ptCount val="1"/>
                <c:pt idx="0">
                  <c:v>2011/12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9.5234782706907703E-3"/>
                  <c:y val="-9.1472541009202167E-4"/>
                </c:manualLayout>
              </c:layout>
              <c:showVal val="1"/>
            </c:dLbl>
            <c:dLbl>
              <c:idx val="1"/>
              <c:layout>
                <c:manualLayout>
                  <c:x val="4.5374425284218124E-3"/>
                  <c:y val="8.4294150731158597E-3"/>
                </c:manualLayout>
              </c:layout>
              <c:showVal val="1"/>
            </c:dLbl>
            <c:dLbl>
              <c:idx val="2"/>
              <c:layout>
                <c:manualLayout>
                  <c:x val="-8.1980043756666541E-5"/>
                  <c:y val="9.7230033745781784E-3"/>
                </c:manualLayout>
              </c:layout>
              <c:showVal val="1"/>
            </c:dLbl>
            <c:dLbl>
              <c:idx val="3"/>
              <c:layout>
                <c:manualLayout>
                  <c:x val="-4.749161295522642E-3"/>
                  <c:y val="1.0661567032126121E-2"/>
                </c:manualLayout>
              </c:layout>
              <c:showVal val="1"/>
            </c:dLbl>
            <c:dLbl>
              <c:idx val="4"/>
              <c:layout>
                <c:manualLayout>
                  <c:x val="3.6240130177903258E-3"/>
                  <c:y val="6.1780558680164886E-3"/>
                </c:manualLayout>
              </c:layout>
              <c:showVal val="1"/>
            </c:dLbl>
            <c:dLbl>
              <c:idx val="5"/>
              <c:layout>
                <c:manualLayout>
                  <c:x val="3.1653324887787092E-3"/>
                  <c:y val="1.1287026621672301E-2"/>
                </c:manualLayout>
              </c:layout>
              <c:showVal val="1"/>
            </c:dLbl>
            <c:dLbl>
              <c:idx val="6"/>
              <c:layout>
                <c:manualLayout>
                  <c:x val="5.0184018259853439E-3"/>
                  <c:y val="1.8325834270716194E-4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[1]Диаграмма!$A$38:$G$38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ser>
          <c:idx val="4"/>
          <c:order val="4"/>
          <c:tx>
            <c:strRef>
              <c:f>сравнительная!$E$37</c:f>
              <c:strCache>
                <c:ptCount val="1"/>
                <c:pt idx="0">
                  <c:v>2012/13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2542049451189078E-3"/>
                  <c:y val="-7.1261362730888752E-3"/>
                </c:manualLayout>
              </c:layout>
              <c:showVal val="1"/>
            </c:dLbl>
            <c:dLbl>
              <c:idx val="1"/>
              <c:layout>
                <c:manualLayout>
                  <c:x val="3.9078124943119985E-3"/>
                  <c:y val="7.2342519685044901E-4"/>
                </c:manualLayout>
              </c:layout>
              <c:showVal val="1"/>
            </c:dLbl>
            <c:dLbl>
              <c:idx val="2"/>
              <c:layout>
                <c:manualLayout>
                  <c:x val="5.2985609808482758E-3"/>
                  <c:y val="3.8561586051744077E-3"/>
                </c:manualLayout>
              </c:layout>
              <c:showVal val="1"/>
            </c:dLbl>
            <c:dLbl>
              <c:idx val="3"/>
              <c:layout>
                <c:manualLayout>
                  <c:x val="1.1413136464738045E-3"/>
                  <c:y val="4.3440663667042162E-3"/>
                </c:manualLayout>
              </c:layout>
              <c:showVal val="1"/>
            </c:dLbl>
            <c:dLbl>
              <c:idx val="4"/>
              <c:layout>
                <c:manualLayout>
                  <c:x val="4.3813455356915432E-3"/>
                  <c:y val="8.6520434945632566E-3"/>
                </c:manualLayout>
              </c:layout>
              <c:showVal val="1"/>
            </c:dLbl>
            <c:dLbl>
              <c:idx val="5"/>
              <c:layout>
                <c:manualLayout>
                  <c:x val="6.2342692600318274E-3"/>
                  <c:y val="5.8513779527559597E-3"/>
                </c:manualLayout>
              </c:layout>
              <c:showVal val="1"/>
            </c:dLbl>
            <c:dLbl>
              <c:idx val="6"/>
              <c:layout>
                <c:manualLayout>
                  <c:x val="3.9076011351372114E-3"/>
                  <c:y val="-6.6748187745287778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Диаграмма!$A$38:$G$38</c:f>
              <c:numCache>
                <c:formatCode>General</c:formatCode>
                <c:ptCount val="7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</c:numCache>
            </c:numRef>
          </c:val>
        </c:ser>
        <c:dLbls>
          <c:showVal val="1"/>
        </c:dLbls>
        <c:shape val="box"/>
        <c:axId val="27378816"/>
        <c:axId val="27380352"/>
        <c:axId val="0"/>
      </c:bar3DChart>
      <c:catAx>
        <c:axId val="2737881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Arial Cyr"/>
              </a:defRPr>
            </a:pPr>
            <a:endParaRPr lang="ru-RU"/>
          </a:p>
        </c:txPr>
        <c:crossAx val="27380352"/>
        <c:crosses val="autoZero"/>
        <c:auto val="1"/>
        <c:lblAlgn val="ctr"/>
        <c:lblOffset val="100"/>
        <c:tickLblSkip val="1"/>
        <c:tickMarkSkip val="1"/>
      </c:catAx>
      <c:valAx>
        <c:axId val="27380352"/>
        <c:scaling>
          <c:orientation val="minMax"/>
          <c:max val="27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378816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549253796033768"/>
          <c:y val="0.91964385947511984"/>
          <c:w val="0.61997268061169963"/>
          <c:h val="5.580363224970392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384E-2"/>
          <c:y val="5.0505216570708944E-2"/>
          <c:w val="0.90146935082004698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545181543160226E-3"/>
                  <c:y val="9.11890564953068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3011206935452728E-3"/>
                  <c:y val="-2.828995041139837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119
(78%)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57
(37,5%)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38
(25%)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24
(16%)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8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3
(2%)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19
(12,5%)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152</c:v>
                </c:pt>
                <c:pt idx="1">
                  <c:v>119</c:v>
                </c:pt>
                <c:pt idx="2">
                  <c:v>57</c:v>
                </c:pt>
                <c:pt idx="3">
                  <c:v>38</c:v>
                </c:pt>
                <c:pt idx="4">
                  <c:v>24</c:v>
                </c:pt>
                <c:pt idx="5">
                  <c:v>3</c:v>
                </c:pt>
                <c:pt idx="6">
                  <c:v>8</c:v>
                </c:pt>
                <c:pt idx="7">
                  <c:v>3</c:v>
                </c:pt>
                <c:pt idx="8">
                  <c:v>19</c:v>
                </c:pt>
              </c:numCache>
            </c:numRef>
          </c:val>
        </c:ser>
        <c:dLbls>
          <c:showVal val="1"/>
        </c:dLbls>
        <c:axId val="64309120"/>
        <c:axId val="64341120"/>
      </c:barChart>
      <c:catAx>
        <c:axId val="643091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341120"/>
        <c:crosses val="autoZero"/>
        <c:auto val="1"/>
        <c:lblAlgn val="ctr"/>
        <c:lblOffset val="100"/>
        <c:tickLblSkip val="1"/>
        <c:tickMarkSkip val="1"/>
      </c:catAx>
      <c:valAx>
        <c:axId val="64341120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309120"/>
        <c:crosses val="autoZero"/>
        <c:crossBetween val="between"/>
        <c:majorUnit val="40"/>
      </c:valAx>
      <c:spPr>
        <a:noFill/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782608695652179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5816078171535641E-3"/>
                  <c:y val="1.005182760028556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964071072857524E-3"/>
                  <c:y val="-5.554596731620370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101
(88%)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26
(23%)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34
(30%)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41
(36%)</a:t>
                    </a:r>
                  </a:p>
                </c:rich>
              </c:tx>
            </c:dLbl>
            <c:dLbl>
              <c:idx val="5"/>
              <c:layout>
                <c:manualLayout>
                  <c:x val="8.3666448421701109E-3"/>
                  <c:y val="-1.279284849264774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10
(9%)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
(4%)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115</c:v>
                </c:pt>
                <c:pt idx="1">
                  <c:v>101</c:v>
                </c:pt>
                <c:pt idx="2">
                  <c:v>26</c:v>
                </c:pt>
                <c:pt idx="3">
                  <c:v>34</c:v>
                </c:pt>
                <c:pt idx="4">
                  <c:v>41</c:v>
                </c:pt>
                <c:pt idx="5">
                  <c:v>0</c:v>
                </c:pt>
                <c:pt idx="6">
                  <c:v>10</c:v>
                </c:pt>
                <c:pt idx="7">
                  <c:v>0</c:v>
                </c:pt>
                <c:pt idx="8">
                  <c:v>4</c:v>
                </c:pt>
              </c:numCache>
            </c:numRef>
          </c:val>
        </c:ser>
        <c:dLbls>
          <c:showVal val="1"/>
        </c:dLbls>
        <c:axId val="26637440"/>
        <c:axId val="26638976"/>
      </c:barChart>
      <c:catAx>
        <c:axId val="2663744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638976"/>
        <c:crosses val="autoZero"/>
        <c:auto val="1"/>
        <c:lblAlgn val="ctr"/>
        <c:lblOffset val="100"/>
        <c:tickLblSkip val="1"/>
        <c:tickMarkSkip val="1"/>
      </c:catAx>
      <c:valAx>
        <c:axId val="26638976"/>
        <c:scaling>
          <c:orientation val="minMax"/>
          <c:max val="14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637440"/>
        <c:crosses val="autoZero"/>
        <c:crossBetween val="between"/>
        <c:majorUnit val="2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44"/>
          <c:h val="0.4416403785488957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6182961010553329E-3"/>
                  <c:y val="1.323050382728222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078568997484045E-2"/>
                  <c:y val="8.268541154487829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468
(92%)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189
(37%)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137
(27%)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142 
(28%)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28
(5,5%)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(0,2%)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11
(2%)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508</c:v>
                </c:pt>
                <c:pt idx="1">
                  <c:v>468</c:v>
                </c:pt>
                <c:pt idx="2">
                  <c:v>189</c:v>
                </c:pt>
                <c:pt idx="3">
                  <c:v>137</c:v>
                </c:pt>
                <c:pt idx="4">
                  <c:v>142</c:v>
                </c:pt>
                <c:pt idx="5">
                  <c:v>0</c:v>
                </c:pt>
                <c:pt idx="6">
                  <c:v>28</c:v>
                </c:pt>
                <c:pt idx="7">
                  <c:v>1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26908160"/>
        <c:axId val="26909696"/>
      </c:barChart>
      <c:catAx>
        <c:axId val="2690816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09696"/>
        <c:crosses val="autoZero"/>
        <c:auto val="1"/>
        <c:lblAlgn val="ctr"/>
        <c:lblOffset val="100"/>
        <c:tickLblSkip val="1"/>
        <c:tickMarkSkip val="1"/>
      </c:catAx>
      <c:valAx>
        <c:axId val="26909696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08160"/>
        <c:crosses val="autoZero"/>
        <c:crossBetween val="between"/>
        <c:majorUnit val="10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485556991440394E-3"/>
                </c:manualLayout>
              </c:layout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224
(91%)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96
(39%)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91
(37%)</a:t>
                    </a:r>
                  </a:p>
                </c:rich>
              </c:tx>
            </c:dLbl>
            <c:dLbl>
              <c:idx val="4"/>
              <c:layout>
                <c:manualLayout>
                  <c:x val="2.9398089036404974E-3"/>
                  <c:y val="-2.408688000056594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37
(15%)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13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(0,4%)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7
(3%)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245</c:v>
                </c:pt>
                <c:pt idx="1">
                  <c:v>224</c:v>
                </c:pt>
                <c:pt idx="2">
                  <c:v>96</c:v>
                </c:pt>
                <c:pt idx="3">
                  <c:v>91</c:v>
                </c:pt>
                <c:pt idx="4">
                  <c:v>37</c:v>
                </c:pt>
                <c:pt idx="5">
                  <c:v>0</c:v>
                </c:pt>
                <c:pt idx="6">
                  <c:v>13</c:v>
                </c:pt>
                <c:pt idx="7">
                  <c:v>1</c:v>
                </c:pt>
                <c:pt idx="8">
                  <c:v>7</c:v>
                </c:pt>
              </c:numCache>
            </c:numRef>
          </c:val>
        </c:ser>
        <c:dLbls>
          <c:showVal val="1"/>
        </c:dLbls>
        <c:axId val="26954368"/>
        <c:axId val="26964352"/>
      </c:barChart>
      <c:catAx>
        <c:axId val="2695436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64352"/>
        <c:crosses val="autoZero"/>
        <c:auto val="1"/>
        <c:lblAlgn val="ctr"/>
        <c:lblOffset val="100"/>
        <c:tickLblSkip val="1"/>
        <c:tickMarkSkip val="1"/>
      </c:catAx>
      <c:valAx>
        <c:axId val="2696435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54368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6582955416091327E-2"/>
          <c:y val="4.4776166019962302E-2"/>
          <c:w val="0.92587996493696756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8179182332956002E-4"/>
                  <c:y val="3.393716642842907E-4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4053438349809775E-3"/>
                  <c:y val="6.0623876305720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68
(91%)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25
(33%)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25
(33%)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18
(24%)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75</c:v>
                </c:pt>
                <c:pt idx="1">
                  <c:v>68</c:v>
                </c:pt>
                <c:pt idx="2" formatCode="@">
                  <c:v>25</c:v>
                </c:pt>
                <c:pt idx="3" formatCode="@">
                  <c:v>25</c:v>
                </c:pt>
                <c:pt idx="4">
                  <c:v>18</c:v>
                </c:pt>
                <c:pt idx="5" formatCode="@">
                  <c:v>3</c:v>
                </c:pt>
                <c:pt idx="6" formatCode="@">
                  <c:v>2</c:v>
                </c:pt>
                <c:pt idx="7" formatCode="@">
                  <c:v>0</c:v>
                </c:pt>
                <c:pt idx="8" formatCode="@">
                  <c:v>2</c:v>
                </c:pt>
              </c:numCache>
            </c:numRef>
          </c:val>
        </c:ser>
        <c:dLbls>
          <c:showVal val="1"/>
        </c:dLbls>
        <c:axId val="26983808"/>
        <c:axId val="26985600"/>
      </c:barChart>
      <c:catAx>
        <c:axId val="269838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85600"/>
        <c:crosses val="autoZero"/>
        <c:auto val="1"/>
        <c:lblAlgn val="ctr"/>
        <c:lblOffset val="100"/>
        <c:tickLblSkip val="1"/>
        <c:tickMarkSkip val="1"/>
      </c:catAx>
      <c:valAx>
        <c:axId val="26985600"/>
        <c:scaling>
          <c:orientation val="minMax"/>
          <c:max val="8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83808"/>
        <c:crosses val="autoZero"/>
        <c:crossBetween val="between"/>
        <c:majorUnit val="1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6E-3"/>
                  <c:y val="2.828847699850530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523186603100716E-3"/>
                  <c:y val="3.727828704169240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169
(92%)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106
(58%)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32
(17%)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31
(16,8%)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6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9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184</c:v>
                </c:pt>
                <c:pt idx="1">
                  <c:v>169</c:v>
                </c:pt>
                <c:pt idx="2">
                  <c:v>106</c:v>
                </c:pt>
                <c:pt idx="3">
                  <c:v>32</c:v>
                </c:pt>
                <c:pt idx="4">
                  <c:v>31</c:v>
                </c:pt>
                <c:pt idx="5">
                  <c:v>0</c:v>
                </c:pt>
                <c:pt idx="6">
                  <c:v>6</c:v>
                </c:pt>
                <c:pt idx="7">
                  <c:v>0</c:v>
                </c:pt>
                <c:pt idx="8">
                  <c:v>9</c:v>
                </c:pt>
              </c:numCache>
            </c:numRef>
          </c:val>
        </c:ser>
        <c:dLbls>
          <c:showVal val="1"/>
        </c:dLbls>
        <c:axId val="27038464"/>
        <c:axId val="27040000"/>
      </c:barChart>
      <c:catAx>
        <c:axId val="270384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40000"/>
        <c:crosses val="autoZero"/>
        <c:auto val="1"/>
        <c:lblAlgn val="ctr"/>
        <c:lblOffset val="100"/>
        <c:tickLblSkip val="1"/>
        <c:tickMarkSkip val="1"/>
      </c:catAx>
      <c:valAx>
        <c:axId val="2704000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38464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96
(80%)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21
(17,5%)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24
(20%)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51
(42,5%)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10
(8%)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3
(2,5%)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11
(9%)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120</c:v>
                </c:pt>
                <c:pt idx="1">
                  <c:v>96</c:v>
                </c:pt>
                <c:pt idx="2">
                  <c:v>21</c:v>
                </c:pt>
                <c:pt idx="3">
                  <c:v>24</c:v>
                </c:pt>
                <c:pt idx="4">
                  <c:v>51</c:v>
                </c:pt>
                <c:pt idx="5">
                  <c:v>0</c:v>
                </c:pt>
                <c:pt idx="6">
                  <c:v>10</c:v>
                </c:pt>
                <c:pt idx="7">
                  <c:v>3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27068288"/>
        <c:axId val="27069824"/>
      </c:barChart>
      <c:catAx>
        <c:axId val="270682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69824"/>
        <c:crosses val="autoZero"/>
        <c:auto val="1"/>
        <c:lblAlgn val="ctr"/>
        <c:lblOffset val="100"/>
        <c:tickLblSkip val="1"/>
        <c:tickMarkSkip val="1"/>
      </c:catAx>
      <c:valAx>
        <c:axId val="27069824"/>
        <c:scaling>
          <c:orientation val="minMax"/>
          <c:max val="14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68288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1473958629658992E-3"/>
                  <c:y val="4.775250630796023E-3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/>
                      <a:t>131 
(87%)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(16%)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37
(25%)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70
(46%)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15
(10%)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5
(3%)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151</c:v>
                </c:pt>
                <c:pt idx="1">
                  <c:v>131</c:v>
                </c:pt>
                <c:pt idx="2">
                  <c:v>24</c:v>
                </c:pt>
                <c:pt idx="3">
                  <c:v>37</c:v>
                </c:pt>
                <c:pt idx="4">
                  <c:v>70</c:v>
                </c:pt>
                <c:pt idx="5">
                  <c:v>0</c:v>
                </c:pt>
                <c:pt idx="6">
                  <c:v>15</c:v>
                </c:pt>
                <c:pt idx="7">
                  <c:v>0</c:v>
                </c:pt>
                <c:pt idx="8">
                  <c:v>5</c:v>
                </c:pt>
              </c:numCache>
            </c:numRef>
          </c:val>
        </c:ser>
        <c:dLbls>
          <c:showVal val="1"/>
        </c:dLbls>
        <c:axId val="27142784"/>
        <c:axId val="27156864"/>
      </c:barChart>
      <c:catAx>
        <c:axId val="271427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56864"/>
        <c:crosses val="autoZero"/>
        <c:auto val="1"/>
        <c:lblAlgn val="ctr"/>
        <c:lblOffset val="100"/>
        <c:tickLblSkip val="1"/>
        <c:tickMarkSkip val="1"/>
      </c:catAx>
      <c:valAx>
        <c:axId val="27156864"/>
        <c:scaling>
          <c:orientation val="minMax"/>
          <c:max val="16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42784"/>
        <c:crosses val="autoZero"/>
        <c:crossBetween val="between"/>
        <c:majorUnit val="2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Мониторинг трудоустройства </a:t>
            </a:r>
            <a:r>
              <a:rPr lang="ru-RU" sz="4200" b="1" smtClean="0">
                <a:latin typeface="Times New Roman" pitchFamily="18" charset="0"/>
                <a:cs typeface="Times New Roman" pitchFamily="18" charset="0"/>
              </a:rPr>
              <a:t>выпускников </a:t>
            </a:r>
            <a:r>
              <a:rPr lang="ru-RU" sz="4200" b="1" smtClean="0">
                <a:latin typeface="Times New Roman" pitchFamily="18" charset="0"/>
                <a:cs typeface="Times New Roman" pitchFamily="18" charset="0"/>
              </a:rPr>
              <a:t>2013 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2"/>
          <p:cNvGraphicFramePr>
            <a:graphicFrameLocks/>
          </p:cNvGraphicFramePr>
          <p:nvPr/>
        </p:nvGraphicFramePr>
        <p:xfrm>
          <a:off x="928662" y="1071546"/>
          <a:ext cx="8215338" cy="578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71538" y="1285860"/>
          <a:ext cx="7867650" cy="5305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1138237" y="1071546"/>
          <a:ext cx="7791481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Chart 4"/>
          <p:cNvGraphicFramePr>
            <a:graphicFrameLocks noGrp="1"/>
          </p:cNvGraphicFramePr>
          <p:nvPr>
            <p:ph idx="1"/>
          </p:nvPr>
        </p:nvGraphicFramePr>
        <p:xfrm>
          <a:off x="1142976" y="1428736"/>
          <a:ext cx="7791474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1071538" y="1142984"/>
          <a:ext cx="3857652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5072066" y="1142984"/>
          <a:ext cx="4071934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3"/>
          <p:cNvGraphicFramePr>
            <a:graphicFrameLocks/>
          </p:cNvGraphicFramePr>
          <p:nvPr/>
        </p:nvGraphicFramePr>
        <p:xfrm>
          <a:off x="2571736" y="3800475"/>
          <a:ext cx="5286412" cy="284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357298"/>
          <a:ext cx="786291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428736"/>
          <a:ext cx="78629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показателей трудоустройства по факультетам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05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880</TotalTime>
  <Words>224</Words>
  <Application>Microsoft Office PowerPoint</Application>
  <PresentationFormat>Экран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Сравнительная диаграмма показателей трудоустройства по факультетам</vt:lpstr>
      <vt:lpstr>Рейтинг специальностей в соответствии  с показателями трудоустройства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115</cp:revision>
  <dcterms:created xsi:type="dcterms:W3CDTF">2012-04-18T08:11:23Z</dcterms:created>
  <dcterms:modified xsi:type="dcterms:W3CDTF">2015-10-01T05:36:59Z</dcterms:modified>
</cp:coreProperties>
</file>