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8" r:id="rId4"/>
    <p:sldId id="262" r:id="rId5"/>
    <p:sldId id="263" r:id="rId6"/>
    <p:sldId id="264" r:id="rId7"/>
    <p:sldId id="265" r:id="rId8"/>
    <p:sldId id="266" r:id="rId9"/>
    <p:sldId id="272" r:id="rId10"/>
    <p:sldId id="276" r:id="rId11"/>
    <p:sldId id="273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FF"/>
    <a:srgbClr val="FF5050"/>
    <a:srgbClr val="FF6600"/>
    <a:srgbClr val="FF0000"/>
    <a:srgbClr val="3399FF"/>
    <a:srgbClr val="800080"/>
    <a:srgbClr val="9999FF"/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55" autoAdjust="0"/>
  </p:normalViewPr>
  <p:slideViewPr>
    <p:cSldViewPr>
      <p:cViewPr varScale="1">
        <p:scale>
          <a:sx n="106" d="100"/>
          <a:sy n="106" d="100"/>
        </p:scale>
        <p:origin x="-16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24.528\&#1052;&#1054;&#1053;&#1048;&#1058;&#1054;&#1056;&#1048;&#1053;&#1043;%20&#1086;&#1073;&#1097;&#1080;&#1081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93.152\&#1052;&#1054;&#1053;&#1048;&#1058;&#1054;&#1056;&#1048;&#1053;&#1043;%20&#1087;&#1086;%20&#1089;&#1087;&#1077;&#1094;&#1080;&#1072;&#1083;&#1100;&#1085;&#1086;&#1089;&#1090;&#1103;&#1084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06.856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06.856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35.936\&#1052;&#1054;&#1053;&#1048;&#1058;&#1054;&#1056;&#1048;&#1053;&#1043;%20&#1086;&#1073;&#1097;&#1080;&#1081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35.936\&#1052;&#1054;&#1053;&#1048;&#1058;&#1054;&#1056;&#1048;&#1053;&#1043;%20&#1086;&#1073;&#1097;&#1080;&#1081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35.936\&#1052;&#1054;&#1053;&#1048;&#1058;&#1054;&#1056;&#1048;&#1053;&#1043;%20&#1086;&#1073;&#1097;&#1080;&#108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77.704\&#1052;&#1054;&#1053;&#1048;&#1058;&#1054;&#1056;&#1048;&#1053;&#1043;%20&#1086;&#1073;&#1097;&#1080;&#1081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77.704\&#1052;&#1054;&#1053;&#1048;&#1058;&#1054;&#1056;&#1048;&#1053;&#1043;%20&#1086;&#1073;&#1097;&#1080;&#1081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77.704\&#1052;&#1054;&#1053;&#1048;&#1058;&#1054;&#1056;&#1048;&#1053;&#1043;%20&#1086;&#1073;&#1097;&#1080;&#1081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77.704\&#1052;&#1054;&#1053;&#1048;&#1058;&#1054;&#1056;&#1048;&#1053;&#1043;%20&#1086;&#1073;&#1097;&#1080;&#1081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AppData\Local\Temp\Rar$DI77.704\&#1052;&#1054;&#1053;&#1048;&#1058;&#1054;&#1056;&#1048;&#1053;&#1043;%20&#1086;&#1073;&#1097;&#1080;&#108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8157951376151247E-2"/>
          <c:y val="4.1322355737461805E-2"/>
          <c:w val="0.89342162663293345"/>
          <c:h val="0.572314626963845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862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762
(88,4%)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269
(31,2%)</a:t>
                    </a:r>
                  </a:p>
                </c:rich>
              </c:tx>
            </c:dLbl>
            <c:dLbl>
              <c:idx val="3"/>
              <c:layout>
                <c:manualLayout>
                  <c:x val="6.9621284864753207E-3"/>
                  <c:y val="-9.8087312412944508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218
(25,3%)</a:t>
                    </a:r>
                  </a:p>
                </c:rich>
              </c:tx>
              <c:dLblPos val="outEnd"/>
            </c:dLbl>
            <c:dLbl>
              <c:idx val="4"/>
              <c:layout>
                <c:manualLayout>
                  <c:x val="1.1141431971097582E-3"/>
                  <c:y val="-1.9800757481736164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275
(31,9%)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5
(0,6%)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34
(3,9%)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2
(0,2%)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59
(6,8%)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вып_труд_диагр!$A$30:$I$30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вып_труд_диагр!$A$31:$I$31</c:f>
              <c:numCache>
                <c:formatCode>General</c:formatCode>
                <c:ptCount val="9"/>
                <c:pt idx="0">
                  <c:v>862</c:v>
                </c:pt>
                <c:pt idx="1">
                  <c:v>762</c:v>
                </c:pt>
                <c:pt idx="2">
                  <c:v>269</c:v>
                </c:pt>
                <c:pt idx="3">
                  <c:v>218</c:v>
                </c:pt>
                <c:pt idx="4">
                  <c:v>275</c:v>
                </c:pt>
                <c:pt idx="5">
                  <c:v>5</c:v>
                </c:pt>
                <c:pt idx="6">
                  <c:v>34</c:v>
                </c:pt>
                <c:pt idx="7">
                  <c:v>2</c:v>
                </c:pt>
                <c:pt idx="8">
                  <c:v>59</c:v>
                </c:pt>
              </c:numCache>
            </c:numRef>
          </c:val>
        </c:ser>
        <c:dLbls>
          <c:showVal val="1"/>
        </c:dLbls>
        <c:axId val="58454400"/>
        <c:axId val="58455936"/>
      </c:barChart>
      <c:catAx>
        <c:axId val="584544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Times New Roman" pitchFamily="18" charset="0"/>
                <a:ea typeface="Arial Cyr"/>
                <a:cs typeface="Arial Cyr"/>
              </a:defRPr>
            </a:pPr>
            <a:endParaRPr lang="ru-RU"/>
          </a:p>
        </c:txPr>
        <c:crossAx val="58455936"/>
        <c:crosses val="autoZero"/>
        <c:lblAlgn val="ctr"/>
        <c:lblOffset val="100"/>
        <c:tickLblSkip val="1"/>
        <c:tickMarkSkip val="1"/>
      </c:catAx>
      <c:valAx>
        <c:axId val="58455936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58454400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трудоустройство (всего)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i="0" baseline="0">
                        <a:latin typeface="Times New Roman" pitchFamily="18" charset="0"/>
                      </a:rPr>
                      <a:t>92</a:t>
                    </a:r>
                    <a:r>
                      <a:rPr lang="ru-RU" sz="1400" b="1" i="0" baseline="0">
                        <a:latin typeface="Times New Roman" pitchFamily="18" charset="0"/>
                      </a:rPr>
                      <a:t>%</a:t>
                    </a:r>
                    <a:endParaRPr lang="en-US" sz="1400" b="1" i="0" baseline="0"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i="0" baseline="0">
                        <a:latin typeface="Times New Roman" pitchFamily="18" charset="0"/>
                      </a:rPr>
                      <a:t>86</a:t>
                    </a:r>
                    <a:r>
                      <a:rPr lang="ru-RU" sz="1400" b="1" i="0" baseline="0">
                        <a:latin typeface="Times New Roman" pitchFamily="18" charset="0"/>
                      </a:rPr>
                      <a:t>%</a:t>
                    </a:r>
                    <a:endParaRPr lang="en-US" sz="1400" b="1" i="0" baseline="0"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i="0" baseline="0">
                        <a:latin typeface="Times New Roman" pitchFamily="18" charset="0"/>
                      </a:rPr>
                      <a:t>92</a:t>
                    </a:r>
                    <a:r>
                      <a:rPr lang="ru-RU" sz="1400" b="1" i="0" baseline="0">
                        <a:latin typeface="Times New Roman" pitchFamily="18" charset="0"/>
                      </a:rPr>
                      <a:t>%</a:t>
                    </a:r>
                    <a:endParaRPr lang="en-US" sz="1400" b="1" i="0" baseline="0"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i="0" baseline="0">
                        <a:latin typeface="Times New Roman" pitchFamily="18" charset="0"/>
                      </a:rPr>
                      <a:t>78</a:t>
                    </a:r>
                    <a:r>
                      <a:rPr lang="ru-RU" sz="1400" b="1" i="0" baseline="0">
                        <a:latin typeface="Times New Roman" pitchFamily="18" charset="0"/>
                      </a:rPr>
                      <a:t>%</a:t>
                    </a:r>
                    <a:endParaRPr lang="en-US" sz="1400" b="1" i="0" baseline="0"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 i="0" baseline="0">
                        <a:latin typeface="Times New Roman" pitchFamily="18" charset="0"/>
                      </a:rPr>
                      <a:t>91</a:t>
                    </a:r>
                    <a:r>
                      <a:rPr lang="ru-RU" sz="1400" b="1" i="0" baseline="0">
                        <a:latin typeface="Times New Roman" pitchFamily="18" charset="0"/>
                      </a:rPr>
                      <a:t>%</a:t>
                    </a:r>
                    <a:endParaRPr lang="en-US" sz="1400" b="1" i="0" baseline="0">
                      <a:latin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 i="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PowerPoint]Лист1'!$A$2:$A$6</c:f>
              <c:strCache>
                <c:ptCount val="5"/>
                <c:pt idx="0">
                  <c:v>ФТ</c:v>
                </c:pt>
                <c:pt idx="1">
                  <c:v>МФ</c:v>
                </c:pt>
                <c:pt idx="2">
                  <c:v>ФУА</c:v>
                </c:pt>
                <c:pt idx="3">
                  <c:v>ФЭУ</c:v>
                </c:pt>
                <c:pt idx="4">
                  <c:v>ФНО</c:v>
                </c:pt>
              </c:strCache>
            </c:strRef>
          </c:cat>
          <c:val>
            <c:numRef>
              <c:f>'[Диаграмма в Microsoft Office PowerPoint]Лист1'!$B$2:$B$6</c:f>
              <c:numCache>
                <c:formatCode>0</c:formatCode>
                <c:ptCount val="5"/>
                <c:pt idx="0">
                  <c:v>92</c:v>
                </c:pt>
                <c:pt idx="1">
                  <c:v>86.3</c:v>
                </c:pt>
                <c:pt idx="2">
                  <c:v>92</c:v>
                </c:pt>
                <c:pt idx="3">
                  <c:v>77.8</c:v>
                </c:pt>
                <c:pt idx="4">
                  <c:v>91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</c:f>
              <c:strCache>
                <c:ptCount val="1"/>
                <c:pt idx="0">
                  <c:v>трудоустройство по специальности (профилю)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i="0" baseline="0">
                        <a:latin typeface="Times New Roman" pitchFamily="18" charset="0"/>
                      </a:rPr>
                      <a:t>62</a:t>
                    </a:r>
                    <a:r>
                      <a:rPr lang="ru-RU" sz="1400" b="1" i="0" baseline="0">
                        <a:latin typeface="Times New Roman" pitchFamily="18" charset="0"/>
                      </a:rPr>
                      <a:t>%</a:t>
                    </a:r>
                    <a:endParaRPr lang="en-US" sz="1400" b="1" i="0" baseline="0"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i="0" baseline="0">
                        <a:latin typeface="Times New Roman" pitchFamily="18" charset="0"/>
                      </a:rPr>
                      <a:t>73</a:t>
                    </a:r>
                    <a:r>
                      <a:rPr lang="ru-RU" sz="1400" b="1" i="0" baseline="0">
                        <a:latin typeface="Times New Roman" pitchFamily="18" charset="0"/>
                      </a:rPr>
                      <a:t>%</a:t>
                    </a:r>
                    <a:endParaRPr lang="en-US" sz="1400" b="1" i="0" baseline="0"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400" b="1" i="0" baseline="0" dirty="0" smtClean="0">
                        <a:latin typeface="Times New Roman" pitchFamily="18" charset="0"/>
                      </a:rPr>
                      <a:t>69</a:t>
                    </a:r>
                    <a:r>
                      <a:rPr lang="en-US" sz="1400" b="1" i="0" baseline="0" dirty="0" smtClean="0">
                        <a:latin typeface="Times New Roman" pitchFamily="18" charset="0"/>
                      </a:rPr>
                      <a:t>%</a:t>
                    </a:r>
                    <a:endParaRPr lang="en-US" sz="1400" b="1" i="0" baseline="0" dirty="0"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400" b="1" i="0" baseline="0">
                        <a:latin typeface="Times New Roman" pitchFamily="18" charset="0"/>
                      </a:rPr>
                      <a:t>20</a:t>
                    </a:r>
                    <a:r>
                      <a:rPr lang="en-US" sz="1400" b="1" i="0" baseline="0">
                        <a:latin typeface="Times New Roman" pitchFamily="18" charset="0"/>
                      </a:rPr>
                      <a:t>%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 i="0" baseline="0">
                        <a:latin typeface="Times New Roman" pitchFamily="18" charset="0"/>
                      </a:rPr>
                      <a:t>62</a:t>
                    </a:r>
                    <a:r>
                      <a:rPr lang="ru-RU" sz="1400" b="1" i="0" baseline="0">
                        <a:latin typeface="Times New Roman" pitchFamily="18" charset="0"/>
                      </a:rPr>
                      <a:t>%</a:t>
                    </a:r>
                    <a:endParaRPr lang="en-US" sz="1400" b="1" i="0" baseline="0">
                      <a:latin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 i="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'[Диаграмма в Microsoft Office PowerPoint]Лист1'!$A$2:$A$6</c:f>
              <c:strCache>
                <c:ptCount val="5"/>
                <c:pt idx="0">
                  <c:v>ФТ</c:v>
                </c:pt>
                <c:pt idx="1">
                  <c:v>МФ</c:v>
                </c:pt>
                <c:pt idx="2">
                  <c:v>ФУА</c:v>
                </c:pt>
                <c:pt idx="3">
                  <c:v>ФЭУ</c:v>
                </c:pt>
                <c:pt idx="4">
                  <c:v>ФНО</c:v>
                </c:pt>
              </c:strCache>
            </c:strRef>
          </c:cat>
          <c:val>
            <c:numRef>
              <c:f>'[Диаграмма в Microsoft Office PowerPoint]Лист1'!$C$2:$C$6</c:f>
              <c:numCache>
                <c:formatCode>0</c:formatCode>
                <c:ptCount val="5"/>
                <c:pt idx="0">
                  <c:v>62</c:v>
                </c:pt>
                <c:pt idx="1">
                  <c:v>72.599999999999994</c:v>
                </c:pt>
                <c:pt idx="2">
                  <c:v>69.900000000000006</c:v>
                </c:pt>
                <c:pt idx="3">
                  <c:v>20.399999999999999</c:v>
                </c:pt>
                <c:pt idx="4">
                  <c:v>62.2</c:v>
                </c:pt>
              </c:numCache>
            </c:numRef>
          </c:val>
        </c:ser>
        <c:axId val="67111552"/>
        <c:axId val="67142016"/>
      </c:barChart>
      <c:catAx>
        <c:axId val="6711155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 i="0" baseline="0">
                <a:latin typeface="Times New Roman" pitchFamily="18" charset="0"/>
              </a:defRPr>
            </a:pPr>
            <a:endParaRPr lang="ru-RU"/>
          </a:p>
        </c:txPr>
        <c:crossAx val="67142016"/>
        <c:crosses val="autoZero"/>
        <c:auto val="1"/>
        <c:lblAlgn val="ctr"/>
        <c:lblOffset val="100"/>
      </c:catAx>
      <c:valAx>
        <c:axId val="67142016"/>
        <c:scaling>
          <c:orientation val="minMax"/>
        </c:scaling>
        <c:axPos val="l"/>
        <c:majorGridlines/>
        <c:numFmt formatCode="0" sourceLinked="1"/>
        <c:tickLblPos val="nextTo"/>
        <c:spPr>
          <a:ln>
            <a:noFill/>
          </a:ln>
        </c:spPr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6711155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 i="0" baseline="0">
              <a:latin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29"/>
      <c:rotY val="3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noFill/>
          <a:prstDash val="solid"/>
        </a:ln>
      </c:spPr>
    </c:sideWall>
    <c:backWall>
      <c:spPr>
        <a:solidFill>
          <a:srgbClr val="FFFFFF"/>
        </a:solidFill>
        <a:ln w="12700"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5.3235935275687866E-2"/>
          <c:y val="1.0903674194780841E-2"/>
          <c:w val="0.94380429481805383"/>
          <c:h val="0.77809100592460356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gradFill rotWithShape="0">
                <a:gsLst>
                  <a:gs pos="0">
                    <a:srgbClr val="FF8080"/>
                  </a:gs>
                  <a:gs pos="100000">
                    <a:srgbClr val="FF8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gradFill rotWithShape="0">
                <a:gsLst>
                  <a:gs pos="0">
                    <a:srgbClr val="800080"/>
                  </a:gs>
                  <a:gs pos="100000">
                    <a:srgbClr val="8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gradFill rotWithShape="0">
                <a:gsLst>
                  <a:gs pos="0">
                    <a:srgbClr val="CCFFFF"/>
                  </a:gs>
                  <a:gs pos="100000">
                    <a:srgbClr val="CC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gradFill rotWithShape="0">
                <a:gsLst>
                  <a:gs pos="0">
                    <a:srgbClr val="FF99CC"/>
                  </a:gs>
                  <a:gs pos="100000">
                    <a:srgbClr val="FF99CC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spPr>
              <a:gradFill rotWithShape="0">
                <a:gsLst>
                  <a:gs pos="0">
                    <a:srgbClr val="CC99FF"/>
                  </a:gs>
                  <a:gs pos="100000">
                    <a:srgbClr val="CC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1310856497843831E-2"/>
                  <c:y val="1.7013874127401701E-3"/>
                </c:manualLayout>
              </c:layout>
              <c:showVal val="1"/>
            </c:dLbl>
            <c:dLbl>
              <c:idx val="1"/>
              <c:layout>
                <c:manualLayout>
                  <c:x val="1.1397432314697621E-2"/>
                  <c:y val="-7.0753176297608288E-3"/>
                </c:manualLayout>
              </c:layout>
              <c:showVal val="1"/>
            </c:dLbl>
            <c:dLbl>
              <c:idx val="2"/>
              <c:layout>
                <c:manualLayout>
                  <c:x val="1.458079222351904E-2"/>
                  <c:y val="-2.654821070037026E-3"/>
                </c:manualLayout>
              </c:layout>
              <c:showVal val="1"/>
            </c:dLbl>
            <c:dLbl>
              <c:idx val="3"/>
              <c:layout>
                <c:manualLayout>
                  <c:x val="1.7416314609943067E-2"/>
                  <c:y val="-7.25228265877514E-3"/>
                </c:manualLayout>
              </c:layout>
              <c:showVal val="1"/>
            </c:dLbl>
            <c:dLbl>
              <c:idx val="4"/>
              <c:layout>
                <c:manualLayout>
                  <c:x val="1.259689094186818E-2"/>
                  <c:y val="-3.1558187449515769E-3"/>
                </c:manualLayout>
              </c:layout>
              <c:showVal val="1"/>
            </c:dLbl>
            <c:dLbl>
              <c:idx val="5"/>
              <c:layout>
                <c:manualLayout>
                  <c:x val="6.7336259376763801E-3"/>
                  <c:y val="-9.1173281598713133E-3"/>
                </c:manualLayout>
              </c:layout>
              <c:showVal val="1"/>
            </c:dLbl>
            <c:dLbl>
              <c:idx val="6"/>
              <c:layout>
                <c:manualLayout>
                  <c:x val="1.9144214488846531E-3"/>
                  <c:y val="-1.3643934610039259E-2"/>
                </c:manualLayout>
              </c:layout>
              <c:showVal val="1"/>
            </c:dLbl>
            <c:dLbl>
              <c:idx val="7"/>
              <c:layout>
                <c:manualLayout>
                  <c:x val="4.7498342456670992E-3"/>
                  <c:y val="-1.2601499986001789E-2"/>
                </c:manualLayout>
              </c:layout>
              <c:showVal val="1"/>
            </c:dLbl>
            <c:dLbl>
              <c:idx val="8"/>
              <c:layout>
                <c:manualLayout>
                  <c:x val="7.9331941544885324E-3"/>
                  <c:y val="-3.5294499878509408E-3"/>
                </c:manualLayout>
              </c:layout>
              <c:showVal val="1"/>
            </c:dLbl>
            <c:dLbl>
              <c:idx val="9"/>
              <c:layout>
                <c:manualLayout>
                  <c:x val="1.007271272719301E-2"/>
                  <c:y val="-1.0017361237123806E-2"/>
                </c:manualLayout>
              </c:layout>
              <c:showVal val="1"/>
            </c:dLbl>
            <c:dLbl>
              <c:idx val="10"/>
              <c:layout>
                <c:manualLayout>
                  <c:x val="1.2212340889539122E-2"/>
                  <c:y val="-5.7790142287483348E-4"/>
                </c:manualLayout>
              </c:layout>
              <c:showVal val="1"/>
            </c:dLbl>
            <c:dLbl>
              <c:idx val="11"/>
              <c:layout>
                <c:manualLayout>
                  <c:x val="7.7408643335032095E-3"/>
                  <c:y val="-4.8354311638872105E-3"/>
                </c:manualLayout>
              </c:layout>
              <c:showVal val="1"/>
            </c:dLbl>
            <c:dLbl>
              <c:idx val="12"/>
              <c:layout>
                <c:manualLayout>
                  <c:x val="3.6174444791478339E-3"/>
                  <c:y val="-4.6239026526435703E-3"/>
                </c:manualLayout>
              </c:layout>
              <c:showVal val="1"/>
            </c:dLbl>
            <c:dLbl>
              <c:idx val="13"/>
              <c:layout>
                <c:manualLayout>
                  <c:x val="6.8008043879692493E-3"/>
                  <c:y val="5.562646829992946E-3"/>
                </c:manualLayout>
              </c:layout>
              <c:showVal val="1"/>
            </c:dLbl>
            <c:dLbl>
              <c:idx val="14"/>
              <c:layout>
                <c:manualLayout>
                  <c:x val="7.548644102159479E-3"/>
                  <c:y val="-5.4421930944236526E-3"/>
                </c:manualLayout>
              </c:layout>
              <c:showVal val="1"/>
            </c:dLbl>
            <c:dLbl>
              <c:idx val="15"/>
              <c:layout>
                <c:manualLayout>
                  <c:x val="3.4251146581625205E-3"/>
                  <c:y val="-7.1188676173698133E-3"/>
                </c:manualLayout>
              </c:layout>
              <c:showVal val="1"/>
            </c:dLbl>
            <c:dLbl>
              <c:idx val="16"/>
              <c:layout>
                <c:manualLayout>
                  <c:x val="5.9125803429060896E-3"/>
                  <c:y val="-6.1751117350971824E-3"/>
                </c:manualLayout>
              </c:layout>
              <c:showVal val="1"/>
            </c:dLbl>
            <c:dLbl>
              <c:idx val="17"/>
              <c:layout>
                <c:manualLayout>
                  <c:x val="8.4002652069326503E-3"/>
                  <c:y val="-5.3841264442783124E-3"/>
                </c:manualLayout>
              </c:layout>
              <c:showVal val="1"/>
            </c:dLbl>
            <c:dLbl>
              <c:idx val="18"/>
              <c:layout>
                <c:manualLayout>
                  <c:x val="1.1235678003715215E-2"/>
                  <c:y val="-9.3022427897984043E-3"/>
                </c:manualLayout>
              </c:layout>
              <c:showVal val="1"/>
            </c:dLbl>
            <c:dLbl>
              <c:idx val="19"/>
              <c:layout>
                <c:manualLayout>
                  <c:x val="1.0939566792146806E-2"/>
                  <c:y val="-8.2148756388627647E-3"/>
                </c:manualLayout>
              </c:layout>
              <c:tx>
                <c:rich>
                  <a:bodyPr/>
                  <a:lstStyle/>
                  <a:p>
                    <a:r>
                      <a:rPr lang="ru-RU" sz="900" baseline="0" dirty="0" smtClean="0">
                        <a:latin typeface="Times New Roman" pitchFamily="18" charset="0"/>
                      </a:rPr>
                      <a:t>0,9</a:t>
                    </a:r>
                    <a:r>
                      <a:rPr lang="en-US" sz="900" baseline="0" dirty="0" smtClean="0">
                        <a:latin typeface="Times New Roman" pitchFamily="18" charset="0"/>
                      </a:rPr>
                      <a:t>%</a:t>
                    </a:r>
                    <a:endParaRPr lang="en-US" sz="900" baseline="0" dirty="0"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20"/>
              <c:layout>
                <c:manualLayout>
                  <c:x val="-6.7190483498977003E-3"/>
                  <c:y val="-4.9000564349251756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спец_труд!$A$42:$T$42</c:f>
              <c:strCache>
                <c:ptCount val="20"/>
                <c:pt idx="0">
                  <c:v>МАХП (ФНО)</c:v>
                </c:pt>
                <c:pt idx="1">
                  <c:v>АСОИУ (ФНО)</c:v>
                </c:pt>
                <c:pt idx="2">
                  <c:v>АТПП</c:v>
                </c:pt>
                <c:pt idx="3">
                  <c:v>ЭС</c:v>
                </c:pt>
                <c:pt idx="4">
                  <c:v>МАХП</c:v>
                </c:pt>
                <c:pt idx="5">
                  <c:v>ТППЭ</c:v>
                </c:pt>
                <c:pt idx="6">
                  <c:v>ХТВМС</c:v>
                </c:pt>
                <c:pt idx="7">
                  <c:v>ХТОВ (ФНО)</c:v>
                </c:pt>
                <c:pt idx="8">
                  <c:v>ТПП</c:v>
                </c:pt>
                <c:pt idx="9">
                  <c:v>АСОИУ</c:v>
                </c:pt>
                <c:pt idx="10">
                  <c:v>ХТОВ</c:v>
                </c:pt>
                <c:pt idx="11">
                  <c:v>ЭП</c:v>
                </c:pt>
                <c:pt idx="12">
                  <c:v>ЭОП (ФНО)</c:v>
                </c:pt>
                <c:pt idx="13">
                  <c:v>ЭОП</c:v>
                </c:pt>
                <c:pt idx="14">
                  <c:v>ОНГП</c:v>
                </c:pt>
                <c:pt idx="15">
                  <c:v>ЭУ (ФНО)</c:v>
                </c:pt>
                <c:pt idx="16">
                  <c:v>ТФНТ</c:v>
                </c:pt>
                <c:pt idx="17">
                  <c:v>ЭУ</c:v>
                </c:pt>
                <c:pt idx="18">
                  <c:v>УП</c:v>
                </c:pt>
                <c:pt idx="19">
                  <c:v>ГМУ</c:v>
                </c:pt>
              </c:strCache>
            </c:strRef>
          </c:cat>
          <c:val>
            <c:numRef>
              <c:f>спец_труд!$A$43:$T$43</c:f>
              <c:numCache>
                <c:formatCode>0.0%</c:formatCode>
                <c:ptCount val="20"/>
                <c:pt idx="0">
                  <c:v>1</c:v>
                </c:pt>
                <c:pt idx="1">
                  <c:v>0.8333333333333337</c:v>
                </c:pt>
                <c:pt idx="2">
                  <c:v>0.84210526315789558</c:v>
                </c:pt>
                <c:pt idx="3">
                  <c:v>0.83018867924528361</c:v>
                </c:pt>
                <c:pt idx="4">
                  <c:v>0.78260869565217506</c:v>
                </c:pt>
                <c:pt idx="5">
                  <c:v>0.73333333333333361</c:v>
                </c:pt>
                <c:pt idx="6">
                  <c:v>0.69565217391304368</c:v>
                </c:pt>
                <c:pt idx="7">
                  <c:v>0.69444444444444464</c:v>
                </c:pt>
                <c:pt idx="8">
                  <c:v>0.62500000000000089</c:v>
                </c:pt>
                <c:pt idx="9">
                  <c:v>0.6400000000000009</c:v>
                </c:pt>
                <c:pt idx="10">
                  <c:v>0.60209424083769669</c:v>
                </c:pt>
                <c:pt idx="11">
                  <c:v>0.59090909090909094</c:v>
                </c:pt>
                <c:pt idx="12">
                  <c:v>0.59375</c:v>
                </c:pt>
                <c:pt idx="13">
                  <c:v>0.55555555555555569</c:v>
                </c:pt>
                <c:pt idx="14">
                  <c:v>0.5</c:v>
                </c:pt>
                <c:pt idx="15">
                  <c:v>0.34285714285714286</c:v>
                </c:pt>
                <c:pt idx="16">
                  <c:v>0.28571428571428625</c:v>
                </c:pt>
                <c:pt idx="17">
                  <c:v>0.28440366972477138</c:v>
                </c:pt>
                <c:pt idx="18">
                  <c:v>0.12195121951219511</c:v>
                </c:pt>
                <c:pt idx="19">
                  <c:v>0</c:v>
                </c:pt>
              </c:numCache>
            </c:numRef>
          </c:val>
        </c:ser>
        <c:dLbls>
          <c:showVal val="1"/>
        </c:dLbls>
        <c:shape val="box"/>
        <c:axId val="66392064"/>
        <c:axId val="66393600"/>
        <c:axId val="0"/>
      </c:bar3DChart>
      <c:catAx>
        <c:axId val="66392064"/>
        <c:scaling>
          <c:orientation val="minMax"/>
        </c:scaling>
        <c:axPos val="b"/>
        <c:numFmt formatCode="General" sourceLinked="1"/>
        <c:maj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6393600"/>
        <c:crosses val="autoZero"/>
        <c:auto val="1"/>
        <c:lblAlgn val="ctr"/>
        <c:lblOffset val="100"/>
        <c:tickLblSkip val="1"/>
        <c:tickMarkSkip val="1"/>
      </c:catAx>
      <c:valAx>
        <c:axId val="66393600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Times New Roman" pitchFamily="18" charset="0"/>
                <a:ea typeface="Arial Cyr"/>
                <a:cs typeface="Arial Cyr"/>
              </a:defRPr>
            </a:pPr>
            <a:endParaRPr lang="ru-RU"/>
          </a:p>
        </c:txPr>
        <c:crossAx val="66392064"/>
        <c:crosses val="autoZero"/>
        <c:crossBetween val="between"/>
        <c:majorUnit val="0.2"/>
        <c:minorUnit val="0.2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Y val="260"/>
      <c:perspective val="0"/>
    </c:view3D>
    <c:plotArea>
      <c:layout>
        <c:manualLayout>
          <c:layoutTarget val="inner"/>
          <c:xMode val="edge"/>
          <c:yMode val="edge"/>
          <c:x val="0.31477016186001078"/>
          <c:y val="0.3782696177062374"/>
          <c:w val="0.37167092188855105"/>
          <c:h val="0.2454728370221331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0462670534591613E-4"/>
                  <c:y val="-0.1981698062390088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НКНХ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285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</a:t>
                    </a: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53%)</a:t>
                    </a:r>
                    <a:endParaRPr lang="ru-RU" sz="1400" b="1" i="0" u="none" strike="noStrike" baseline="0" dirty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7.7593123950863735E-2"/>
                  <c:y val="-0.11345849374461994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err="1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Татнефть-Нефтехим</a:t>
                    </a: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44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(9%)</a:t>
                    </a:r>
                    <a:endParaRPr lang="ru-RU" sz="1400" b="1" i="0" u="none" strike="noStrike" baseline="0" dirty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4777037733240544"/>
                  <c:y val="0.10598879365431413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ТАИФ-НК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47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(9%)</a:t>
                    </a:r>
                    <a:endParaRPr lang="ru-RU" sz="1400" b="1" i="0" u="none" strike="noStrike" baseline="0" dirty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0.1078963702917342"/>
                  <c:y val="7.35946066520239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ТАНЕКО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63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 (</a:t>
                    </a: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12%)</a:t>
                    </a:r>
                    <a:endParaRPr lang="ru-RU" sz="1400" b="1" i="0" u="none" strike="noStrike" baseline="0" dirty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9.081954254042704E-2"/>
                  <c:y val="0.23534107532333104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Сфера обслуживания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68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</a:t>
                    </a: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12%)</a:t>
                    </a:r>
                    <a:endParaRPr lang="ru-RU" sz="1400" b="1" i="0" u="none" strike="noStrike" baseline="0" dirty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4.0881141861644793E-2"/>
                  <c:y val="9.3564642447863458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Сфера образования и медицинских услуг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21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(4%)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-0.10261296558045516"/>
                  <c:y val="-0.1898215539958914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Городское и муниципальное управление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5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 </a:t>
                    </a:r>
                    <a:r>
                      <a:rPr lang="ru-RU" sz="1400" b="1" i="0" u="none" strike="noStrike" baseline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(1%)</a:t>
                    </a:r>
                    <a:endParaRPr lang="ru-RU" sz="1400" b="1" i="0" u="none" strike="noStrike" baseline="0" dirty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showCatName val="1"/>
            <c:showPercent val="1"/>
            <c:separator> </c:separator>
            <c:showLeaderLines val="1"/>
          </c:dLbls>
          <c:cat>
            <c:strRef>
              <c:f>Диаграмма!$A$37:$G$37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Диаграмма!$A$38:$G$38</c:f>
              <c:numCache>
                <c:formatCode>General</c:formatCode>
                <c:ptCount val="7"/>
                <c:pt idx="0" formatCode="#,##0">
                  <c:v>285</c:v>
                </c:pt>
                <c:pt idx="1">
                  <c:v>44</c:v>
                </c:pt>
                <c:pt idx="2">
                  <c:v>47</c:v>
                </c:pt>
                <c:pt idx="3">
                  <c:v>63</c:v>
                </c:pt>
                <c:pt idx="4">
                  <c:v>68</c:v>
                </c:pt>
                <c:pt idx="5">
                  <c:v>21</c:v>
                </c:pt>
                <c:pt idx="6">
                  <c:v>5</c:v>
                </c:pt>
              </c:numCache>
            </c:numRef>
          </c:val>
        </c:ser>
        <c:dLbls>
          <c:showVal val="1"/>
          <c:showCatName val="1"/>
          <c:separator> 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hPercent val="59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2422157638191436E-2"/>
          <c:y val="2.8356199797893628E-2"/>
          <c:w val="0.93620035662840684"/>
          <c:h val="0.72907912962077392"/>
        </c:manualLayout>
      </c:layout>
      <c:bar3DChart>
        <c:barDir val="col"/>
        <c:grouping val="clustered"/>
        <c:ser>
          <c:idx val="1"/>
          <c:order val="0"/>
          <c:tx>
            <c:strRef>
              <c:f>сравнительная!$B$37</c:f>
              <c:strCache>
                <c:ptCount val="1"/>
                <c:pt idx="0">
                  <c:v>2009/10</c:v>
                </c:pt>
              </c:strCache>
            </c:strRef>
          </c:tx>
          <c:spPr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6.4852032217291543E-3"/>
                  <c:y val="-6.0553944378755054E-3"/>
                </c:manualLayout>
              </c:layout>
              <c:showVal val="1"/>
            </c:dLbl>
            <c:dLbl>
              <c:idx val="1"/>
              <c:layout>
                <c:manualLayout>
                  <c:x val="-5.3498167098044794E-3"/>
                  <c:y val="5.0940084102390993E-3"/>
                </c:manualLayout>
              </c:layout>
              <c:showVal val="1"/>
            </c:dLbl>
            <c:dLbl>
              <c:idx val="2"/>
              <c:layout>
                <c:manualLayout>
                  <c:x val="-2.1806790932981648E-3"/>
                  <c:y val="-9.7651076102109118E-4"/>
                </c:manualLayout>
              </c:layout>
              <c:showVal val="1"/>
            </c:dLbl>
            <c:dLbl>
              <c:idx val="3"/>
              <c:layout>
                <c:manualLayout>
                  <c:x val="-6.1438241426832185E-3"/>
                  <c:y val="6.1716330623047978E-3"/>
                </c:manualLayout>
              </c:layout>
              <c:showVal val="1"/>
            </c:dLbl>
            <c:dLbl>
              <c:idx val="4"/>
              <c:layout>
                <c:manualLayout>
                  <c:x val="-1.3866261092165748E-3"/>
                  <c:y val="-1.4391617494125609E-3"/>
                </c:manualLayout>
              </c:layout>
              <c:showVal val="1"/>
            </c:dLbl>
            <c:dLbl>
              <c:idx val="5"/>
              <c:layout>
                <c:manualLayout>
                  <c:x val="3.3708217442859649E-3"/>
                  <c:y val="-2.5616795630702687E-3"/>
                </c:manualLayout>
              </c:layout>
              <c:showVal val="1"/>
            </c:dLbl>
            <c:dLbl>
              <c:idx val="6"/>
              <c:layout>
                <c:manualLayout>
                  <c:x val="3.5003534328957803E-3"/>
                  <c:y val="2.392637417177765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[1]Диаграмма!$A$38:$G$38</c:f>
              <c:numCache>
                <c:formatCode>General</c:formatCode>
                <c:ptCount val="7"/>
                <c:pt idx="0">
                  <c:v>178</c:v>
                </c:pt>
                <c:pt idx="1">
                  <c:v>46</c:v>
                </c:pt>
                <c:pt idx="2">
                  <c:v>35</c:v>
                </c:pt>
                <c:pt idx="3">
                  <c:v>21</c:v>
                </c:pt>
                <c:pt idx="4">
                  <c:v>46</c:v>
                </c:pt>
                <c:pt idx="5">
                  <c:v>45</c:v>
                </c:pt>
                <c:pt idx="6">
                  <c:v>8</c:v>
                </c:pt>
              </c:numCache>
            </c:numRef>
          </c:val>
        </c:ser>
        <c:ser>
          <c:idx val="2"/>
          <c:order val="1"/>
          <c:tx>
            <c:strRef>
              <c:f>сравнительная!$C$37</c:f>
              <c:strCache>
                <c:ptCount val="1"/>
                <c:pt idx="0">
                  <c:v>2010/11</c:v>
                </c:pt>
              </c:strCache>
            </c:strRef>
          </c:tx>
          <c:spPr>
            <a:gradFill rotWithShape="0">
              <a:gsLst>
                <a:gs pos="0">
                  <a:srgbClr val="FFFFCC"/>
                </a:gs>
                <a:gs pos="100000">
                  <a:srgbClr val="FFFF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2.2382736138565205E-2"/>
                  <c:y val="2.1073688369598952E-2"/>
                </c:manualLayout>
              </c:layout>
              <c:showVal val="1"/>
            </c:dLbl>
            <c:dLbl>
              <c:idx val="1"/>
              <c:layout>
                <c:manualLayout>
                  <c:x val="2.6114937451933097E-3"/>
                  <c:y val="-5.1003240328849004E-3"/>
                </c:manualLayout>
              </c:layout>
              <c:showVal val="1"/>
            </c:dLbl>
            <c:dLbl>
              <c:idx val="2"/>
              <c:layout>
                <c:manualLayout>
                  <c:x val="-1.4981707552421924E-3"/>
                  <c:y val="-9.7651076102109118E-4"/>
                </c:manualLayout>
              </c:layout>
              <c:showVal val="1"/>
            </c:dLbl>
            <c:dLbl>
              <c:idx val="3"/>
              <c:layout>
                <c:manualLayout>
                  <c:x val="-5.461315804627242E-3"/>
                  <c:y val="-2.1440356030393145E-4"/>
                </c:manualLayout>
              </c:layout>
              <c:showVal val="1"/>
            </c:dLbl>
            <c:dLbl>
              <c:idx val="4"/>
              <c:layout>
                <c:manualLayout>
                  <c:x val="8.6147941176874746E-3"/>
                  <c:y val="-7.3264000065207035E-3"/>
                </c:manualLayout>
              </c:layout>
              <c:showVal val="1"/>
            </c:dLbl>
            <c:dLbl>
              <c:idx val="5"/>
              <c:layout>
                <c:manualLayout>
                  <c:x val="1.3770829838455149E-2"/>
                  <c:y val="-5.2124872177381557E-3"/>
                </c:manualLayout>
              </c:layout>
              <c:showVal val="1"/>
            </c:dLbl>
            <c:dLbl>
              <c:idx val="6"/>
              <c:layout>
                <c:manualLayout>
                  <c:x val="4.3823430696112338E-3"/>
                  <c:y val="9.7048619816940624E-4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[1]Диаграмма!$A$38:$G$38</c:f>
              <c:numCache>
                <c:formatCode>General</c:formatCode>
                <c:ptCount val="7"/>
                <c:pt idx="0">
                  <c:v>227</c:v>
                </c:pt>
                <c:pt idx="1">
                  <c:v>44</c:v>
                </c:pt>
                <c:pt idx="2">
                  <c:v>35</c:v>
                </c:pt>
                <c:pt idx="3">
                  <c:v>24</c:v>
                </c:pt>
                <c:pt idx="4">
                  <c:v>49</c:v>
                </c:pt>
                <c:pt idx="5">
                  <c:v>38</c:v>
                </c:pt>
                <c:pt idx="6">
                  <c:v>7</c:v>
                </c:pt>
              </c:numCache>
            </c:numRef>
          </c:val>
        </c:ser>
        <c:ser>
          <c:idx val="3"/>
          <c:order val="2"/>
          <c:tx>
            <c:strRef>
              <c:f>сравнительная!$D$37</c:f>
              <c:strCache>
                <c:ptCount val="1"/>
                <c:pt idx="0">
                  <c:v>2011/12</c:v>
                </c:pt>
              </c:strCache>
            </c:strRef>
          </c:tx>
          <c:spPr>
            <a:gradFill rotWithShape="0">
              <a:gsLst>
                <a:gs pos="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2.0503893324014165E-2"/>
                  <c:y val="1.1811362289391246E-2"/>
                </c:manualLayout>
              </c:layout>
              <c:showVal val="1"/>
            </c:dLbl>
            <c:dLbl>
              <c:idx val="1"/>
              <c:layout>
                <c:manualLayout>
                  <c:x val="3.502227083164965E-3"/>
                  <c:y val="-3.2812604377767157E-3"/>
                </c:manualLayout>
              </c:layout>
              <c:showVal val="1"/>
            </c:dLbl>
            <c:dLbl>
              <c:idx val="2"/>
              <c:layout>
                <c:manualLayout>
                  <c:x val="-6.075623272884809E-4"/>
                  <c:y val="3.8238254804624962E-4"/>
                </c:manualLayout>
              </c:layout>
              <c:showVal val="1"/>
            </c:dLbl>
            <c:dLbl>
              <c:idx val="3"/>
              <c:layout>
                <c:manualLayout>
                  <c:x val="-3.9812570019871398E-3"/>
                  <c:y val="-7.7699141482074361E-4"/>
                </c:manualLayout>
              </c:layout>
              <c:showVal val="1"/>
            </c:dLbl>
            <c:dLbl>
              <c:idx val="4"/>
              <c:layout>
                <c:manualLayout>
                  <c:x val="9.7554724015687334E-4"/>
                  <c:y val="-2.1684882404963001E-3"/>
                </c:manualLayout>
              </c:layout>
              <c:showVal val="1"/>
            </c:dLbl>
            <c:dLbl>
              <c:idx val="5"/>
              <c:layout>
                <c:manualLayout>
                  <c:x val="4.5453506430305317E-3"/>
                  <c:y val="-6.5463963102742094E-3"/>
                </c:manualLayout>
              </c:layout>
              <c:showVal val="1"/>
            </c:dLbl>
            <c:dLbl>
              <c:idx val="6"/>
              <c:layout>
                <c:manualLayout>
                  <c:x val="2.7577633762079848E-3"/>
                  <c:y val="-4.7220169244145942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[1]Диаграмма!$A$38:$G$38</c:f>
              <c:numCache>
                <c:formatCode>General</c:formatCode>
                <c:ptCount val="7"/>
                <c:pt idx="0">
                  <c:v>252</c:v>
                </c:pt>
                <c:pt idx="1">
                  <c:v>35</c:v>
                </c:pt>
                <c:pt idx="2">
                  <c:v>47</c:v>
                </c:pt>
                <c:pt idx="3">
                  <c:v>35</c:v>
                </c:pt>
                <c:pt idx="4">
                  <c:v>40</c:v>
                </c:pt>
                <c:pt idx="5">
                  <c:v>27</c:v>
                </c:pt>
                <c:pt idx="6">
                  <c:v>12</c:v>
                </c:pt>
              </c:numCache>
            </c:numRef>
          </c:val>
        </c:ser>
        <c:ser>
          <c:idx val="4"/>
          <c:order val="3"/>
          <c:tx>
            <c:strRef>
              <c:f>сравнительная!$E$37</c:f>
              <c:strCache>
                <c:ptCount val="1"/>
                <c:pt idx="0">
                  <c:v>2012/13</c:v>
                </c:pt>
              </c:strCache>
            </c:strRef>
          </c:tx>
          <c:spPr>
            <a:gradFill rotWithShape="0">
              <a:gsLst>
                <a:gs pos="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4464162853429718E-2"/>
                  <c:y val="-4.7390850337256351E-4"/>
                </c:manualLayout>
              </c:layout>
              <c:showVal val="1"/>
            </c:dLbl>
            <c:dLbl>
              <c:idx val="1"/>
              <c:layout>
                <c:manualLayout>
                  <c:x val="3.6393782828694817E-3"/>
                  <c:y val="5.1834275616308399E-3"/>
                </c:manualLayout>
              </c:layout>
              <c:showVal val="1"/>
            </c:dLbl>
            <c:dLbl>
              <c:idx val="2"/>
              <c:layout>
                <c:manualLayout>
                  <c:x val="-7.2260445381658192E-4"/>
                  <c:y val="-6.0989839220364868E-4"/>
                </c:manualLayout>
              </c:layout>
              <c:showVal val="1"/>
            </c:dLbl>
            <c:dLbl>
              <c:idx val="3"/>
              <c:layout>
                <c:manualLayout>
                  <c:x val="-2.7006794980066252E-3"/>
                  <c:y val="1.703710935804291E-3"/>
                </c:manualLayout>
              </c:layout>
              <c:showVal val="1"/>
            </c:dLbl>
            <c:dLbl>
              <c:idx val="4"/>
              <c:layout>
                <c:manualLayout>
                  <c:x val="1.8574119668543793E-3"/>
                  <c:y val="5.6005399425859146E-3"/>
                </c:manualLayout>
              </c:layout>
              <c:showVal val="1"/>
            </c:dLbl>
            <c:dLbl>
              <c:idx val="5"/>
              <c:layout>
                <c:manualLayout>
                  <c:x val="6.0164159243785926E-3"/>
                  <c:y val="3.0952077614797612E-3"/>
                </c:manualLayout>
              </c:layout>
              <c:showVal val="1"/>
            </c:dLbl>
            <c:dLbl>
              <c:idx val="6"/>
              <c:layout>
                <c:manualLayout>
                  <c:x val="8.1312674382191929E-3"/>
                  <c:y val="-3.8298500433148349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[1]Диаграмма!$A$38:$G$38</c:f>
              <c:numCache>
                <c:formatCode>General</c:formatCode>
                <c:ptCount val="7"/>
                <c:pt idx="0">
                  <c:v>259</c:v>
                </c:pt>
                <c:pt idx="1">
                  <c:v>54</c:v>
                </c:pt>
                <c:pt idx="2">
                  <c:v>52</c:v>
                </c:pt>
                <c:pt idx="3">
                  <c:v>41</c:v>
                </c:pt>
                <c:pt idx="4">
                  <c:v>43</c:v>
                </c:pt>
                <c:pt idx="5">
                  <c:v>36</c:v>
                </c:pt>
                <c:pt idx="6">
                  <c:v>7</c:v>
                </c:pt>
              </c:numCache>
            </c:numRef>
          </c:val>
        </c:ser>
        <c:ser>
          <c:idx val="0"/>
          <c:order val="4"/>
          <c:tx>
            <c:v>2013/14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0530722494639627E-2"/>
                  <c:y val="3.5842293906810105E-3"/>
                </c:manualLayout>
              </c:layout>
              <c:showVal val="1"/>
            </c:dLbl>
            <c:dLbl>
              <c:idx val="1"/>
              <c:layout>
                <c:manualLayout>
                  <c:x val="1.3640548689737655E-2"/>
                  <c:y val="6.6688366905800463E-3"/>
                </c:manualLayout>
              </c:layout>
              <c:showVal val="1"/>
            </c:dLbl>
            <c:dLbl>
              <c:idx val="2"/>
              <c:layout>
                <c:manualLayout>
                  <c:x val="9.079209564410046E-3"/>
                  <c:y val="2.4332146199129052E-3"/>
                </c:manualLayout>
              </c:layout>
              <c:showVal val="1"/>
            </c:dLbl>
            <c:dLbl>
              <c:idx val="3"/>
              <c:layout>
                <c:manualLayout>
                  <c:x val="6.3124526669100754E-3"/>
                  <c:y val="-3.7387728284418958E-4"/>
                </c:manualLayout>
              </c:layout>
              <c:showVal val="1"/>
            </c:dLbl>
            <c:dLbl>
              <c:idx val="4"/>
              <c:layout>
                <c:manualLayout>
                  <c:x val="1.7511135415824825E-3"/>
                  <c:y val="-1.5656775692944346E-3"/>
                </c:manualLayout>
              </c:layout>
              <c:showVal val="1"/>
            </c:dLbl>
            <c:dLbl>
              <c:idx val="5"/>
              <c:layout>
                <c:manualLayout>
                  <c:x val="1.5827223463897203E-2"/>
                  <c:y val="5.0737450791282033E-3"/>
                </c:manualLayout>
              </c:layout>
              <c:showVal val="1"/>
            </c:dLbl>
            <c:dLbl>
              <c:idx val="6"/>
              <c:layout>
                <c:manualLayout>
                  <c:x val="8.5623319101502358E-3"/>
                  <c:y val="4.0788062435026407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val>
            <c:numRef>
              <c:f>Диаграмма!$A$38:$G$38</c:f>
              <c:numCache>
                <c:formatCode>General</c:formatCode>
                <c:ptCount val="7"/>
                <c:pt idx="0" formatCode="#,##0">
                  <c:v>285</c:v>
                </c:pt>
                <c:pt idx="1">
                  <c:v>44</c:v>
                </c:pt>
                <c:pt idx="2">
                  <c:v>47</c:v>
                </c:pt>
                <c:pt idx="3">
                  <c:v>63</c:v>
                </c:pt>
                <c:pt idx="4">
                  <c:v>68</c:v>
                </c:pt>
                <c:pt idx="5">
                  <c:v>21</c:v>
                </c:pt>
                <c:pt idx="6">
                  <c:v>5</c:v>
                </c:pt>
              </c:numCache>
            </c:numRef>
          </c:val>
        </c:ser>
        <c:dLbls>
          <c:showVal val="1"/>
        </c:dLbls>
        <c:shape val="box"/>
        <c:axId val="67384832"/>
        <c:axId val="67386368"/>
        <c:axId val="0"/>
      </c:bar3DChart>
      <c:catAx>
        <c:axId val="6738483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Times New Roman" pitchFamily="18" charset="0"/>
                <a:ea typeface="Arial Cyr"/>
                <a:cs typeface="Arial Cyr"/>
              </a:defRPr>
            </a:pPr>
            <a:endParaRPr lang="ru-RU"/>
          </a:p>
        </c:txPr>
        <c:crossAx val="67386368"/>
        <c:crosses val="autoZero"/>
        <c:auto val="1"/>
        <c:lblAlgn val="ctr"/>
        <c:lblOffset val="100"/>
        <c:tickLblSkip val="1"/>
        <c:tickMarkSkip val="1"/>
      </c:catAx>
      <c:valAx>
        <c:axId val="67386368"/>
        <c:scaling>
          <c:orientation val="minMax"/>
          <c:max val="29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7384832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2328352712914437"/>
          <c:y val="0.88647721306557625"/>
          <c:w val="0.61997268061169963"/>
          <c:h val="5.3763553770904263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5954054380516454E-2"/>
          <c:y val="5.0505216570708944E-2"/>
          <c:w val="0.90146935082004676"/>
          <c:h val="0.47811605020271136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02104514356849E-3"/>
                  <c:y val="9.3157787910292163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9.2265223704275246E-3"/>
                  <c:y val="-4.8420092280373394E-3"/>
                </c:manualLayout>
              </c:layout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127
(77%)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28
(17%)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35
(21,2%)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64
(38,8%)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5
(3%)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2
(1,2%)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1
(0,6%)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30
(18,2%)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обуч.'!$A$37:$I$37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обуч.'!$A$38:$I$38</c:f>
              <c:numCache>
                <c:formatCode>General</c:formatCode>
                <c:ptCount val="9"/>
                <c:pt idx="0">
                  <c:v>165</c:v>
                </c:pt>
                <c:pt idx="1">
                  <c:v>127</c:v>
                </c:pt>
                <c:pt idx="2">
                  <c:v>28</c:v>
                </c:pt>
                <c:pt idx="3">
                  <c:v>35</c:v>
                </c:pt>
                <c:pt idx="4">
                  <c:v>64</c:v>
                </c:pt>
                <c:pt idx="5">
                  <c:v>5</c:v>
                </c:pt>
                <c:pt idx="6">
                  <c:v>2</c:v>
                </c:pt>
                <c:pt idx="7">
                  <c:v>1</c:v>
                </c:pt>
                <c:pt idx="8">
                  <c:v>30</c:v>
                </c:pt>
              </c:numCache>
            </c:numRef>
          </c:val>
        </c:ser>
        <c:dLbls>
          <c:showVal val="1"/>
        </c:dLbls>
        <c:axId val="64685952"/>
        <c:axId val="64687488"/>
      </c:barChart>
      <c:catAx>
        <c:axId val="646859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687488"/>
        <c:crosses val="autoZero"/>
        <c:auto val="1"/>
        <c:lblAlgn val="ctr"/>
        <c:lblOffset val="100"/>
        <c:tickLblSkip val="1"/>
        <c:tickMarkSkip val="1"/>
      </c:catAx>
      <c:valAx>
        <c:axId val="64687488"/>
        <c:scaling>
          <c:orientation val="minMax"/>
          <c:max val="20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685952"/>
        <c:crosses val="autoZero"/>
        <c:crossBetween val="between"/>
        <c:majorUnit val="4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243306448014572"/>
          <c:y val="3.1962871810011985E-2"/>
          <c:w val="0.89558408552978619"/>
          <c:h val="0.48160535117056857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7204933228853418E-3"/>
                  <c:y val="9.437551760605270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1604478744345034E-3"/>
                  <c:y val="-6.9725549890999805E-3"/>
                </c:manualLayout>
              </c:layout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71
(82,6%)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20
(23,3%)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24
(27,9%)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27
(31,4%)</a:t>
                    </a:r>
                  </a:p>
                </c:rich>
              </c:tx>
            </c:dLbl>
            <c:dLbl>
              <c:idx val="5"/>
              <c:layout>
                <c:manualLayout>
                  <c:x val="8.1146793049660208E-3"/>
                  <c:y val="-1.3757207702510489E-2"/>
                </c:manualLayout>
              </c:layout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9
(10,5%)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1
(1,2%)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5
(5,8%)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обуч.'!$A$42:$I$42</c:f>
              <c:numCache>
                <c:formatCode>General</c:formatCode>
                <c:ptCount val="9"/>
                <c:pt idx="0">
                  <c:v>86</c:v>
                </c:pt>
                <c:pt idx="1">
                  <c:v>71</c:v>
                </c:pt>
                <c:pt idx="2">
                  <c:v>20</c:v>
                </c:pt>
                <c:pt idx="3">
                  <c:v>24</c:v>
                </c:pt>
                <c:pt idx="4">
                  <c:v>27</c:v>
                </c:pt>
                <c:pt idx="5">
                  <c:v>0</c:v>
                </c:pt>
                <c:pt idx="6">
                  <c:v>9</c:v>
                </c:pt>
                <c:pt idx="7">
                  <c:v>1</c:v>
                </c:pt>
                <c:pt idx="8">
                  <c:v>5</c:v>
                </c:pt>
              </c:numCache>
            </c:numRef>
          </c:val>
        </c:ser>
        <c:dLbls>
          <c:showVal val="1"/>
        </c:dLbls>
        <c:axId val="64743680"/>
        <c:axId val="64630784"/>
      </c:barChart>
      <c:catAx>
        <c:axId val="647436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630784"/>
        <c:crosses val="autoZero"/>
        <c:auto val="1"/>
        <c:lblAlgn val="ctr"/>
        <c:lblOffset val="100"/>
        <c:tickLblSkip val="1"/>
        <c:tickMarkSkip val="1"/>
      </c:catAx>
      <c:valAx>
        <c:axId val="64630784"/>
        <c:scaling>
          <c:orientation val="minMax"/>
          <c:max val="14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743680"/>
        <c:crosses val="autoZero"/>
        <c:crossBetween val="between"/>
        <c:majorUnit val="2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4249234935244485E-2"/>
          <c:y val="5.0473186119873822E-2"/>
          <c:w val="0.90476352300023322"/>
          <c:h val="0.44479495268138713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4496923551951552E-3"/>
                  <c:y val="1.4301568359019527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156684202538024E-2"/>
                  <c:y val="5.3522527640480193E-3"/>
                </c:manualLayout>
              </c:layout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564
(92,3%)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221
(36,2%)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159
(26%)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184
(30,1%)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0
 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23
(3,8%)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24
(3,9%)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'формы обуч.'!$A$45:$I$45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'формы обуч.'!$A$46:$I$46</c:f>
              <c:numCache>
                <c:formatCode>General</c:formatCode>
                <c:ptCount val="9"/>
                <c:pt idx="0">
                  <c:v>611</c:v>
                </c:pt>
                <c:pt idx="1">
                  <c:v>564</c:v>
                </c:pt>
                <c:pt idx="2">
                  <c:v>221</c:v>
                </c:pt>
                <c:pt idx="3">
                  <c:v>159</c:v>
                </c:pt>
                <c:pt idx="4">
                  <c:v>184</c:v>
                </c:pt>
                <c:pt idx="5">
                  <c:v>0</c:v>
                </c:pt>
                <c:pt idx="6">
                  <c:v>23</c:v>
                </c:pt>
                <c:pt idx="7">
                  <c:v>0</c:v>
                </c:pt>
                <c:pt idx="8">
                  <c:v>24</c:v>
                </c:pt>
              </c:numCache>
            </c:numRef>
          </c:val>
        </c:ser>
        <c:dLbls>
          <c:showVal val="1"/>
        </c:dLbls>
        <c:axId val="64674432"/>
        <c:axId val="66208128"/>
      </c:barChart>
      <c:catAx>
        <c:axId val="646744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208128"/>
        <c:crosses val="autoZero"/>
        <c:auto val="1"/>
        <c:lblAlgn val="ctr"/>
        <c:lblOffset val="100"/>
        <c:tickLblSkip val="1"/>
        <c:tickMarkSkip val="1"/>
      </c:catAx>
      <c:valAx>
        <c:axId val="6620812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4674432"/>
        <c:crosses val="autoZero"/>
        <c:crossBetween val="between"/>
        <c:majorUnit val="10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7867849867753849E-4"/>
                  <c:y val="4.6963478939662804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237</a:t>
                    </a:r>
                  </a:p>
                </c:rich>
              </c:tx>
              <c:dLblPos val="outEnd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218
(92%)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84
(35,4%)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63
(26,6%)</a:t>
                    </a:r>
                  </a:p>
                </c:rich>
              </c:tx>
            </c:dLbl>
            <c:dLbl>
              <c:idx val="4"/>
              <c:layout>
                <c:manualLayout>
                  <c:x val="3.1314178702922212E-3"/>
                  <c:y val="-2.463585262502329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71
(30%)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5
(2,1%)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14
(5,9%)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'тех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'тех фак.'!$A$31:$I$31</c:f>
              <c:numCache>
                <c:formatCode>General</c:formatCode>
                <c:ptCount val="9"/>
                <c:pt idx="0">
                  <c:v>237</c:v>
                </c:pt>
                <c:pt idx="1">
                  <c:v>218</c:v>
                </c:pt>
                <c:pt idx="2">
                  <c:v>84</c:v>
                </c:pt>
                <c:pt idx="3">
                  <c:v>63</c:v>
                </c:pt>
                <c:pt idx="4">
                  <c:v>71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  <c:pt idx="8">
                  <c:v>14</c:v>
                </c:pt>
              </c:numCache>
            </c:numRef>
          </c:val>
        </c:ser>
        <c:dLbls>
          <c:showVal val="1"/>
        </c:dLbls>
        <c:axId val="66265088"/>
        <c:axId val="66266624"/>
      </c:barChart>
      <c:catAx>
        <c:axId val="662650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266624"/>
        <c:crosses val="autoZero"/>
        <c:auto val="1"/>
        <c:lblAlgn val="ctr"/>
        <c:lblOffset val="100"/>
        <c:tickLblSkip val="1"/>
        <c:tickMarkSkip val="1"/>
      </c:catAx>
      <c:valAx>
        <c:axId val="6626662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265088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6582955416091327E-2"/>
          <c:y val="4.4776166019962302E-2"/>
          <c:w val="0.92587996493696756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7.1631788930144906E-4"/>
                  <c:y val="1.0660991909514831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4.1416900117258425E-3"/>
                  <c:y val="9.630541892260294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69
(86,3%)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23
(28,8%)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35
(43,8%)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11
(13,8%)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1
(1,3%)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
(2,5%)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1
(1,3%)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7
(8,8%)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'мех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'мех фак. '!$A$31:$I$31</c:f>
              <c:numCache>
                <c:formatCode>General</c:formatCode>
                <c:ptCount val="9"/>
                <c:pt idx="0">
                  <c:v>80</c:v>
                </c:pt>
                <c:pt idx="1">
                  <c:v>69</c:v>
                </c:pt>
                <c:pt idx="2" formatCode="@">
                  <c:v>23</c:v>
                </c:pt>
                <c:pt idx="3" formatCode="@">
                  <c:v>35</c:v>
                </c:pt>
                <c:pt idx="4">
                  <c:v>11</c:v>
                </c:pt>
                <c:pt idx="5" formatCode="@">
                  <c:v>1</c:v>
                </c:pt>
                <c:pt idx="6" formatCode="@">
                  <c:v>2</c:v>
                </c:pt>
                <c:pt idx="7" formatCode="@">
                  <c:v>1</c:v>
                </c:pt>
                <c:pt idx="8" formatCode="@">
                  <c:v>7</c:v>
                </c:pt>
              </c:numCache>
            </c:numRef>
          </c:val>
        </c:ser>
        <c:dLbls>
          <c:showVal val="1"/>
        </c:dLbls>
        <c:axId val="66343680"/>
        <c:axId val="66345216"/>
      </c:barChart>
      <c:catAx>
        <c:axId val="663436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345216"/>
        <c:crosses val="autoZero"/>
        <c:auto val="1"/>
        <c:lblAlgn val="ctr"/>
        <c:lblOffset val="100"/>
        <c:tickLblSkip val="1"/>
        <c:tickMarkSkip val="1"/>
      </c:catAx>
      <c:valAx>
        <c:axId val="66345216"/>
        <c:scaling>
          <c:orientation val="minMax"/>
          <c:max val="8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343680"/>
        <c:crosses val="autoZero"/>
        <c:crossBetween val="between"/>
        <c:majorUnit val="1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05525327714686E-3"/>
                  <c:y val="9.2680310445869714E-4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4523186603100725E-3"/>
                  <c:y val="-3.434313528208861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196
(92%)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101
(47,4%)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48
(22,5%)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47
(22,1%)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2
(0,9%)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4
(1,9%)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11
(5,2%)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'УА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'УА фак.'!$A$31:$I$31</c:f>
              <c:numCache>
                <c:formatCode>General</c:formatCode>
                <c:ptCount val="9"/>
                <c:pt idx="0">
                  <c:v>213</c:v>
                </c:pt>
                <c:pt idx="1">
                  <c:v>196</c:v>
                </c:pt>
                <c:pt idx="2">
                  <c:v>101</c:v>
                </c:pt>
                <c:pt idx="3">
                  <c:v>48</c:v>
                </c:pt>
                <c:pt idx="4">
                  <c:v>47</c:v>
                </c:pt>
                <c:pt idx="5">
                  <c:v>2</c:v>
                </c:pt>
                <c:pt idx="6">
                  <c:v>4</c:v>
                </c:pt>
                <c:pt idx="7">
                  <c:v>0</c:v>
                </c:pt>
                <c:pt idx="8">
                  <c:v>11</c:v>
                </c:pt>
              </c:numCache>
            </c:numRef>
          </c:val>
        </c:ser>
        <c:dLbls>
          <c:showVal val="1"/>
        </c:dLbls>
        <c:axId val="66467712"/>
        <c:axId val="66469248"/>
      </c:barChart>
      <c:catAx>
        <c:axId val="664677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469248"/>
        <c:crosses val="autoZero"/>
        <c:auto val="1"/>
        <c:lblAlgn val="ctr"/>
        <c:lblOffset val="100"/>
        <c:tickLblSkip val="1"/>
        <c:tickMarkSkip val="1"/>
      </c:catAx>
      <c:valAx>
        <c:axId val="6646924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467712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137
(77,8%)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12
(6,8%)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24
(13,6%)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101
(57,4%)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2
(1,1%)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20
(11,4%)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1
(0,6%)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16
(9,1%)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'ЭУ фак.'!$A$28:$I$28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'ЭУ фак.'!$A$29:$I$29</c:f>
              <c:numCache>
                <c:formatCode>General</c:formatCode>
                <c:ptCount val="9"/>
                <c:pt idx="0">
                  <c:v>176</c:v>
                </c:pt>
                <c:pt idx="1">
                  <c:v>137</c:v>
                </c:pt>
                <c:pt idx="2">
                  <c:v>12</c:v>
                </c:pt>
                <c:pt idx="3">
                  <c:v>24</c:v>
                </c:pt>
                <c:pt idx="4">
                  <c:v>101</c:v>
                </c:pt>
                <c:pt idx="5">
                  <c:v>2</c:v>
                </c:pt>
                <c:pt idx="6">
                  <c:v>20</c:v>
                </c:pt>
                <c:pt idx="7">
                  <c:v>1</c:v>
                </c:pt>
                <c:pt idx="8">
                  <c:v>16</c:v>
                </c:pt>
              </c:numCache>
            </c:numRef>
          </c:val>
        </c:ser>
        <c:dLbls>
          <c:showVal val="1"/>
        </c:dLbls>
        <c:axId val="66538496"/>
        <c:axId val="66544384"/>
      </c:barChart>
      <c:catAx>
        <c:axId val="665384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544384"/>
        <c:crosses val="autoZero"/>
        <c:auto val="1"/>
        <c:lblAlgn val="ctr"/>
        <c:lblOffset val="100"/>
        <c:tickLblSkip val="1"/>
        <c:tickMarkSkip val="1"/>
      </c:catAx>
      <c:valAx>
        <c:axId val="66544384"/>
        <c:scaling>
          <c:orientation val="minMax"/>
          <c:max val="18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538496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5.3853200677758907E-3"/>
                  <c:y val="3.7157606416401054E-3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00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142 </a:t>
                    </a:r>
                  </a:p>
                  <a:p>
                    <a:pPr>
                      <a:defRPr sz="12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200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(91%</a:t>
                    </a:r>
                    <a:r>
                      <a:rPr lang="ru-RU" sz="1175" b="1" i="0" u="none" strike="noStrike" baseline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49
(31,4%)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48
(30,8%)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45
(28,8%)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3
(1,9%)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11
(7,1%)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'ФПКП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'ФПКП фак. '!$A$31:$I$31</c:f>
              <c:numCache>
                <c:formatCode>General</c:formatCode>
                <c:ptCount val="9"/>
                <c:pt idx="0">
                  <c:v>156</c:v>
                </c:pt>
                <c:pt idx="1">
                  <c:v>142</c:v>
                </c:pt>
                <c:pt idx="2">
                  <c:v>49</c:v>
                </c:pt>
                <c:pt idx="3">
                  <c:v>48</c:v>
                </c:pt>
                <c:pt idx="4">
                  <c:v>45</c:v>
                </c:pt>
                <c:pt idx="5">
                  <c:v>0</c:v>
                </c:pt>
                <c:pt idx="6">
                  <c:v>3</c:v>
                </c:pt>
                <c:pt idx="7">
                  <c:v>0</c:v>
                </c:pt>
                <c:pt idx="8">
                  <c:v>11</c:v>
                </c:pt>
              </c:numCache>
            </c:numRef>
          </c:val>
        </c:ser>
        <c:dLbls>
          <c:showVal val="1"/>
        </c:dLbls>
        <c:axId val="66999040"/>
        <c:axId val="67000576"/>
      </c:barChart>
      <c:catAx>
        <c:axId val="669990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7000576"/>
        <c:crosses val="autoZero"/>
        <c:auto val="1"/>
        <c:lblAlgn val="ctr"/>
        <c:lblOffset val="100"/>
        <c:tickLblSkip val="1"/>
        <c:tickMarkSkip val="1"/>
      </c:catAx>
      <c:valAx>
        <c:axId val="67000576"/>
        <c:scaling>
          <c:orientation val="minMax"/>
          <c:max val="17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999040"/>
        <c:crosses val="autoZero"/>
        <c:crossBetween val="between"/>
        <c:majorUnit val="2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007564"/>
          </a:xfrm>
        </p:spPr>
        <p:txBody>
          <a:bodyPr>
            <a:normAutofit/>
          </a:bodyPr>
          <a:lstStyle/>
          <a:p>
            <a:pPr algn="ctr"/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Мониторинг трудоустройства выпускников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2014 г.</a:t>
            </a:r>
            <a:endParaRPr lang="ru-RU" sz="4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2858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Рейтинг в соответствии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показателями трудоустройства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специальности (профилю)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2"/>
          <p:cNvGraphicFramePr>
            <a:graphicFrameLocks/>
          </p:cNvGraphicFramePr>
          <p:nvPr/>
        </p:nvGraphicFramePr>
        <p:xfrm>
          <a:off x="9525" y="1500173"/>
          <a:ext cx="9124950" cy="5357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трудоустроившихся выпускников на предприятиях и организациях города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1000100" y="1357299"/>
          <a:ext cx="7929618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диаграмма трудоустроившихся выпускников на предприятиях и организациях города за 5 лет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1138237" y="1214437"/>
          <a:ext cx="8005763" cy="564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института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по формам обучения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очная форма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00760" y="928670"/>
          <a:ext cx="2438400" cy="20002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очно-заочная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86182" y="3714752"/>
          <a:ext cx="24384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заочная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hart 1"/>
          <p:cNvGraphicFramePr>
            <a:graphicFrameLocks/>
          </p:cNvGraphicFramePr>
          <p:nvPr/>
        </p:nvGraphicFramePr>
        <p:xfrm>
          <a:off x="1071537" y="1223386"/>
          <a:ext cx="3992123" cy="2491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2"/>
          <p:cNvGraphicFramePr>
            <a:graphicFrameLocks/>
          </p:cNvGraphicFramePr>
          <p:nvPr/>
        </p:nvGraphicFramePr>
        <p:xfrm>
          <a:off x="5214942" y="1214422"/>
          <a:ext cx="381001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3"/>
          <p:cNvGraphicFramePr>
            <a:graphicFrameLocks/>
          </p:cNvGraphicFramePr>
          <p:nvPr/>
        </p:nvGraphicFramePr>
        <p:xfrm>
          <a:off x="2571736" y="4000504"/>
          <a:ext cx="4753671" cy="2756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1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 трудоустройства выпускников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000100" y="1447800"/>
          <a:ext cx="793435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факультета управления и автоматизации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000100" y="1447800"/>
          <a:ext cx="793435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экономики и управления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непрерывного образования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</p:nvPr>
        </p:nvGraphicFramePr>
        <p:xfrm>
          <a:off x="1000100" y="1447800"/>
          <a:ext cx="793435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22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Сравнительная диаграмма показателей трудоустройства по факультетам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71538" y="1000108"/>
          <a:ext cx="786291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1101</TotalTime>
  <Words>299</Words>
  <Application>Microsoft Office PowerPoint</Application>
  <PresentationFormat>Экран (4:3)</PresentationFormat>
  <Paragraphs>181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Слайд 1</vt:lpstr>
      <vt:lpstr>Диаграмма трудоустройства выпускников института </vt:lpstr>
      <vt:lpstr>Диаграмма трудоустройства выпускников по формам обучения </vt:lpstr>
      <vt:lpstr>Диаграмма трудоустройства выпускников  технологического факультета </vt:lpstr>
      <vt:lpstr>Диаграмма  трудоустройства выпускников  механического факультета </vt:lpstr>
      <vt:lpstr>Диаграмма трудоустройства выпускников                                                                                                     факультета управления и автоматизации </vt:lpstr>
      <vt:lpstr>Диаграмма трудоустройства выпускников                                                                                                      факультета экономики и управления </vt:lpstr>
      <vt:lpstr>Диаграмма трудоустройства выпускников                                                                                                      факультета непрерывного образования</vt:lpstr>
      <vt:lpstr>Сравнительная диаграмма показателей трудоустройства по факультетам</vt:lpstr>
      <vt:lpstr>Рейтинг в соответствии  с показателями трудоустройства  по специальности (профилю)</vt:lpstr>
      <vt:lpstr>Диаграмма трудоустроившихся выпускников на предприятиях и организациях города </vt:lpstr>
      <vt:lpstr>Сравнительная диаграмма трудоустроившихся выпускников на предприятиях и организациях города за 5 лет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НХТИ</dc:creator>
  <cp:lastModifiedBy>НХТИ</cp:lastModifiedBy>
  <cp:revision>159</cp:revision>
  <dcterms:created xsi:type="dcterms:W3CDTF">2012-04-18T08:11:23Z</dcterms:created>
  <dcterms:modified xsi:type="dcterms:W3CDTF">2015-10-01T05:39:00Z</dcterms:modified>
</cp:coreProperties>
</file>