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7" r:id="rId3"/>
  </p:sldMasterIdLst>
  <p:notesMasterIdLst>
    <p:notesMasterId r:id="rId21"/>
  </p:notesMasterIdLst>
  <p:handoutMasterIdLst>
    <p:handoutMasterId r:id="rId22"/>
  </p:handoutMasterIdLst>
  <p:sldIdLst>
    <p:sldId id="1295" r:id="rId4"/>
    <p:sldId id="1287" r:id="rId5"/>
    <p:sldId id="1296" r:id="rId6"/>
    <p:sldId id="1297" r:id="rId7"/>
    <p:sldId id="1361" r:id="rId8"/>
    <p:sldId id="1362" r:id="rId9"/>
    <p:sldId id="1363" r:id="rId10"/>
    <p:sldId id="1357" r:id="rId11"/>
    <p:sldId id="1365" r:id="rId12"/>
    <p:sldId id="1356" r:id="rId13"/>
    <p:sldId id="1368" r:id="rId14"/>
    <p:sldId id="1366" r:id="rId15"/>
    <p:sldId id="1374" r:id="rId16"/>
    <p:sldId id="1369" r:id="rId17"/>
    <p:sldId id="1371" r:id="rId18"/>
    <p:sldId id="1375" r:id="rId19"/>
    <p:sldId id="1344" r:id="rId20"/>
  </p:sldIdLst>
  <p:sldSz cx="12192000" cy="6858000"/>
  <p:notesSz cx="9774238" cy="6648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!!!!!" initials="U" lastIdx="1" clrIdx="0">
    <p:extLst>
      <p:ext uri="{19B8F6BF-5375-455C-9EA6-DF929625EA0E}">
        <p15:presenceInfo xmlns:p15="http://schemas.microsoft.com/office/powerpoint/2012/main" userId="User!!!!!" providerId="None"/>
      </p:ext>
    </p:extLst>
  </p:cmAuthor>
  <p:cmAuthor id="2" name="Урманова Дария Шавкатовна" initials="УДШ" lastIdx="2" clrIdx="1">
    <p:extLst>
      <p:ext uri="{19B8F6BF-5375-455C-9EA6-DF929625EA0E}">
        <p15:presenceInfo xmlns:p15="http://schemas.microsoft.com/office/powerpoint/2012/main" userId="S-1-5-21-440061048-649067648-2304595565-15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8064A2"/>
    <a:srgbClr val="5EAFA6"/>
    <a:srgbClr val="6267A6"/>
    <a:srgbClr val="9BBB59"/>
    <a:srgbClr val="608CAB"/>
    <a:srgbClr val="4DD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0526" autoAdjust="0"/>
  </p:normalViewPr>
  <p:slideViewPr>
    <p:cSldViewPr>
      <p:cViewPr>
        <p:scale>
          <a:sx n="100" d="100"/>
          <a:sy n="100" d="100"/>
        </p:scale>
        <p:origin x="-42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21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23C22D-D058-4F80-82CD-7D0AAFD48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6076" cy="33382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31F6FE-2775-40D5-BD15-357EECA5A4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36599" y="1"/>
            <a:ext cx="4236076" cy="33382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01C411BE-FE20-4B0A-BBF4-4C81DDA4D336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15596-CC75-4A8D-BAF5-D9D6C204A9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14631"/>
            <a:ext cx="4236076" cy="33381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9546D3-C651-46ED-ACB2-2140967955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36599" y="6314631"/>
            <a:ext cx="4236076" cy="33381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C2C3906C-34AB-4B30-B0CA-993B413A91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34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3962"/>
          </a:xfrm>
          <a:prstGeom prst="rect">
            <a:avLst/>
          </a:prstGeom>
        </p:spPr>
        <p:txBody>
          <a:bodyPr vert="horz" lIns="78822" tIns="39412" rIns="78822" bIns="3941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6190" y="0"/>
            <a:ext cx="4235503" cy="333962"/>
          </a:xfrm>
          <a:prstGeom prst="rect">
            <a:avLst/>
          </a:prstGeom>
        </p:spPr>
        <p:txBody>
          <a:bodyPr vert="horz" lIns="78822" tIns="39412" rIns="78822" bIns="39412" rtlCol="0"/>
          <a:lstStyle>
            <a:lvl1pPr algn="r">
              <a:defRPr sz="1100"/>
            </a:lvl1pPr>
          </a:lstStyle>
          <a:p>
            <a:fld id="{2F0D0305-4E50-4A8C-AEA3-14A28E561803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0263"/>
            <a:ext cx="3989388" cy="224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822" tIns="39412" rIns="78822" bIns="3941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7424" y="3199567"/>
            <a:ext cx="7819390" cy="2617827"/>
          </a:xfrm>
          <a:prstGeom prst="rect">
            <a:avLst/>
          </a:prstGeom>
        </p:spPr>
        <p:txBody>
          <a:bodyPr vert="horz" lIns="78822" tIns="39412" rIns="78822" bIns="394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14490"/>
            <a:ext cx="4235503" cy="333961"/>
          </a:xfrm>
          <a:prstGeom prst="rect">
            <a:avLst/>
          </a:prstGeom>
        </p:spPr>
        <p:txBody>
          <a:bodyPr vert="horz" lIns="78822" tIns="39412" rIns="78822" bIns="3941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6190" y="6314490"/>
            <a:ext cx="4235503" cy="333961"/>
          </a:xfrm>
          <a:prstGeom prst="rect">
            <a:avLst/>
          </a:prstGeom>
        </p:spPr>
        <p:txBody>
          <a:bodyPr vert="horz" lIns="78822" tIns="39412" rIns="78822" bIns="39412" rtlCol="0" anchor="b"/>
          <a:lstStyle>
            <a:lvl1pPr algn="r">
              <a:defRPr sz="1100"/>
            </a:lvl1pPr>
          </a:lstStyle>
          <a:p>
            <a:fld id="{CCCA8741-34A1-463A-9E33-8346113E79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B1F5-A092-4CB2-85C8-0C17AC1E1C24}" type="datetime1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2864CA80-990D-4A5C-B63B-2A054349EF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717675"/>
            <a:ext cx="4341813" cy="3667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26760" cy="59560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C5D8E-4D52-4E82-A289-0606EF4F5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70" y="382986"/>
            <a:ext cx="2644394" cy="52100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FCA6A8-998A-4F3B-B0B8-B5CE7AFC8DFE}"/>
              </a:ext>
            </a:extLst>
          </p:cNvPr>
          <p:cNvCxnSpPr/>
          <p:nvPr userDrawn="1"/>
        </p:nvCxnSpPr>
        <p:spPr>
          <a:xfrm flipH="1">
            <a:off x="8942832" y="382986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0526DBC-E559-4494-8552-4D60FA8609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01" y1="59098" x2="14311" y2="77713"/>
                        <a14:foregroundMark x1="19172" y1="83055" x2="19622" y2="83222"/>
                        <a14:foregroundMark x1="32763" y1="56177" x2="72547" y2="55509"/>
                        <a14:foregroundMark x1="36004" y1="41235" x2="67687" y2="42070"/>
                        <a14:foregroundMark x1="58686" y1="23539" x2="60756" y2="30801"/>
                        <a14:foregroundMark x1="52745" y1="22454" x2="52745" y2="28631"/>
                        <a14:foregroundMark x1="46535" y1="22705" x2="46985" y2="31636"/>
                        <a14:foregroundMark x1="40324" y1="21619" x2="41044" y2="35225"/>
                        <a14:foregroundMark x1="35734" y1="58932" x2="67237" y2="57846"/>
                        <a14:foregroundMark x1="74347" y1="64441" x2="75248" y2="32888"/>
                        <a14:foregroundMark x1="75248" y1="33806" x2="25113" y2="34808"/>
                        <a14:foregroundMark x1="26103" y1="35225" x2="25833" y2="64441"/>
                        <a14:foregroundMark x1="25833" y1="64441" x2="49955" y2="63189"/>
                        <a14:foregroundMark x1="54545" y1="46745" x2="71827" y2="46327"/>
                        <a14:foregroundMark x1="27903" y1="66194" x2="73177" y2="80467"/>
                        <a14:foregroundMark x1="26733" y1="81553" x2="74347" y2="64023"/>
                        <a14:foregroundMark x1="50945" y1="67446" x2="27903" y2="67279"/>
                        <a14:foregroundMark x1="30873" y1="46578" x2="49775" y2="50167"/>
                        <a14:foregroundMark x1="73447" y1="67696" x2="57606" y2="68280"/>
                        <a14:foregroundMark x1="71107" y1="72955" x2="72997" y2="83055"/>
                        <a14:foregroundMark x1="27183" y1="79633" x2="27903" y2="73873"/>
                        <a14:foregroundMark x1="22412" y1="54841" x2="1710" y2="55092"/>
                        <a14:foregroundMark x1="75698" y1="54841" x2="97840" y2="55092"/>
                        <a14:foregroundMark x1="90009" y1="57679" x2="75518" y2="83222"/>
                        <a14:foregroundMark x1="69037" y1="86394" x2="29793" y2="90067"/>
                        <a14:foregroundMark x1="25653" y1="83639" x2="11611" y2="65526"/>
                        <a14:foregroundMark x1="13861" y1="69616" x2="22142" y2="81970"/>
                        <a14:foregroundMark x1="40144" y1="90234" x2="51845" y2="90902"/>
                        <a14:foregroundMark x1="54815" y1="90902" x2="67957" y2="87312"/>
                        <a14:foregroundMark x1="79208" y1="80217" x2="86589" y2="70618"/>
                        <a14:foregroundMark x1="87939" y1="67279" x2="89559" y2="62354"/>
                        <a14:foregroundMark x1="97840" y1="55259" x2="99910" y2="55259"/>
                        <a14:foregroundMark x1="50675" y1="22037" x2="53195" y2="29716"/>
                        <a14:foregroundMark x1="57156" y1="23289" x2="58686" y2="31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99" y="345682"/>
            <a:ext cx="552316" cy="595608"/>
          </a:xfrm>
          <a:prstGeom prst="rect">
            <a:avLst/>
          </a:prstGeom>
          <a:noFill/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1D63457-5F25-41C5-9FBA-C724DCEA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0" y="1253331"/>
            <a:ext cx="492252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2pPr>
            <a:lvl3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3pPr>
            <a:lvl4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4pPr>
            <a:lvl5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54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03DB7845-CF10-431A-8691-BDCE9F4BEE78}" type="datetime1">
              <a:rPr lang="en-US" smtClean="0"/>
              <a:pPr/>
              <a:t>5/11/2023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04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622CDBF9-1E46-496A-8536-9572E82CED9B}" type="datetime1">
              <a:rPr lang="en-US" smtClean="0"/>
              <a:pPr/>
              <a:t>5/11/2023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5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4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5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9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2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1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2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3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DB7C-DF92-4542-A01D-E97387312F41}" type="datetime1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75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9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6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51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2864CA80-990D-4A5C-B63B-2A054349EF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717675"/>
            <a:ext cx="4341813" cy="36671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26760" cy="59560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1D63457-5F25-41C5-9FBA-C724DCEA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0" y="1253331"/>
            <a:ext cx="492252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2pPr>
            <a:lvl3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3pPr>
            <a:lvl4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4pPr>
            <a:lvl5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814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A635-6231-44DB-9468-D0565ABB5AA0}" type="datetime1">
              <a:rPr lang="en-US" smtClean="0"/>
              <a:pPr/>
              <a:t>5/11/2023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6FB6-4C23-400E-AA6B-648FDA18B4AC}" type="datetime1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36208"/>
            <a:ext cx="2030095" cy="73660"/>
          </a:xfrm>
          <a:custGeom>
            <a:avLst/>
            <a:gdLst/>
            <a:ahLst/>
            <a:cxnLst/>
            <a:rect l="l" t="t" r="r" b="b"/>
            <a:pathLst>
              <a:path w="2030095" h="73660">
                <a:moveTo>
                  <a:pt x="2029968" y="0"/>
                </a:moveTo>
                <a:lnTo>
                  <a:pt x="0" y="0"/>
                </a:lnTo>
                <a:lnTo>
                  <a:pt x="0" y="73151"/>
                </a:lnTo>
                <a:lnTo>
                  <a:pt x="2029968" y="73151"/>
                </a:lnTo>
                <a:lnTo>
                  <a:pt x="202996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2100072" y="6236208"/>
            <a:ext cx="2030095" cy="73660"/>
          </a:xfrm>
          <a:custGeom>
            <a:avLst/>
            <a:gdLst/>
            <a:ahLst/>
            <a:cxnLst/>
            <a:rect l="l" t="t" r="r" b="b"/>
            <a:pathLst>
              <a:path w="2030095" h="73660">
                <a:moveTo>
                  <a:pt x="2029968" y="0"/>
                </a:moveTo>
                <a:lnTo>
                  <a:pt x="0" y="0"/>
                </a:lnTo>
                <a:lnTo>
                  <a:pt x="0" y="73151"/>
                </a:lnTo>
                <a:lnTo>
                  <a:pt x="2029968" y="73151"/>
                </a:lnTo>
                <a:lnTo>
                  <a:pt x="20299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05C6-ED9C-460F-A71E-CDC34061082C}" type="datetime1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A635-6231-44DB-9468-D0565ABB5AA0}" type="datetime1">
              <a:rPr lang="en-US" smtClean="0"/>
              <a:pPr/>
              <a:t>5/11/2023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1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1F44-5B3E-4191-8CE7-3BA2AC6A01D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2567-09F9-4BAF-BF0C-745D0C42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8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0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60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C5D8E-4D52-4E82-A289-0606EF4F5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70" y="382986"/>
            <a:ext cx="2644394" cy="52100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FCA6A8-998A-4F3B-B0B8-B5CE7AFC8DFE}"/>
              </a:ext>
            </a:extLst>
          </p:cNvPr>
          <p:cNvCxnSpPr/>
          <p:nvPr userDrawn="1"/>
        </p:nvCxnSpPr>
        <p:spPr>
          <a:xfrm flipH="1">
            <a:off x="8942832" y="382986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0526DBC-E559-4494-8552-4D60FA8609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01" y1="59098" x2="14311" y2="77713"/>
                        <a14:foregroundMark x1="19172" y1="83055" x2="19622" y2="83222"/>
                        <a14:foregroundMark x1="32763" y1="56177" x2="72547" y2="55509"/>
                        <a14:foregroundMark x1="36004" y1="41235" x2="67687" y2="42070"/>
                        <a14:foregroundMark x1="58686" y1="23539" x2="60756" y2="30801"/>
                        <a14:foregroundMark x1="52745" y1="22454" x2="52745" y2="28631"/>
                        <a14:foregroundMark x1="46535" y1="22705" x2="46985" y2="31636"/>
                        <a14:foregroundMark x1="40324" y1="21619" x2="41044" y2="35225"/>
                        <a14:foregroundMark x1="35734" y1="58932" x2="67237" y2="57846"/>
                        <a14:foregroundMark x1="74347" y1="64441" x2="75248" y2="32888"/>
                        <a14:foregroundMark x1="75248" y1="33806" x2="25113" y2="34808"/>
                        <a14:foregroundMark x1="26103" y1="35225" x2="25833" y2="64441"/>
                        <a14:foregroundMark x1="25833" y1="64441" x2="49955" y2="63189"/>
                        <a14:foregroundMark x1="54545" y1="46745" x2="71827" y2="46327"/>
                        <a14:foregroundMark x1="27903" y1="66194" x2="73177" y2="80467"/>
                        <a14:foregroundMark x1="26733" y1="81553" x2="74347" y2="64023"/>
                        <a14:foregroundMark x1="50945" y1="67446" x2="27903" y2="67279"/>
                        <a14:foregroundMark x1="30873" y1="46578" x2="49775" y2="50167"/>
                        <a14:foregroundMark x1="73447" y1="67696" x2="57606" y2="68280"/>
                        <a14:foregroundMark x1="71107" y1="72955" x2="72997" y2="83055"/>
                        <a14:foregroundMark x1="27183" y1="79633" x2="27903" y2="73873"/>
                        <a14:foregroundMark x1="22412" y1="54841" x2="1710" y2="55092"/>
                        <a14:foregroundMark x1="75698" y1="54841" x2="97840" y2="55092"/>
                        <a14:foregroundMark x1="90009" y1="57679" x2="75518" y2="83222"/>
                        <a14:foregroundMark x1="69037" y1="86394" x2="29793" y2="90067"/>
                        <a14:foregroundMark x1="25653" y1="83639" x2="11611" y2="65526"/>
                        <a14:foregroundMark x1="13861" y1="69616" x2="22142" y2="81970"/>
                        <a14:foregroundMark x1="40144" y1="90234" x2="51845" y2="90902"/>
                        <a14:foregroundMark x1="54815" y1="90902" x2="67957" y2="87312"/>
                        <a14:foregroundMark x1="79208" y1="80217" x2="86589" y2="70618"/>
                        <a14:foregroundMark x1="87939" y1="67279" x2="89559" y2="62354"/>
                        <a14:foregroundMark x1="97840" y1="55259" x2="99910" y2="55259"/>
                        <a14:foregroundMark x1="50675" y1="22037" x2="53195" y2="29716"/>
                        <a14:foregroundMark x1="57156" y1="23289" x2="58686" y2="31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99" y="345682"/>
            <a:ext cx="552316" cy="595608"/>
          </a:xfrm>
          <a:prstGeom prst="rect">
            <a:avLst/>
          </a:prstGeom>
          <a:noFill/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1D63457-5F25-41C5-9FBA-C724DCEA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2pPr>
            <a:lvl3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3pPr>
            <a:lvl4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4pPr>
            <a:lvl5pPr marL="228600" indent="-228600" algn="l" defTabSz="914400" rtl="0" eaLnBrk="1" latinLnBrk="0" hangingPunct="1">
              <a:lnSpc>
                <a:spcPts val="1600"/>
              </a:lnSpc>
              <a:spcBef>
                <a:spcPct val="0"/>
              </a:spcBef>
              <a:buClr>
                <a:srgbClr val="EA0A2A"/>
              </a:buClr>
              <a:buFont typeface="Verdana" panose="020B0604030504040204" pitchFamily="34" charset="0"/>
              <a:buChar char="●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940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36208"/>
            <a:ext cx="2030095" cy="73660"/>
          </a:xfrm>
          <a:custGeom>
            <a:avLst/>
            <a:gdLst/>
            <a:ahLst/>
            <a:cxnLst/>
            <a:rect l="l" t="t" r="r" b="b"/>
            <a:pathLst>
              <a:path w="2030095" h="73660">
                <a:moveTo>
                  <a:pt x="2029968" y="0"/>
                </a:moveTo>
                <a:lnTo>
                  <a:pt x="0" y="0"/>
                </a:lnTo>
                <a:lnTo>
                  <a:pt x="0" y="73151"/>
                </a:lnTo>
                <a:lnTo>
                  <a:pt x="2029968" y="73151"/>
                </a:lnTo>
                <a:lnTo>
                  <a:pt x="202996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2100072" y="6236208"/>
            <a:ext cx="2030095" cy="73660"/>
          </a:xfrm>
          <a:custGeom>
            <a:avLst/>
            <a:gdLst/>
            <a:ahLst/>
            <a:cxnLst/>
            <a:rect l="l" t="t" r="r" b="b"/>
            <a:pathLst>
              <a:path w="2030095" h="73660">
                <a:moveTo>
                  <a:pt x="2029968" y="0"/>
                </a:moveTo>
                <a:lnTo>
                  <a:pt x="0" y="0"/>
                </a:lnTo>
                <a:lnTo>
                  <a:pt x="0" y="73151"/>
                </a:lnTo>
                <a:lnTo>
                  <a:pt x="2029968" y="73151"/>
                </a:lnTo>
                <a:lnTo>
                  <a:pt x="20299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4197096" y="6236208"/>
            <a:ext cx="2026920" cy="73660"/>
          </a:xfrm>
          <a:custGeom>
            <a:avLst/>
            <a:gdLst/>
            <a:ahLst/>
            <a:cxnLst/>
            <a:rect l="l" t="t" r="r" b="b"/>
            <a:pathLst>
              <a:path w="2026920" h="73660">
                <a:moveTo>
                  <a:pt x="2026920" y="0"/>
                </a:moveTo>
                <a:lnTo>
                  <a:pt x="0" y="0"/>
                </a:lnTo>
                <a:lnTo>
                  <a:pt x="0" y="73151"/>
                </a:lnTo>
                <a:lnTo>
                  <a:pt x="2026920" y="73151"/>
                </a:lnTo>
                <a:lnTo>
                  <a:pt x="202692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6297167" y="6236208"/>
            <a:ext cx="2030095" cy="73660"/>
          </a:xfrm>
          <a:custGeom>
            <a:avLst/>
            <a:gdLst/>
            <a:ahLst/>
            <a:cxnLst/>
            <a:rect l="l" t="t" r="r" b="b"/>
            <a:pathLst>
              <a:path w="2030095" h="73660">
                <a:moveTo>
                  <a:pt x="2029967" y="0"/>
                </a:moveTo>
                <a:lnTo>
                  <a:pt x="0" y="0"/>
                </a:lnTo>
                <a:lnTo>
                  <a:pt x="0" y="73151"/>
                </a:lnTo>
                <a:lnTo>
                  <a:pt x="2029967" y="73151"/>
                </a:lnTo>
                <a:lnTo>
                  <a:pt x="20299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1922" y="198882"/>
            <a:ext cx="8810625" cy="89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0993" y="2627122"/>
            <a:ext cx="6970013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6F4-A998-4F7C-826D-87B0AC2480C2}" type="datetime1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6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161288"/>
            <a:ext cx="10515600" cy="501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ru-RU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fld id="{751D432A-D135-4954-8559-2B6A9DE81B6A}" type="slidenum">
              <a:rPr lang="ru-RU" smtClean="0"/>
              <a:pPr algn="r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88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b="1" kern="1200" dirty="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600"/>
        </a:lnSpc>
        <a:spcBef>
          <a:spcPct val="0"/>
        </a:spcBef>
        <a:buClr>
          <a:srgbClr val="EA0A2A"/>
        </a:buClr>
        <a:buFont typeface="Verdana" panose="020B0604030504040204" pitchFamily="34" charset="0"/>
        <a:buChar char="●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marL="228600" indent="-228600" algn="l" defTabSz="914400" rtl="0" eaLnBrk="1" latinLnBrk="0" hangingPunct="1">
        <a:lnSpc>
          <a:spcPts val="1600"/>
        </a:lnSpc>
        <a:spcBef>
          <a:spcPct val="0"/>
        </a:spcBef>
        <a:buClr>
          <a:srgbClr val="EA0A2A"/>
        </a:buClr>
        <a:buFont typeface="Verdana" panose="020B0604030504040204" pitchFamily="34" charset="0"/>
        <a:buChar char="●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2pPr>
      <a:lvl3pPr marL="228600" indent="-228600" algn="l" defTabSz="914400" rtl="0" eaLnBrk="1" latinLnBrk="0" hangingPunct="1">
        <a:lnSpc>
          <a:spcPts val="1600"/>
        </a:lnSpc>
        <a:spcBef>
          <a:spcPct val="0"/>
        </a:spcBef>
        <a:buClr>
          <a:srgbClr val="EA0A2A"/>
        </a:buClr>
        <a:buFont typeface="Verdana" panose="020B0604030504040204" pitchFamily="34" charset="0"/>
        <a:buChar char="●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3pPr>
      <a:lvl4pPr marL="228600" indent="-228600" algn="l" defTabSz="914400" rtl="0" eaLnBrk="1" latinLnBrk="0" hangingPunct="1">
        <a:lnSpc>
          <a:spcPts val="1600"/>
        </a:lnSpc>
        <a:spcBef>
          <a:spcPct val="0"/>
        </a:spcBef>
        <a:buClr>
          <a:srgbClr val="EA0A2A"/>
        </a:buClr>
        <a:buFont typeface="Verdana" panose="020B0604030504040204" pitchFamily="34" charset="0"/>
        <a:buChar char="●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4pPr>
      <a:lvl5pPr marL="228600" indent="-228600" algn="l" defTabSz="914400" rtl="0" eaLnBrk="1" latinLnBrk="0" hangingPunct="1">
        <a:lnSpc>
          <a:spcPts val="1600"/>
        </a:lnSpc>
        <a:spcBef>
          <a:spcPct val="0"/>
        </a:spcBef>
        <a:buClr>
          <a:srgbClr val="EA0A2A"/>
        </a:buClr>
        <a:buFont typeface="Verdana" panose="020B0604030504040204" pitchFamily="34" charset="0"/>
        <a:buChar char="●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8A0C-29C9-48A8-9F9C-4E7ECDFEF96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F7ED-66F3-4B74-9CD8-E038B77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2.jpe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4046793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6731" y="3316662"/>
            <a:ext cx="1066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Казанский национальный исследовательский технологический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университет </a:t>
            </a:r>
          </a:p>
          <a:p>
            <a:pPr algn="ctr"/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ГОСУДАРСТВЕННОЕ БЮДЖЕТНОЕ ОБРАЗОВАТЕЛЬНОЕ УЧРЕЖДЕНИЕ ВЫСШЕГО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ОБРАЗОВАНИЯ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F8C617B-B389-464D-8EAD-9A4A02D1A5D4}"/>
              </a:ext>
            </a:extLst>
          </p:cNvPr>
          <p:cNvGrpSpPr/>
          <p:nvPr/>
        </p:nvGrpSpPr>
        <p:grpSpPr>
          <a:xfrm>
            <a:off x="4267200" y="533400"/>
            <a:ext cx="2774965" cy="1393183"/>
            <a:chOff x="7364406" y="5303834"/>
            <a:chExt cx="2774965" cy="1393183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A105285-8C37-4BB6-9221-584F796B9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7937" y="5303834"/>
              <a:ext cx="1261434" cy="139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4F1CC4F7-FA3E-4A3A-903A-5DCFC5471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406" y="5303834"/>
              <a:ext cx="1261434" cy="139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0DCA216-15D6-4053-AA8B-3DEA067F3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101" y1="59098" x2="14311" y2="77713"/>
                          <a14:foregroundMark x1="19172" y1="83055" x2="19622" y2="83222"/>
                          <a14:foregroundMark x1="32763" y1="56177" x2="72547" y2="55509"/>
                          <a14:foregroundMark x1="36004" y1="41235" x2="67687" y2="42070"/>
                          <a14:foregroundMark x1="58686" y1="23539" x2="60756" y2="30801"/>
                          <a14:foregroundMark x1="52745" y1="22454" x2="52745" y2="28631"/>
                          <a14:foregroundMark x1="46535" y1="22705" x2="46985" y2="31636"/>
                          <a14:foregroundMark x1="40324" y1="21619" x2="41044" y2="35225"/>
                          <a14:foregroundMark x1="35734" y1="58932" x2="67237" y2="57846"/>
                          <a14:foregroundMark x1="74347" y1="64441" x2="75248" y2="32888"/>
                          <a14:foregroundMark x1="75248" y1="33806" x2="25113" y2="34808"/>
                          <a14:foregroundMark x1="26103" y1="35225" x2="25833" y2="64441"/>
                          <a14:foregroundMark x1="25833" y1="64441" x2="49955" y2="63189"/>
                          <a14:foregroundMark x1="54545" y1="46745" x2="71827" y2="46327"/>
                          <a14:foregroundMark x1="27903" y1="66194" x2="73177" y2="80467"/>
                          <a14:foregroundMark x1="26733" y1="81553" x2="74347" y2="64023"/>
                          <a14:foregroundMark x1="50945" y1="67446" x2="27903" y2="67279"/>
                          <a14:foregroundMark x1="30873" y1="46578" x2="49775" y2="50167"/>
                          <a14:foregroundMark x1="73447" y1="67696" x2="57606" y2="68280"/>
                          <a14:foregroundMark x1="71107" y1="72955" x2="72997" y2="83055"/>
                          <a14:foregroundMark x1="27183" y1="79633" x2="27903" y2="73873"/>
                          <a14:foregroundMark x1="22412" y1="54841" x2="1710" y2="55092"/>
                          <a14:foregroundMark x1="75698" y1="54841" x2="97840" y2="55092"/>
                          <a14:foregroundMark x1="90009" y1="57679" x2="75518" y2="83222"/>
                          <a14:foregroundMark x1="69037" y1="86394" x2="29793" y2="90067"/>
                          <a14:foregroundMark x1="25653" y1="83639" x2="11611" y2="65526"/>
                          <a14:foregroundMark x1="13861" y1="69616" x2="22142" y2="81970"/>
                          <a14:foregroundMark x1="40144" y1="90234" x2="51845" y2="90902"/>
                          <a14:foregroundMark x1="54815" y1="90902" x2="67957" y2="87312"/>
                          <a14:foregroundMark x1="79208" y1="80217" x2="86589" y2="70618"/>
                          <a14:foregroundMark x1="87939" y1="67279" x2="89559" y2="62354"/>
                          <a14:foregroundMark x1="97840" y1="55259" x2="99910" y2="55259"/>
                          <a14:foregroundMark x1="50675" y1="22037" x2="53195" y2="29716"/>
                          <a14:foregroundMark x1="57156" y1="23289" x2="58686" y2="313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564" y="5571704"/>
              <a:ext cx="795119" cy="857443"/>
            </a:xfrm>
            <a:prstGeom prst="rect">
              <a:avLst/>
            </a:prstGeom>
            <a:noFill/>
          </p:spPr>
        </p:pic>
        <p:pic>
          <p:nvPicPr>
            <p:cNvPr id="11" name="Picture 2" descr="https://russiaedu.ru/media/cache/image_md_resize/uploads/upload-images/2020/11/11/WfdH7YqUgxQ.jpg">
              <a:extLst>
                <a:ext uri="{FF2B5EF4-FFF2-40B4-BE49-F238E27FC236}">
                  <a16:creationId xmlns:a16="http://schemas.microsoft.com/office/drawing/2014/main" id="{E015F15C-8DAE-46FF-8AEE-A4EDFF558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9050" y="5571517"/>
              <a:ext cx="859208" cy="85781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8751888" y="5606331"/>
              <a:ext cx="0" cy="74796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30182" y="2612894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ВСТРЕЧИ С ТРУДОВЫМИ КОЛЛЕКТИВАМИ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813" y="2696213"/>
            <a:ext cx="116093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Результаты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50A2C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Магистры ПИШ получают навыки работы с современным измерительным оборудованием, анализируют результаты измерений, полученные в ходе работы НИЭТЛ на объектах предприятий, вырабатывают научно обоснованные рекомендации и мероприятия для повышения надежности электроснабжения нефтегазохимических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производств.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50A2C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50A2C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Предприятия – партнеры ПИШ получают экспертные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заключения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рекомендации по повышению надежности работы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систем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электроснабжения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30432" y="338180"/>
            <a:ext cx="4751387" cy="595313"/>
          </a:xfrm>
        </p:spPr>
        <p:txBody>
          <a:bodyPr>
            <a:noAutofit/>
          </a:bodyPr>
          <a:lstStyle/>
          <a:p>
            <a:r>
              <a:rPr lang="ru-RU" sz="2400" b="0" dirty="0">
                <a:latin typeface="+mn-lt"/>
              </a:rPr>
              <a:t>ПИШ </a:t>
            </a:r>
            <a:r>
              <a:rPr lang="ru-RU" sz="2400" b="0" dirty="0" smtClean="0">
                <a:latin typeface="+mn-lt"/>
              </a:rPr>
              <a:t>КНИТУ «</a:t>
            </a:r>
            <a:r>
              <a:rPr lang="ru-RU" sz="2400" b="0" dirty="0" err="1" smtClean="0">
                <a:latin typeface="+mn-lt"/>
              </a:rPr>
              <a:t>Промхимтех</a:t>
            </a:r>
            <a:r>
              <a:rPr lang="ru-RU" sz="2400" b="0" dirty="0" smtClean="0">
                <a:latin typeface="+mn-lt"/>
              </a:rPr>
              <a:t>»</a:t>
            </a:r>
            <a:endParaRPr lang="ru-RU" sz="2400" b="0" dirty="0">
              <a:latin typeface="+mn-lt"/>
            </a:endParaRP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2BEC3A66-116E-472F-B7F9-08EEC6348C54}"/>
              </a:ext>
            </a:extLst>
          </p:cNvPr>
          <p:cNvSpPr txBox="1">
            <a:spLocks/>
          </p:cNvSpPr>
          <p:nvPr/>
        </p:nvSpPr>
        <p:spPr>
          <a:xfrm>
            <a:off x="277813" y="990600"/>
            <a:ext cx="11609387" cy="13508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Цели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A0A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оздание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научно-исследовательской электротехнической лаборатории, аккредитованной в Ростехнадзоре, для решения задач электротехнической службы предприятий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СИБУРа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оснащенной необходимым оборудованием и имеющей специалистов, обладающих соответствующими знаниями и допусками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US" sz="1600" dirty="0" smtClean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A0A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7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A0A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Подготовка магистров по программе ПИШ «Цифровизация электротехнических комплексов и систем нефтегазохимических предприятий» на основе договора о сетевом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взаимодействии.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A0A2A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>
          <a:xfrm>
            <a:off x="8872400" y="6296535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BB076E-03B4-41CE-91E3-0125D995AC7B}"/>
              </a:ext>
            </a:extLst>
          </p:cNvPr>
          <p:cNvSpPr txBox="1"/>
          <p:nvPr/>
        </p:nvSpPr>
        <p:spPr>
          <a:xfrm>
            <a:off x="379816" y="4782938"/>
            <a:ext cx="7609975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Текущий статус: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50A2C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Поставлено оборудование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научно-исследовательской электротехнической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лаборатории;</a:t>
            </a:r>
            <a:endParaRPr lang="en-US" sz="1600" dirty="0" smtClean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50A2C"/>
              </a:buClr>
              <a:buSzTx/>
              <a:tabLst/>
              <a:defRPr/>
            </a:pPr>
            <a:endParaRPr lang="ru-RU" sz="5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50A2C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Коллектив кафедры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прошел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обучение по программе повышения квалификации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направлению деятельности НИЭТЛ (г. Санкт-Петербург) и проверку знаний по группам электробезопасности (Ростехнадзор)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B777794-90E3-43D1-A522-7205E6A74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94" y="3813774"/>
            <a:ext cx="3511639" cy="263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Равнобедренный треугольник 9"/>
          <p:cNvSpPr/>
          <p:nvPr/>
        </p:nvSpPr>
        <p:spPr>
          <a:xfrm>
            <a:off x="4050949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277813" y="323494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НАУЧНО-ОБРАЗОВАТЕЛЬНЫЙ КАМПУС НХТИ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5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0554" y="1828800"/>
            <a:ext cx="6414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РАЗВИТИЕ УНИВЕРСИТЕТА</a:t>
            </a:r>
            <a:endParaRPr lang="ru-RU" sz="4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D37B0B-6B0B-45AD-B109-916B9AEA7CF1}"/>
              </a:ext>
            </a:extLst>
          </p:cNvPr>
          <p:cNvSpPr/>
          <p:nvPr/>
        </p:nvSpPr>
        <p:spPr>
          <a:xfrm>
            <a:off x="2819400" y="0"/>
            <a:ext cx="1066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0">
            <a:extLst>
              <a:ext uri="{FF2B5EF4-FFF2-40B4-BE49-F238E27FC236}">
                <a16:creationId xmlns:a16="http://schemas.microsoft.com/office/drawing/2014/main" id="{DC552635-2FC8-44DE-98B8-F48EC799C2FA}"/>
              </a:ext>
            </a:extLst>
          </p:cNvPr>
          <p:cNvSpPr/>
          <p:nvPr/>
        </p:nvSpPr>
        <p:spPr>
          <a:xfrm>
            <a:off x="0" y="4191000"/>
            <a:ext cx="10439400" cy="914400"/>
          </a:xfrm>
          <a:prstGeom prst="roundRect">
            <a:avLst>
              <a:gd name="adj" fmla="val 6831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152400" y="230176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РАЗВИТИЕ УНИВЕРСИТЕТА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0951" y="1180195"/>
            <a:ext cx="10896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Миссия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Казанского национального исследовательского технологического университета в качестве национального исследовательского университета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состоит в повышении глобальной конкурентоспособности российской химической </a:t>
            </a:r>
            <a:r>
              <a:rPr lang="ru-RU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макротехнологии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и смежных с ней отраслей экономики в повестке устойчивого развития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0951" y="2649883"/>
            <a:ext cx="10896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Стратегическая цель развития КНИТУ к 2030 году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- войти в число университетов химико-технологического профиля мирового класса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0951" y="3733800"/>
            <a:ext cx="10915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Задачи развития для достижения стратегической цели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:</a:t>
            </a:r>
          </a:p>
          <a:p>
            <a:pPr algn="just"/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стать признанным лидером в подготовке кадров для химико-технологической отрасли экономики России;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стать базовым центром отраслевой науки и трансфера технологий России;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стать базовым российским центром технологической экспертизы и прогнозирования в области химической технологии;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стать базовым российским центром международной интеграции в области химической технологии и образования.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75" y="68617"/>
            <a:ext cx="5719725" cy="8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847" y="2967325"/>
            <a:ext cx="715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a typeface="Verdana" panose="020B0604030504040204" pitchFamily="34" charset="0"/>
                <a:cs typeface="+mj-cs"/>
              </a:rPr>
              <a:t>ПЕРЕДОВАЯ ИНЖЕНЕРНАЯ ШКОЛА «ПРОМХИМТЕХ»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39" y="2731356"/>
            <a:ext cx="3028991" cy="1079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503250-D4E2-4953-8A7E-2AB9156428E1}"/>
              </a:ext>
            </a:extLst>
          </p:cNvPr>
          <p:cNvSpPr txBox="1"/>
          <p:nvPr/>
        </p:nvSpPr>
        <p:spPr>
          <a:xfrm>
            <a:off x="506545" y="2844215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kern="0" dirty="0" smtClean="0">
                <a:solidFill>
                  <a:srgbClr val="FF0000"/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rPr>
              <a:t>2</a:t>
            </a:r>
            <a:endParaRPr lang="en-US" sz="4000" kern="0" dirty="0">
              <a:solidFill>
                <a:srgbClr val="FF0000"/>
              </a:solidFill>
              <a:latin typeface="Impact" panose="020B0806030902050204" pitchFamily="34" charset="0"/>
              <a:ea typeface="Verdana" panose="020B0604030504040204" pitchFamily="34" charset="0"/>
              <a:cs typeface="Lato 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03250-D4E2-4953-8A7E-2AB9156428E1}"/>
              </a:ext>
            </a:extLst>
          </p:cNvPr>
          <p:cNvSpPr txBox="1"/>
          <p:nvPr/>
        </p:nvSpPr>
        <p:spPr>
          <a:xfrm>
            <a:off x="530591" y="4310031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kern="0" dirty="0" smtClean="0">
                <a:solidFill>
                  <a:srgbClr val="FF0000"/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rPr>
              <a:t>3</a:t>
            </a:r>
            <a:endParaRPr lang="en-US" sz="4000" kern="0" dirty="0">
              <a:solidFill>
                <a:srgbClr val="FF0000"/>
              </a:solidFill>
              <a:latin typeface="Impact" panose="020B0806030902050204" pitchFamily="34" charset="0"/>
              <a:ea typeface="Verdana" panose="020B0604030504040204" pitchFamily="34" charset="0"/>
              <a:cs typeface="Lato Bold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1847" y="4228652"/>
            <a:ext cx="70804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a typeface="Verdana" panose="020B0604030504040204" pitchFamily="34" charset="0"/>
                <a:cs typeface="+mj-cs"/>
              </a:rPr>
              <a:t>НАУЧНО-ОБРАЗОВАТЕЛЬНЫЙ </a:t>
            </a:r>
            <a:r>
              <a:rPr lang="ru-RU" sz="2400" b="1" dirty="0" smtClean="0">
                <a:ea typeface="Verdana" panose="020B0604030504040204" pitchFamily="34" charset="0"/>
                <a:cs typeface="+mj-cs"/>
              </a:rPr>
              <a:t>КАМПУС</a:t>
            </a:r>
            <a:endParaRPr lang="ru-RU" sz="2400" b="1" dirty="0">
              <a:ea typeface="Verdana" panose="020B0604030504040204" pitchFamily="34" charset="0"/>
              <a:cs typeface="+mj-cs"/>
            </a:endParaRPr>
          </a:p>
          <a:p>
            <a:r>
              <a:rPr lang="ru-RU" sz="2000" b="1" dirty="0">
                <a:ea typeface="Verdana" panose="020B0604030504040204" pitchFamily="34" charset="0"/>
                <a:cs typeface="+mj-cs"/>
              </a:rPr>
              <a:t>НИЖНЕКАМСКОГО ХИМИКО-ТЕХНОЛОГИЧЕСКОГО ИНСТИТУТА</a:t>
            </a:r>
            <a:br>
              <a:rPr lang="ru-RU" sz="2000" b="1" dirty="0">
                <a:ea typeface="Verdana" panose="020B0604030504040204" pitchFamily="34" charset="0"/>
                <a:cs typeface="+mj-cs"/>
              </a:rPr>
            </a:br>
            <a:r>
              <a:rPr lang="ru-RU" sz="2000" b="1" dirty="0">
                <a:ea typeface="Verdana" panose="020B0604030504040204" pitchFamily="34" charset="0"/>
                <a:cs typeface="+mj-cs"/>
              </a:rPr>
              <a:t>ФГБОУ ВО «КНИТУ</a:t>
            </a:r>
            <a:r>
              <a:rPr lang="ru-RU" sz="2000" b="1" dirty="0" smtClean="0">
                <a:ea typeface="Verdana" panose="020B0604030504040204" pitchFamily="34" charset="0"/>
                <a:cs typeface="+mj-cs"/>
              </a:rPr>
              <a:t>» (НОК НХТИ)</a:t>
            </a:r>
            <a:endParaRPr lang="ru-RU" sz="2000" b="1" dirty="0">
              <a:ea typeface="Verdana" panose="020B0604030504040204" pitchFamily="34" charset="0"/>
              <a:cs typeface="+mj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757468" y="4463851"/>
            <a:ext cx="2946893" cy="819063"/>
            <a:chOff x="9143999" y="3708711"/>
            <a:chExt cx="2946893" cy="819063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7A105285-8C37-4BB6-9221-584F796B9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674" y="3708711"/>
              <a:ext cx="747322" cy="8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4F1CC4F7-FA3E-4A3A-903A-5DCFC5471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9" y="3708711"/>
              <a:ext cx="747322" cy="8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0DCA216-15D6-4053-AA8B-3DEA067F3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8101" y1="59098" x2="14311" y2="77713"/>
                          <a14:foregroundMark x1="19172" y1="83055" x2="19622" y2="83222"/>
                          <a14:foregroundMark x1="32763" y1="56177" x2="72547" y2="55509"/>
                          <a14:foregroundMark x1="36004" y1="41235" x2="67687" y2="42070"/>
                          <a14:foregroundMark x1="58686" y1="23539" x2="60756" y2="30801"/>
                          <a14:foregroundMark x1="52745" y1="22454" x2="52745" y2="28631"/>
                          <a14:foregroundMark x1="46535" y1="22705" x2="46985" y2="31636"/>
                          <a14:foregroundMark x1="40324" y1="21619" x2="41044" y2="35225"/>
                          <a14:foregroundMark x1="35734" y1="58932" x2="67237" y2="57846"/>
                          <a14:foregroundMark x1="74347" y1="64441" x2="75248" y2="32888"/>
                          <a14:foregroundMark x1="75248" y1="33806" x2="25113" y2="34808"/>
                          <a14:foregroundMark x1="26103" y1="35225" x2="25833" y2="64441"/>
                          <a14:foregroundMark x1="25833" y1="64441" x2="49955" y2="63189"/>
                          <a14:foregroundMark x1="54545" y1="46745" x2="71827" y2="46327"/>
                          <a14:foregroundMark x1="27903" y1="66194" x2="73177" y2="80467"/>
                          <a14:foregroundMark x1="26733" y1="81553" x2="74347" y2="64023"/>
                          <a14:foregroundMark x1="50945" y1="67446" x2="27903" y2="67279"/>
                          <a14:foregroundMark x1="30873" y1="46578" x2="49775" y2="50167"/>
                          <a14:foregroundMark x1="73447" y1="67696" x2="57606" y2="68280"/>
                          <a14:foregroundMark x1="71107" y1="72955" x2="72997" y2="83055"/>
                          <a14:foregroundMark x1="27183" y1="79633" x2="27903" y2="73873"/>
                          <a14:foregroundMark x1="22412" y1="54841" x2="1710" y2="55092"/>
                          <a14:foregroundMark x1="75698" y1="54841" x2="97840" y2="55092"/>
                          <a14:foregroundMark x1="90009" y1="57679" x2="75518" y2="83222"/>
                          <a14:foregroundMark x1="69037" y1="86394" x2="29793" y2="90067"/>
                          <a14:foregroundMark x1="25653" y1="83639" x2="11611" y2="65526"/>
                          <a14:foregroundMark x1="13861" y1="69616" x2="22142" y2="81970"/>
                          <a14:foregroundMark x1="40144" y1="90234" x2="51845" y2="90902"/>
                          <a14:foregroundMark x1="54815" y1="90902" x2="67957" y2="87312"/>
                          <a14:foregroundMark x1="79208" y1="80217" x2="86589" y2="70618"/>
                          <a14:foregroundMark x1="87939" y1="67279" x2="89559" y2="62354"/>
                          <a14:foregroundMark x1="97840" y1="55259" x2="99910" y2="55259"/>
                          <a14:foregroundMark x1="50675" y1="22037" x2="53195" y2="29716"/>
                          <a14:foregroundMark x1="57156" y1="23289" x2="58686" y2="313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131" y="3866194"/>
              <a:ext cx="471059" cy="504097"/>
            </a:xfrm>
            <a:prstGeom prst="rect">
              <a:avLst/>
            </a:prstGeom>
            <a:noFill/>
          </p:spPr>
        </p:pic>
        <p:pic>
          <p:nvPicPr>
            <p:cNvPr id="14" name="Picture 2" descr="https://russiaedu.ru/media/cache/image_md_resize/uploads/upload-images/2020/11/11/WfdH7YqUgxQ.jpg">
              <a:extLst>
                <a:ext uri="{FF2B5EF4-FFF2-40B4-BE49-F238E27FC236}">
                  <a16:creationId xmlns:a16="http://schemas.microsoft.com/office/drawing/2014/main" id="{E015F15C-8DAE-46FF-8AEE-A4EDFF558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821" y="3866084"/>
              <a:ext cx="509028" cy="50431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07143" y="3925852"/>
              <a:ext cx="1183749" cy="381109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1271847" y="1358552"/>
            <a:ext cx="71896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a typeface="Verdana" panose="020B0604030504040204" pitchFamily="34" charset="0"/>
                <a:cs typeface="+mj-cs"/>
              </a:rPr>
              <a:t>ПРОГРАММА РАЗВИТИЯ ФГБОУ ВО «</a:t>
            </a:r>
            <a:r>
              <a:rPr lang="ru-RU" sz="2400" b="1" dirty="0">
                <a:ea typeface="Verdana" panose="020B0604030504040204" pitchFamily="34" charset="0"/>
                <a:cs typeface="+mj-cs"/>
              </a:rPr>
              <a:t>КНИТУ</a:t>
            </a:r>
            <a:r>
              <a:rPr lang="ru-RU" sz="2400" b="1" dirty="0" smtClean="0">
                <a:ea typeface="Verdana" panose="020B0604030504040204" pitchFamily="34" charset="0"/>
                <a:cs typeface="+mj-cs"/>
              </a:rPr>
              <a:t>»</a:t>
            </a:r>
          </a:p>
          <a:p>
            <a:r>
              <a:rPr lang="ru-RU" sz="2000" b="1" dirty="0" smtClean="0">
                <a:ea typeface="Verdana" panose="020B0604030504040204" pitchFamily="34" charset="0"/>
                <a:cs typeface="+mj-cs"/>
              </a:rPr>
              <a:t>В РАМКАХ ПРОГРАММЫ СТРАТЕГИЧЕСКОГО АКАДЕМИЧЕСКОГО</a:t>
            </a:r>
          </a:p>
          <a:p>
            <a:r>
              <a:rPr lang="ru-RU" sz="2000" b="1" dirty="0" smtClean="0">
                <a:ea typeface="Verdana" panose="020B0604030504040204" pitchFamily="34" charset="0"/>
                <a:cs typeface="+mj-cs"/>
              </a:rPr>
              <a:t>ЛИДЕРСТВА «ПРИОРИТЕТ 2030»</a:t>
            </a:r>
            <a:endParaRPr lang="ru-RU" sz="2000" b="1" dirty="0">
              <a:ea typeface="Verdana" panose="020B0604030504040204" pitchFamily="34" charset="0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03250-D4E2-4953-8A7E-2AB9156428E1}"/>
              </a:ext>
            </a:extLst>
          </p:cNvPr>
          <p:cNvSpPr txBox="1"/>
          <p:nvPr/>
        </p:nvSpPr>
        <p:spPr>
          <a:xfrm>
            <a:off x="537804" y="1235442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kern="0" dirty="0" smtClean="0">
                <a:solidFill>
                  <a:srgbClr val="FF0000"/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rPr>
              <a:t>1</a:t>
            </a:r>
            <a:endParaRPr lang="en-US" sz="4000" kern="0" dirty="0">
              <a:solidFill>
                <a:srgbClr val="FF0000"/>
              </a:solidFill>
              <a:latin typeface="Impact" panose="020B0806030902050204" pitchFamily="34" charset="0"/>
              <a:ea typeface="Verdana" panose="020B0604030504040204" pitchFamily="34" charset="0"/>
              <a:cs typeface="Lato Bold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4007" y="1205374"/>
            <a:ext cx="3199863" cy="758261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152400" y="230176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РАЗВИТИЕ УНИВЕРСИТЕТА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3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" y="1141074"/>
            <a:ext cx="3982006" cy="1505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" y="2844329"/>
            <a:ext cx="4896533" cy="2753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296" y="1184049"/>
            <a:ext cx="4239217" cy="1362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398" y="1222154"/>
            <a:ext cx="3982006" cy="1324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700" y="3002796"/>
            <a:ext cx="6189402" cy="3053178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2F7E6237-0501-D84A-B841-A21D4753E324}"/>
              </a:ext>
            </a:extLst>
          </p:cNvPr>
          <p:cNvSpPr txBox="1">
            <a:spLocks/>
          </p:cNvSpPr>
          <p:nvPr/>
        </p:nvSpPr>
        <p:spPr>
          <a:xfrm>
            <a:off x="7212359" y="2685308"/>
            <a:ext cx="2809028" cy="356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400" dirty="0">
                <a:latin typeface="Tahoma"/>
                <a:cs typeface="Tahoma"/>
              </a:rPr>
              <a:t>Институциональные изменения</a:t>
            </a:r>
          </a:p>
          <a:p>
            <a:pPr marL="12700">
              <a:spcBef>
                <a:spcPts val="100"/>
              </a:spcBef>
            </a:pPr>
            <a:endParaRPr lang="ru-RU" sz="1400" b="1" dirty="0">
              <a:latin typeface="Tahoma"/>
              <a:cs typeface="Tahom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137" y="0"/>
            <a:ext cx="3199863" cy="758261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152400" y="230176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РАЗВИТИЕ УНИВЕРСИТЕТА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9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134" b="2508"/>
          <a:stretch/>
        </p:blipFill>
        <p:spPr>
          <a:xfrm>
            <a:off x="16042" y="876343"/>
            <a:ext cx="11965553" cy="5791200"/>
          </a:xfrm>
          <a:prstGeom prst="rect">
            <a:avLst/>
          </a:prstGeom>
        </p:spPr>
      </p:pic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31" y="0"/>
            <a:ext cx="3028991" cy="107953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152400" y="230176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РАЗВИТИЕ УНИВЕРСИТЕТА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6314053" y="1528741"/>
            <a:ext cx="5968609" cy="1734038"/>
            <a:chOff x="6314053" y="1528741"/>
            <a:chExt cx="5968609" cy="17340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5719" y="2824947"/>
              <a:ext cx="5702153" cy="24649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5513" y="3049902"/>
              <a:ext cx="2920355" cy="21287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4053" y="1528741"/>
              <a:ext cx="5968609" cy="64983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2156" y="2592725"/>
              <a:ext cx="4945419" cy="25769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/>
            <a:srcRect t="8202" b="1"/>
            <a:stretch/>
          </p:blipFill>
          <p:spPr>
            <a:xfrm>
              <a:off x="6601824" y="2204181"/>
              <a:ext cx="5680838" cy="43197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55775" y="1460977"/>
            <a:ext cx="6040067" cy="3060000"/>
            <a:chOff x="557498" y="457030"/>
            <a:chExt cx="6205260" cy="314368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498" y="457030"/>
              <a:ext cx="6134956" cy="74305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8749" y="1200084"/>
              <a:ext cx="6154009" cy="2400635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883" y="371840"/>
            <a:ext cx="3028991" cy="10795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532477"/>
            <a:ext cx="3199863" cy="75826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195287" y="1445519"/>
            <a:ext cx="447" cy="314322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Номер слайда 1"/>
          <p:cNvSpPr txBox="1">
            <a:spLocks/>
          </p:cNvSpPr>
          <p:nvPr/>
        </p:nvSpPr>
        <p:spPr>
          <a:xfrm>
            <a:off x="8930640" y="63627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152400" y="230176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РАЗВИТИЕ УНИВЕРСИТЕТА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3921" y="4808207"/>
            <a:ext cx="409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«Элитарное инженерное образование»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6967" y="5179252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«Проектное обучение»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3921" y="5536067"/>
            <a:ext cx="435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«Индивидуальные траектории обучения»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2496" y="5900528"/>
            <a:ext cx="614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«Прорывные научные лаборатории и центры компетенций»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14053" y="4787917"/>
            <a:ext cx="450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«Создание Центра трансфера </a:t>
            </a:r>
            <a:r>
              <a:rPr lang="ru-RU" dirty="0" smtClean="0"/>
              <a:t>технологий»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325297" y="5937511"/>
            <a:ext cx="229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«Молодежный лифт»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42994" y="3687018"/>
            <a:ext cx="370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«Эффективная кадровая миграция»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21621" y="5183471"/>
            <a:ext cx="6104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«Трансформация научно-инновационной </a:t>
            </a:r>
            <a:r>
              <a:rPr lang="ru-RU" dirty="0" smtClean="0"/>
              <a:t>инфраструктуры»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63611" y="4435162"/>
            <a:ext cx="188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«Реконструкция»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342994" y="4076634"/>
            <a:ext cx="4223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«Корпоративная цифровая грамотность»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6017" y="4685081"/>
            <a:ext cx="4551027" cy="1733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25864" y="3466233"/>
            <a:ext cx="4551027" cy="1733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285358" y="5536224"/>
            <a:ext cx="264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«Цифровые платформы»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82496" y="628181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«Масштабируемая модель цифрового химического предприятия»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364891" y="6281810"/>
            <a:ext cx="31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«Любимый технологический»</a:t>
            </a:r>
          </a:p>
        </p:txBody>
      </p:sp>
      <p:pic>
        <p:nvPicPr>
          <p:cNvPr id="45" name="Picture 2" descr="https://i.yapx.ru/L6Dro.jpg">
            <a:extLst>
              <a:ext uri="{FF2B5EF4-FFF2-40B4-BE49-F238E27FC236}">
                <a16:creationId xmlns:a16="http://schemas.microsoft.com/office/drawing/2014/main" id="{6F9D74B0-1092-45CC-BEBD-CDAAC0DE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02" y="4900578"/>
            <a:ext cx="690519" cy="6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0755" y="2590800"/>
            <a:ext cx="6338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046792" y="0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7911" y="2113222"/>
            <a:ext cx="5304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КРАТКАЯ БИОГРАФИЯ</a:t>
            </a:r>
            <a:endParaRPr lang="ru-RU" sz="4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D37B0B-6B0B-45AD-B109-916B9AEA7CF1}"/>
              </a:ext>
            </a:extLst>
          </p:cNvPr>
          <p:cNvSpPr/>
          <p:nvPr/>
        </p:nvSpPr>
        <p:spPr>
          <a:xfrm>
            <a:off x="2819400" y="0"/>
            <a:ext cx="1066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30">
            <a:extLst>
              <a:ext uri="{FF2B5EF4-FFF2-40B4-BE49-F238E27FC236}">
                <a16:creationId xmlns:a16="http://schemas.microsoft.com/office/drawing/2014/main" id="{DC552635-2FC8-44DE-98B8-F48EC799C2FA}"/>
              </a:ext>
            </a:extLst>
          </p:cNvPr>
          <p:cNvSpPr/>
          <p:nvPr/>
        </p:nvSpPr>
        <p:spPr>
          <a:xfrm>
            <a:off x="0" y="4191000"/>
            <a:ext cx="10439400" cy="914400"/>
          </a:xfrm>
          <a:prstGeom prst="roundRect">
            <a:avLst>
              <a:gd name="adj" fmla="val 6831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КАНДИДАТ НА ДОЛЖНОСТЬ РЕКТОРА ФГБОУ ВО «КНИТУ»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АХМЕТОВ ИЛЬДАР ГУМЕРОВИЧ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2819400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авнобедренный треугольник 31"/>
          <p:cNvSpPr/>
          <p:nvPr/>
        </p:nvSpPr>
        <p:spPr>
          <a:xfrm>
            <a:off x="4038600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0725" y="73330"/>
            <a:ext cx="2976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  <a:ea typeface="Verdana" panose="020B0604030504040204" pitchFamily="34" charset="0"/>
              </a:rPr>
              <a:t>КРАТКАЯ БИОГРАФИЯ</a:t>
            </a:r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CDD23873-9E29-43E4-BFA6-57EBEC16663B}"/>
              </a:ext>
            </a:extLst>
          </p:cNvPr>
          <p:cNvSpPr txBox="1">
            <a:spLocks/>
          </p:cNvSpPr>
          <p:nvPr/>
        </p:nvSpPr>
        <p:spPr>
          <a:xfrm>
            <a:off x="533400" y="866922"/>
            <a:ext cx="11353800" cy="555280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>
                <a:srgbClr val="055AF3"/>
              </a:buClr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Ахметов Ильдар Гумерович</a:t>
            </a: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(18.01.1978, г. Нижнекамск) – директор НХТИ ФГБОУ ВО «КНИТУ» (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2021).</a:t>
            </a:r>
          </a:p>
          <a:p>
            <a:pPr lvl="0" algn="just">
              <a:buClr>
                <a:srgbClr val="055AF3"/>
              </a:buClr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2001 г. – окончил с отличием полимерный факультет КГТУ по специальности «Химическая технология и биотехнология».</a:t>
            </a: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2004 г. – защитил диссертацию на соискание ученой степени кандидата химических наук.</a:t>
            </a: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2013 г. – защитил диссертацию на соискание ученой степени доктора химических наук.</a:t>
            </a:r>
          </a:p>
          <a:p>
            <a:pPr lvl="0" algn="just">
              <a:buClr>
                <a:srgbClr val="055AF3"/>
              </a:buClr>
              <a:defRPr/>
            </a:pP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2001-2019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гг.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НТЦ ПАО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«Нижнекамскнефтехим».</a:t>
            </a: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2019-2020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«СИБУР».</a:t>
            </a: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2020- по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н.в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ФГБОУ ВО «КНИТУ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».</a:t>
            </a:r>
          </a:p>
          <a:p>
            <a:pPr lvl="0" algn="just">
              <a:buClr>
                <a:srgbClr val="055AF3"/>
              </a:buClr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Область научных интересов – химия и технология синтетических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каучуков.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Научные разработки внедрены в ПАО «Нижнекамскнефтехим» на производствах «литиевого» полибутадиена (СКД-L), «</a:t>
            </a:r>
            <a:r>
              <a:rPr lang="ru-RU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неодимового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полибутадиена (СКДН), полиизопрена (СКИ-3) и ударопрочного полистирола (УППС).</a:t>
            </a:r>
          </a:p>
          <a:p>
            <a:pPr lvl="0" algn="just">
              <a:buClr>
                <a:srgbClr val="055AF3"/>
              </a:buClr>
              <a:defRPr/>
            </a:pP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Соавтор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130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научных трудов и 20 изобретений.</a:t>
            </a:r>
          </a:p>
          <a:p>
            <a:pPr lvl="0" algn="just">
              <a:buClr>
                <a:srgbClr val="055AF3"/>
              </a:buClr>
              <a:defRPr/>
            </a:pP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Научный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6 кандидатов наук. </a:t>
            </a:r>
          </a:p>
          <a:p>
            <a:pPr lvl="0" algn="just">
              <a:buClr>
                <a:srgbClr val="055AF3"/>
              </a:buClr>
              <a:defRPr/>
            </a:pP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Дипломант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Республиканского конкурса «Лучшее изобретение года РТ» 2006, 2007 и 2008 гг., лауреат Всероссийского конкурса «Инженер года» в номинации «Химия» 2008 г., отмечен благодарственным письмом министра промышленности и торговли РТ 2009 г., член диссертационного совета КНИТУ.</a:t>
            </a:r>
          </a:p>
          <a:p>
            <a:pPr lvl="0" algn="just">
              <a:buClr>
                <a:srgbClr val="055AF3"/>
              </a:buClr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55AF3"/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Женат, воспитывает троих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22965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0" y="1828800"/>
            <a:ext cx="635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ТЕКУЩАЯ ДЕЯТЕЛЬНОСТЬ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D37B0B-6B0B-45AD-B109-916B9AEA7CF1}"/>
              </a:ext>
            </a:extLst>
          </p:cNvPr>
          <p:cNvSpPr/>
          <p:nvPr/>
        </p:nvSpPr>
        <p:spPr>
          <a:xfrm>
            <a:off x="2819400" y="0"/>
            <a:ext cx="1066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0">
            <a:extLst>
              <a:ext uri="{FF2B5EF4-FFF2-40B4-BE49-F238E27FC236}">
                <a16:creationId xmlns:a16="http://schemas.microsoft.com/office/drawing/2014/main" id="{DC552635-2FC8-44DE-98B8-F48EC799C2FA}"/>
              </a:ext>
            </a:extLst>
          </p:cNvPr>
          <p:cNvSpPr/>
          <p:nvPr/>
        </p:nvSpPr>
        <p:spPr>
          <a:xfrm>
            <a:off x="0" y="4191000"/>
            <a:ext cx="10439400" cy="914400"/>
          </a:xfrm>
          <a:prstGeom prst="roundRect">
            <a:avLst>
              <a:gd name="adj" fmla="val 6831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авнобедренный треугольник 31"/>
          <p:cNvSpPr/>
          <p:nvPr/>
        </p:nvSpPr>
        <p:spPr>
          <a:xfrm>
            <a:off x="4038600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0725" y="73330"/>
            <a:ext cx="227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  <a:ea typeface="Verdana" panose="020B0604030504040204" pitchFamily="34" charset="0"/>
              </a:rPr>
              <a:t>НХТИ </a:t>
            </a:r>
            <a:r>
              <a:rPr lang="ru-RU" sz="2400" dirty="0">
                <a:latin typeface="+mj-lt"/>
                <a:ea typeface="Verdana" panose="020B0604030504040204" pitchFamily="34" charset="0"/>
              </a:rPr>
              <a:t>В ЦИФРАХ</a:t>
            </a:r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64"/>
          <p:cNvSpPr txBox="1"/>
          <p:nvPr/>
        </p:nvSpPr>
        <p:spPr>
          <a:xfrm>
            <a:off x="5390240" y="1425896"/>
            <a:ext cx="861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rPr>
              <a:t>757</a:t>
            </a:r>
            <a:endParaRPr lang="en-US" sz="4000" kern="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Verdana" panose="020B0604030504040204" pitchFamily="34" charset="0"/>
              <a:cs typeface="Lato Bold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19400" y="1440453"/>
            <a:ext cx="6298657" cy="4337940"/>
            <a:chOff x="2899019" y="1246540"/>
            <a:chExt cx="6298657" cy="4337940"/>
          </a:xfrm>
        </p:grpSpPr>
        <p:sp>
          <p:nvSpPr>
            <p:cNvPr id="25" name="TextBox 17"/>
            <p:cNvSpPr txBox="1"/>
            <p:nvPr/>
          </p:nvSpPr>
          <p:spPr>
            <a:xfrm>
              <a:off x="7724193" y="1260507"/>
              <a:ext cx="1172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4000" kern="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2347</a:t>
              </a:r>
              <a:endParaRPr lang="en-US" sz="4000" kern="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7865257" y="2043029"/>
              <a:ext cx="889987" cy="259045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СТУДЕНТОВ</a:t>
              </a:r>
              <a:endParaRPr lang="en-US" sz="1100" b="0" kern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TextBox 66"/>
            <p:cNvSpPr txBox="1"/>
            <p:nvPr/>
          </p:nvSpPr>
          <p:spPr>
            <a:xfrm>
              <a:off x="5499813" y="2012568"/>
              <a:ext cx="944489" cy="259045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ПРИЁМ </a:t>
              </a: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2022</a:t>
              </a:r>
              <a:endParaRPr lang="en-US" sz="1100" b="0" kern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TextBox 68"/>
            <p:cNvSpPr txBox="1"/>
            <p:nvPr/>
          </p:nvSpPr>
          <p:spPr>
            <a:xfrm>
              <a:off x="3034273" y="2045176"/>
              <a:ext cx="1003801" cy="259045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ВЫПУСК </a:t>
              </a: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2022</a:t>
              </a:r>
              <a:endParaRPr lang="en-US" sz="1100" b="0" kern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TextBox 69"/>
            <p:cNvSpPr txBox="1"/>
            <p:nvPr/>
          </p:nvSpPr>
          <p:spPr>
            <a:xfrm>
              <a:off x="3064628" y="1246540"/>
              <a:ext cx="9092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4000" kern="0" dirty="0" smtClean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341</a:t>
              </a:r>
              <a:endParaRPr lang="en-US" sz="4000" kern="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50" name="TextBox 62">
              <a:extLst>
                <a:ext uri="{FF2B5EF4-FFF2-40B4-BE49-F238E27FC236}">
                  <a16:creationId xmlns:a16="http://schemas.microsoft.com/office/drawing/2014/main" id="{3FDDB932-482E-477F-9E54-4EB5A30B6BFF}"/>
                </a:ext>
              </a:extLst>
            </p:cNvPr>
            <p:cNvSpPr txBox="1"/>
            <p:nvPr/>
          </p:nvSpPr>
          <p:spPr>
            <a:xfrm>
              <a:off x="5054412" y="4239726"/>
              <a:ext cx="19221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4000" kern="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74%</a:t>
              </a:r>
              <a:endParaRPr lang="en-US" sz="4000" kern="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51" name="TextBox 71">
              <a:extLst>
                <a:ext uri="{FF2B5EF4-FFF2-40B4-BE49-F238E27FC236}">
                  <a16:creationId xmlns:a16="http://schemas.microsoft.com/office/drawing/2014/main" id="{E76DB23C-982F-490E-9384-08545DC24CAB}"/>
                </a:ext>
              </a:extLst>
            </p:cNvPr>
            <p:cNvSpPr txBox="1"/>
            <p:nvPr/>
          </p:nvSpPr>
          <p:spPr>
            <a:xfrm>
              <a:off x="4863758" y="4992010"/>
              <a:ext cx="2303451" cy="592470"/>
            </a:xfrm>
            <a:prstGeom prst="rect">
              <a:avLst/>
            </a:prstGeom>
            <a:noFill/>
          </p:spPr>
          <p:txBody>
            <a:bodyPr wrap="squar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</a:rPr>
                <a:t>ТРУДОУСТРОЙСТВО </a:t>
              </a:r>
            </a:p>
            <a:p>
              <a:pPr marL="0" marR="0" lvl="0" indent="0" defTabSz="91440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</a:rPr>
                <a:t>ВЫПУСКНИКОВ </a:t>
              </a:r>
            </a:p>
            <a:p>
              <a:pPr marL="0" marR="0" lvl="0" indent="0" defTabSz="91440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</a:rPr>
                <a:t>ПО ПРОФИЛЮ</a:t>
              </a:r>
              <a:endParaRPr kumimoji="0" lang="en-US" sz="11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TextBox 82">
              <a:extLst>
                <a:ext uri="{FF2B5EF4-FFF2-40B4-BE49-F238E27FC236}">
                  <a16:creationId xmlns:a16="http://schemas.microsoft.com/office/drawing/2014/main" id="{B701AC0B-05A7-4C78-BB94-BA2E95807D93}"/>
                </a:ext>
              </a:extLst>
            </p:cNvPr>
            <p:cNvSpPr txBox="1"/>
            <p:nvPr/>
          </p:nvSpPr>
          <p:spPr>
            <a:xfrm>
              <a:off x="3053703" y="4219596"/>
              <a:ext cx="10935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4000" kern="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95%</a:t>
              </a:r>
              <a:endParaRPr lang="en-US" sz="4000" kern="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53" name="TextBox 88">
              <a:extLst>
                <a:ext uri="{FF2B5EF4-FFF2-40B4-BE49-F238E27FC236}">
                  <a16:creationId xmlns:a16="http://schemas.microsoft.com/office/drawing/2014/main" id="{085C583E-D709-4F37-9589-3F1BCA0652AF}"/>
                </a:ext>
              </a:extLst>
            </p:cNvPr>
            <p:cNvSpPr txBox="1"/>
            <p:nvPr/>
          </p:nvSpPr>
          <p:spPr>
            <a:xfrm>
              <a:off x="2899019" y="4967309"/>
              <a:ext cx="1402948" cy="59247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</a:rPr>
                <a:t>ТРУДОУСТРОЙСТВО </a:t>
              </a:r>
            </a:p>
            <a:p>
              <a:pPr marL="0" marR="0" lvl="0" indent="0" defTabSz="91440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</a:rPr>
                <a:t>ВЫПУСКНИКОВ,</a:t>
              </a:r>
            </a:p>
            <a:p>
              <a:pPr marL="0" marR="0" lvl="0" indent="0" defTabSz="91440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ВСЕГО</a:t>
              </a:r>
              <a:endParaRPr kumimoji="0" lang="en-US" sz="11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4" name="TextBox 94">
              <a:extLst>
                <a:ext uri="{FF2B5EF4-FFF2-40B4-BE49-F238E27FC236}">
                  <a16:creationId xmlns:a16="http://schemas.microsoft.com/office/drawing/2014/main" id="{96503250-D4E2-4953-8A7E-2AB9156428E1}"/>
                </a:ext>
              </a:extLst>
            </p:cNvPr>
            <p:cNvSpPr txBox="1"/>
            <p:nvPr/>
          </p:nvSpPr>
          <p:spPr>
            <a:xfrm>
              <a:off x="7865257" y="4224006"/>
              <a:ext cx="10871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4000" kern="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83%</a:t>
              </a:r>
              <a:endParaRPr lang="en-US" sz="4000" kern="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55" name="TextBox 95">
              <a:extLst>
                <a:ext uri="{FF2B5EF4-FFF2-40B4-BE49-F238E27FC236}">
                  <a16:creationId xmlns:a16="http://schemas.microsoft.com/office/drawing/2014/main" id="{CC5D04D8-E71F-4FA6-8D85-3F9F803CC519}"/>
                </a:ext>
              </a:extLst>
            </p:cNvPr>
            <p:cNvSpPr txBox="1"/>
            <p:nvPr/>
          </p:nvSpPr>
          <p:spPr>
            <a:xfrm>
              <a:off x="7620000" y="5029200"/>
              <a:ext cx="1577676" cy="259045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Lato Black" charset="0"/>
                </a:rPr>
                <a:t>О</a:t>
              </a:r>
              <a:r>
                <a:rPr kumimoji="0" lang="ru-RU" sz="1100" i="0" u="none" strike="noStrike" kern="0" cap="none" spc="0" normalizeH="0" baseline="0" noProof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Lato Black" charset="0"/>
                </a:rPr>
                <a:t>СТЕПЕНЕННОСТЬ ППС</a:t>
              </a:r>
              <a:endParaRPr kumimoji="0" lang="en-US" sz="110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Lato Black" charset="0"/>
              </a:endParaRPr>
            </a:p>
          </p:txBody>
        </p:sp>
        <p:sp>
          <p:nvSpPr>
            <p:cNvPr id="56" name="TextBox 74"/>
            <p:cNvSpPr txBox="1"/>
            <p:nvPr/>
          </p:nvSpPr>
          <p:spPr>
            <a:xfrm>
              <a:off x="2979977" y="3391918"/>
              <a:ext cx="1289135" cy="259045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ПРОГРАММЫ СПО</a:t>
              </a:r>
              <a:endParaRPr lang="en-US" sz="1100" b="0" kern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7" name="TextBox 75"/>
            <p:cNvSpPr txBox="1"/>
            <p:nvPr/>
          </p:nvSpPr>
          <p:spPr>
            <a:xfrm>
              <a:off x="3353714" y="2686240"/>
              <a:ext cx="4427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kern="0" dirty="0" smtClean="0">
                  <a:solidFill>
                    <a:srgbClr val="A50021"/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2</a:t>
              </a:r>
              <a:endParaRPr lang="en-US" sz="4000" kern="0" dirty="0">
                <a:solidFill>
                  <a:srgbClr val="A50021"/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58" name="TextBox 76"/>
            <p:cNvSpPr txBox="1"/>
            <p:nvPr/>
          </p:nvSpPr>
          <p:spPr>
            <a:xfrm>
              <a:off x="5687280" y="2682485"/>
              <a:ext cx="5806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4000" kern="0" dirty="0">
                  <a:solidFill>
                    <a:srgbClr val="A50021"/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17</a:t>
              </a:r>
              <a:endParaRPr lang="en-US" sz="4000" kern="0" dirty="0">
                <a:solidFill>
                  <a:srgbClr val="A50021"/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59" name="TextBox 79"/>
            <p:cNvSpPr txBox="1"/>
            <p:nvPr/>
          </p:nvSpPr>
          <p:spPr>
            <a:xfrm>
              <a:off x="5406212" y="3337363"/>
              <a:ext cx="1140056" cy="425758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ПРОГРАММ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БАКАЛАВРИАТА</a:t>
              </a:r>
              <a:endParaRPr lang="en-US" sz="1100" b="0" kern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0" name="TextBox 80"/>
            <p:cNvSpPr txBox="1"/>
            <p:nvPr/>
          </p:nvSpPr>
          <p:spPr>
            <a:xfrm>
              <a:off x="8138583" y="2689503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kern="0" dirty="0">
                  <a:solidFill>
                    <a:srgbClr val="A50021"/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8</a:t>
              </a:r>
              <a:endParaRPr lang="en-US" sz="4000" kern="0" dirty="0">
                <a:solidFill>
                  <a:srgbClr val="A50021"/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  <p:sp>
          <p:nvSpPr>
            <p:cNvPr id="61" name="TextBox 83"/>
            <p:cNvSpPr txBox="1"/>
            <p:nvPr/>
          </p:nvSpPr>
          <p:spPr>
            <a:xfrm>
              <a:off x="7865257" y="3341188"/>
              <a:ext cx="1157689" cy="425758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ПРОГРАММ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b="0" kern="0" dirty="0" smtClean="0">
                  <a:ln>
                    <a:solidFill>
                      <a:schemeClr val="tx1"/>
                    </a:solidFill>
                  </a:ln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</a:rPr>
                <a:t>МАГИСТРАТУРЫ</a:t>
              </a:r>
              <a:endParaRPr lang="en-US" sz="1100" b="0" kern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848966" y="247913"/>
            <a:ext cx="2209903" cy="1900426"/>
            <a:chOff x="9848966" y="247913"/>
            <a:chExt cx="2209903" cy="1900426"/>
          </a:xfrm>
        </p:grpSpPr>
        <p:sp>
          <p:nvSpPr>
            <p:cNvPr id="24" name="TextBox 23"/>
            <p:cNvSpPr txBox="1"/>
            <p:nvPr/>
          </p:nvSpPr>
          <p:spPr>
            <a:xfrm>
              <a:off x="9848966" y="247913"/>
              <a:ext cx="22099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4000" kern="0" dirty="0" smtClean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2023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78463" y="824900"/>
              <a:ext cx="17509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4000" kern="0" dirty="0">
                  <a:solidFill>
                    <a:srgbClr val="C00000"/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НХТИ </a:t>
              </a:r>
              <a:r>
                <a:rPr lang="ru-RU" sz="4000" kern="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  <a:ea typeface="Verdana" panose="020B0604030504040204" pitchFamily="34" charset="0"/>
                  <a:cs typeface="Lato Bold" charset="0"/>
                </a:rPr>
                <a:t>60 лет!</a:t>
              </a:r>
              <a:endParaRPr lang="en-US" sz="4000" kern="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Verdana" panose="020B0604030504040204" pitchFamily="34" charset="0"/>
                <a:cs typeface="Lato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0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1071" y="157210"/>
            <a:ext cx="10515600" cy="5956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ea typeface="Verdana" panose="020B0604030504040204" pitchFamily="34" charset="0"/>
                <a:cs typeface="+mn-cs"/>
              </a:rPr>
              <a:t>НАУЧНО-ОБРАЗОВАТЕЛЬНЫЙ КАМПУС НХТИ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B3045A-D3A1-4913-B56F-36850EB2B6AA}"/>
              </a:ext>
            </a:extLst>
          </p:cNvPr>
          <p:cNvSpPr/>
          <p:nvPr/>
        </p:nvSpPr>
        <p:spPr>
          <a:xfrm>
            <a:off x="98300" y="2447638"/>
            <a:ext cx="3389072" cy="3902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Дефицит кадров,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обеспеченность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предприятий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менее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70%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71BA5E-CEE5-44AF-A1D7-38111D86E682}"/>
              </a:ext>
            </a:extLst>
          </p:cNvPr>
          <p:cNvSpPr/>
          <p:nvPr/>
        </p:nvSpPr>
        <p:spPr>
          <a:xfrm>
            <a:off x="150995" y="4040363"/>
            <a:ext cx="3321197" cy="6248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Низкая интеграция академического сообщества и реального сектора экономики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B3E9BC-8837-4C30-AE2A-FC87DCAC4BBC}"/>
              </a:ext>
            </a:extLst>
          </p:cNvPr>
          <p:cNvSpPr/>
          <p:nvPr/>
        </p:nvSpPr>
        <p:spPr>
          <a:xfrm>
            <a:off x="429032" y="5646352"/>
            <a:ext cx="2948175" cy="8018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Отток выпускников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11 классов из района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389200" y="1460901"/>
            <a:ext cx="929234" cy="929234"/>
            <a:chOff x="1264500" y="1774967"/>
            <a:chExt cx="1080000" cy="10800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81A1249F-F857-42EC-AA49-56E995E85674}"/>
                </a:ext>
              </a:extLst>
            </p:cNvPr>
            <p:cNvSpPr/>
            <p:nvPr/>
          </p:nvSpPr>
          <p:spPr>
            <a:xfrm>
              <a:off x="1264500" y="1774967"/>
              <a:ext cx="1080000" cy="1080000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algn="ctr"/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КАДРЫ</a:t>
              </a: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9A6BAA-8B81-4CD8-BB21-EA2E3351D292}"/>
                </a:ext>
              </a:extLst>
            </p:cNvPr>
            <p:cNvGrpSpPr/>
            <p:nvPr/>
          </p:nvGrpSpPr>
          <p:grpSpPr>
            <a:xfrm>
              <a:off x="1680561" y="2020360"/>
              <a:ext cx="247879" cy="288414"/>
              <a:chOff x="5565113" y="4113365"/>
              <a:chExt cx="287034" cy="309373"/>
            </a:xfrm>
          </p:grpSpPr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8BFCB6AE-8048-40D3-A035-AD87EAA83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255" y="4284241"/>
                <a:ext cx="122892" cy="138497"/>
              </a:xfrm>
              <a:custGeom>
                <a:avLst/>
                <a:gdLst>
                  <a:gd name="T0" fmla="*/ 82 w 82"/>
                  <a:gd name="T1" fmla="*/ 86 h 86"/>
                  <a:gd name="T2" fmla="*/ 82 w 82"/>
                  <a:gd name="T3" fmla="*/ 85 h 86"/>
                  <a:gd name="T4" fmla="*/ 9 w 82"/>
                  <a:gd name="T5" fmla="*/ 0 h 86"/>
                  <a:gd name="T6" fmla="*/ 8 w 82"/>
                  <a:gd name="T7" fmla="*/ 2 h 86"/>
                  <a:gd name="T8" fmla="*/ 0 w 82"/>
                  <a:gd name="T9" fmla="*/ 26 h 86"/>
                  <a:gd name="T10" fmla="*/ 11 w 82"/>
                  <a:gd name="T11" fmla="*/ 85 h 86"/>
                  <a:gd name="T12" fmla="*/ 11 w 82"/>
                  <a:gd name="T13" fmla="*/ 86 h 86"/>
                  <a:gd name="T14" fmla="*/ 82 w 82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86">
                    <a:moveTo>
                      <a:pt x="82" y="86"/>
                    </a:moveTo>
                    <a:cubicBezTo>
                      <a:pt x="82" y="85"/>
                      <a:pt x="82" y="85"/>
                      <a:pt x="82" y="85"/>
                    </a:cubicBezTo>
                    <a:cubicBezTo>
                      <a:pt x="75" y="43"/>
                      <a:pt x="46" y="10"/>
                      <a:pt x="9" y="0"/>
                    </a:cubicBezTo>
                    <a:cubicBezTo>
                      <a:pt x="9" y="1"/>
                      <a:pt x="8" y="1"/>
                      <a:pt x="8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5"/>
                      <a:pt x="11" y="86"/>
                      <a:pt x="11" y="86"/>
                    </a:cubicBezTo>
                    <a:lnTo>
                      <a:pt x="82" y="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684000" rIns="0" bIns="0" rtlCol="0" anchor="b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406BB440-D2DC-4CE6-83E6-AE928CE13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3" y="4284239"/>
                <a:ext cx="122892" cy="138497"/>
              </a:xfrm>
              <a:custGeom>
                <a:avLst/>
                <a:gdLst>
                  <a:gd name="T0" fmla="*/ 71 w 82"/>
                  <a:gd name="T1" fmla="*/ 85 h 86"/>
                  <a:gd name="T2" fmla="*/ 82 w 82"/>
                  <a:gd name="T3" fmla="*/ 26 h 86"/>
                  <a:gd name="T4" fmla="*/ 74 w 82"/>
                  <a:gd name="T5" fmla="*/ 2 h 86"/>
                  <a:gd name="T6" fmla="*/ 74 w 82"/>
                  <a:gd name="T7" fmla="*/ 0 h 86"/>
                  <a:gd name="T8" fmla="*/ 0 w 82"/>
                  <a:gd name="T9" fmla="*/ 85 h 86"/>
                  <a:gd name="T10" fmla="*/ 0 w 82"/>
                  <a:gd name="T11" fmla="*/ 86 h 86"/>
                  <a:gd name="T12" fmla="*/ 71 w 82"/>
                  <a:gd name="T13" fmla="*/ 86 h 86"/>
                  <a:gd name="T14" fmla="*/ 71 w 82"/>
                  <a:gd name="T15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86">
                    <a:moveTo>
                      <a:pt x="71" y="85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1"/>
                      <a:pt x="74" y="1"/>
                      <a:pt x="74" y="0"/>
                    </a:cubicBezTo>
                    <a:cubicBezTo>
                      <a:pt x="36" y="10"/>
                      <a:pt x="7" y="43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71" y="86"/>
                      <a:pt x="71" y="85"/>
                      <a:pt x="71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684000" rIns="0" bIns="0" rtlCol="0" anchor="b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1771980A-A214-4B87-AE6C-CCB59D994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797" y="4332800"/>
                <a:ext cx="49662" cy="89932"/>
              </a:xfrm>
              <a:custGeom>
                <a:avLst/>
                <a:gdLst>
                  <a:gd name="T0" fmla="*/ 23 w 33"/>
                  <a:gd name="T1" fmla="*/ 0 h 56"/>
                  <a:gd name="T2" fmla="*/ 21 w 33"/>
                  <a:gd name="T3" fmla="*/ 0 h 56"/>
                  <a:gd name="T4" fmla="*/ 12 w 33"/>
                  <a:gd name="T5" fmla="*/ 0 h 56"/>
                  <a:gd name="T6" fmla="*/ 11 w 33"/>
                  <a:gd name="T7" fmla="*/ 0 h 56"/>
                  <a:gd name="T8" fmla="*/ 0 w 33"/>
                  <a:gd name="T9" fmla="*/ 56 h 56"/>
                  <a:gd name="T10" fmla="*/ 0 w 33"/>
                  <a:gd name="T11" fmla="*/ 56 h 56"/>
                  <a:gd name="T12" fmla="*/ 33 w 33"/>
                  <a:gd name="T13" fmla="*/ 56 h 56"/>
                  <a:gd name="T14" fmla="*/ 33 w 33"/>
                  <a:gd name="T15" fmla="*/ 56 h 56"/>
                  <a:gd name="T16" fmla="*/ 23 w 3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6">
                    <a:moveTo>
                      <a:pt x="2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684000" rIns="0" bIns="0" rtlCol="0" anchor="b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83C3AC36-B48E-4122-8F9C-0B335C469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164" y="4281547"/>
                <a:ext cx="42928" cy="38671"/>
              </a:xfrm>
              <a:custGeom>
                <a:avLst/>
                <a:gdLst>
                  <a:gd name="T0" fmla="*/ 0 w 29"/>
                  <a:gd name="T1" fmla="*/ 1 h 24"/>
                  <a:gd name="T2" fmla="*/ 0 w 29"/>
                  <a:gd name="T3" fmla="*/ 1 h 24"/>
                  <a:gd name="T4" fmla="*/ 8 w 29"/>
                  <a:gd name="T5" fmla="*/ 24 h 24"/>
                  <a:gd name="T6" fmla="*/ 10 w 29"/>
                  <a:gd name="T7" fmla="*/ 24 h 24"/>
                  <a:gd name="T8" fmla="*/ 19 w 29"/>
                  <a:gd name="T9" fmla="*/ 24 h 24"/>
                  <a:gd name="T10" fmla="*/ 21 w 29"/>
                  <a:gd name="T11" fmla="*/ 24 h 24"/>
                  <a:gd name="T12" fmla="*/ 29 w 29"/>
                  <a:gd name="T13" fmla="*/ 1 h 24"/>
                  <a:gd name="T14" fmla="*/ 29 w 29"/>
                  <a:gd name="T15" fmla="*/ 1 h 24"/>
                  <a:gd name="T16" fmla="*/ 15 w 29"/>
                  <a:gd name="T17" fmla="*/ 0 h 24"/>
                  <a:gd name="T18" fmla="*/ 0 w 29"/>
                  <a:gd name="T1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4" y="0"/>
                      <a:pt x="19" y="0"/>
                      <a:pt x="15" y="0"/>
                    </a:cubicBezTo>
                    <a:cubicBezTo>
                      <a:pt x="10" y="0"/>
                      <a:pt x="5" y="0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684000" rIns="0" bIns="0" rtlCol="0" anchor="b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28C559E8-488A-488B-8991-6F7371A980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1803" y="4113365"/>
                <a:ext cx="113633" cy="156483"/>
              </a:xfrm>
              <a:custGeom>
                <a:avLst/>
                <a:gdLst>
                  <a:gd name="T0" fmla="*/ 38 w 75"/>
                  <a:gd name="T1" fmla="*/ 97 h 97"/>
                  <a:gd name="T2" fmla="*/ 75 w 75"/>
                  <a:gd name="T3" fmla="*/ 49 h 97"/>
                  <a:gd name="T4" fmla="*/ 38 w 75"/>
                  <a:gd name="T5" fmla="*/ 0 h 97"/>
                  <a:gd name="T6" fmla="*/ 0 w 75"/>
                  <a:gd name="T7" fmla="*/ 49 h 97"/>
                  <a:gd name="T8" fmla="*/ 38 w 75"/>
                  <a:gd name="T9" fmla="*/ 97 h 97"/>
                  <a:gd name="T10" fmla="*/ 23 w 75"/>
                  <a:gd name="T11" fmla="*/ 19 h 97"/>
                  <a:gd name="T12" fmla="*/ 29 w 75"/>
                  <a:gd name="T13" fmla="*/ 19 h 97"/>
                  <a:gd name="T14" fmla="*/ 29 w 75"/>
                  <a:gd name="T15" fmla="*/ 24 h 97"/>
                  <a:gd name="T16" fmla="*/ 24 w 75"/>
                  <a:gd name="T17" fmla="*/ 69 h 97"/>
                  <a:gd name="T18" fmla="*/ 22 w 75"/>
                  <a:gd name="T19" fmla="*/ 74 h 97"/>
                  <a:gd name="T20" fmla="*/ 20 w 75"/>
                  <a:gd name="T21" fmla="*/ 74 h 97"/>
                  <a:gd name="T22" fmla="*/ 17 w 75"/>
                  <a:gd name="T23" fmla="*/ 72 h 97"/>
                  <a:gd name="T24" fmla="*/ 23 w 75"/>
                  <a:gd name="T25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97">
                    <a:moveTo>
                      <a:pt x="38" y="97"/>
                    </a:moveTo>
                    <a:cubicBezTo>
                      <a:pt x="58" y="97"/>
                      <a:pt x="75" y="75"/>
                      <a:pt x="75" y="49"/>
                    </a:cubicBezTo>
                    <a:cubicBezTo>
                      <a:pt x="75" y="22"/>
                      <a:pt x="58" y="0"/>
                      <a:pt x="38" y="0"/>
                    </a:cubicBezTo>
                    <a:cubicBezTo>
                      <a:pt x="17" y="0"/>
                      <a:pt x="0" y="22"/>
                      <a:pt x="0" y="49"/>
                    </a:cubicBezTo>
                    <a:cubicBezTo>
                      <a:pt x="0" y="75"/>
                      <a:pt x="17" y="97"/>
                      <a:pt x="38" y="97"/>
                    </a:cubicBezTo>
                    <a:close/>
                    <a:moveTo>
                      <a:pt x="23" y="19"/>
                    </a:moveTo>
                    <a:cubicBezTo>
                      <a:pt x="25" y="17"/>
                      <a:pt x="27" y="17"/>
                      <a:pt x="29" y="19"/>
                    </a:cubicBezTo>
                    <a:cubicBezTo>
                      <a:pt x="30" y="20"/>
                      <a:pt x="31" y="23"/>
                      <a:pt x="29" y="24"/>
                    </a:cubicBezTo>
                    <a:cubicBezTo>
                      <a:pt x="28" y="25"/>
                      <a:pt x="12" y="43"/>
                      <a:pt x="24" y="69"/>
                    </a:cubicBezTo>
                    <a:cubicBezTo>
                      <a:pt x="25" y="71"/>
                      <a:pt x="24" y="73"/>
                      <a:pt x="22" y="74"/>
                    </a:cubicBezTo>
                    <a:cubicBezTo>
                      <a:pt x="21" y="74"/>
                      <a:pt x="21" y="74"/>
                      <a:pt x="20" y="74"/>
                    </a:cubicBezTo>
                    <a:cubicBezTo>
                      <a:pt x="19" y="74"/>
                      <a:pt x="17" y="74"/>
                      <a:pt x="17" y="72"/>
                    </a:cubicBezTo>
                    <a:cubicBezTo>
                      <a:pt x="3" y="41"/>
                      <a:pt x="22" y="20"/>
                      <a:pt x="2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684000" rIns="0" bIns="0" rtlCol="0" anchor="b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1356896" y="4698259"/>
            <a:ext cx="929234" cy="929234"/>
            <a:chOff x="5260926" y="1663874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3495926-7C53-48DA-836C-6B84E1D3ABBF}"/>
                </a:ext>
              </a:extLst>
            </p:cNvPr>
            <p:cNvSpPr/>
            <p:nvPr/>
          </p:nvSpPr>
          <p:spPr>
            <a:xfrm>
              <a:off x="5260926" y="1663874"/>
              <a:ext cx="1080000" cy="1080000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684000" rIns="0" bIns="0" rtlCol="0" anchor="b"/>
            <a:lstStyle/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ru-RU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МИГРАЦИЯ</a:t>
              </a:r>
            </a:p>
            <a:p>
              <a:pPr algn="ctr"/>
              <a:endParaRPr lang="ru-RU" sz="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4B70CB9-793E-479E-A23F-F8BBE3F0A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387" y="1968973"/>
              <a:ext cx="355077" cy="391187"/>
            </a:xfrm>
            <a:prstGeom prst="rect">
              <a:avLst/>
            </a:prstGeom>
          </p:spPr>
        </p:pic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D9E4A5E3-AB6A-400B-BEA2-9BAA1C829130}"/>
              </a:ext>
            </a:extLst>
          </p:cNvPr>
          <p:cNvSpPr/>
          <p:nvPr/>
        </p:nvSpPr>
        <p:spPr>
          <a:xfrm>
            <a:off x="1389200" y="3049514"/>
            <a:ext cx="929234" cy="929234"/>
          </a:xfrm>
          <a:prstGeom prst="ellipse">
            <a:avLst/>
          </a:prstGeom>
          <a:solidFill>
            <a:srgbClr val="A3A3A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684000" rIns="0" bIns="108000" rtlCol="0" anchor="b"/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РАЗРАБОТКИ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6E37D2C4-5391-4CE7-AACD-FD32B8DE4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30012"/>
              </p:ext>
            </p:extLst>
          </p:nvPr>
        </p:nvGraphicFramePr>
        <p:xfrm>
          <a:off x="4298353" y="752818"/>
          <a:ext cx="3353904" cy="515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904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</a:tblGrid>
              <a:tr h="516393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Изменения</a:t>
                      </a:r>
                      <a:endParaRPr lang="ru-RU" sz="1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1653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Трансформация образовательного процесса, включающая</a:t>
                      </a:r>
                      <a:r>
                        <a:rPr lang="ru-RU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актуализацию образовательных программ под потребности предприятий с применением новых образовательных технологий</a:t>
                      </a:r>
                      <a:endParaRPr lang="ru-RU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1330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Создание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научно-образовательных </a:t>
                      </a: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Центров и лабораторий по приоритетным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направлениям</a:t>
                      </a:r>
                      <a:endParaRPr lang="ru-RU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1653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Создание </a:t>
                      </a: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экосистемы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Научно-образовательного Кампуса НХТИ для полноценной реализации потенциала обучающихся</a:t>
                      </a:r>
                      <a:endParaRPr lang="ru-RU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604634-5E1A-4819-B1BB-9512256677CC}"/>
              </a:ext>
            </a:extLst>
          </p:cNvPr>
          <p:cNvSpPr/>
          <p:nvPr/>
        </p:nvSpPr>
        <p:spPr>
          <a:xfrm>
            <a:off x="1284591" y="905547"/>
            <a:ext cx="113845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Проблемы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48195FE-8AC8-4B34-A2F9-02F0EB397D8B}"/>
              </a:ext>
            </a:extLst>
          </p:cNvPr>
          <p:cNvGrpSpPr/>
          <p:nvPr/>
        </p:nvGrpSpPr>
        <p:grpSpPr>
          <a:xfrm>
            <a:off x="3394527" y="1650440"/>
            <a:ext cx="404870" cy="743363"/>
            <a:chOff x="3183167" y="2104753"/>
            <a:chExt cx="677098" cy="2691319"/>
          </a:xfrm>
        </p:grpSpPr>
        <p:sp>
          <p:nvSpPr>
            <p:cNvPr id="21" name="Стрелка: шеврон 28">
              <a:extLst>
                <a:ext uri="{FF2B5EF4-FFF2-40B4-BE49-F238E27FC236}">
                  <a16:creationId xmlns:a16="http://schemas.microsoft.com/office/drawing/2014/main" id="{7C29B50D-4562-4F23-8B0C-960FED8B3FC7}"/>
                </a:ext>
              </a:extLst>
            </p:cNvPr>
            <p:cNvSpPr/>
            <p:nvPr/>
          </p:nvSpPr>
          <p:spPr>
            <a:xfrm>
              <a:off x="3386263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041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Стрелка: шеврон 29">
              <a:extLst>
                <a:ext uri="{FF2B5EF4-FFF2-40B4-BE49-F238E27FC236}">
                  <a16:creationId xmlns:a16="http://schemas.microsoft.com/office/drawing/2014/main" id="{96E2DF83-250B-4B9D-B9C6-48B53589A625}"/>
                </a:ext>
              </a:extLst>
            </p:cNvPr>
            <p:cNvSpPr/>
            <p:nvPr/>
          </p:nvSpPr>
          <p:spPr>
            <a:xfrm>
              <a:off x="3183167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EB0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E717B2-E842-4D97-8CC4-855BEF6FB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60725" y="3241217"/>
            <a:ext cx="386185" cy="38618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36F871A-3F89-42E9-A644-2DAE8B612FE6}"/>
              </a:ext>
            </a:extLst>
          </p:cNvPr>
          <p:cNvSpPr/>
          <p:nvPr/>
        </p:nvSpPr>
        <p:spPr>
          <a:xfrm>
            <a:off x="8569272" y="1285358"/>
            <a:ext cx="3296538" cy="16250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EA0A2A"/>
              </a:buClr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Центр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воспроизводства кадров для нефтеперерабатывающих и нефтехимических предприятий К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амской агломерации</a:t>
            </a:r>
          </a:p>
          <a:p>
            <a:pPr marL="180975"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EA0A2A"/>
              </a:buClr>
            </a:pP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Удовлетворение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потребности промышленных предприятий в кадрах – 100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8195FE-8AC8-4B34-A2F9-02F0EB397D8B}"/>
              </a:ext>
            </a:extLst>
          </p:cNvPr>
          <p:cNvGrpSpPr/>
          <p:nvPr/>
        </p:nvGrpSpPr>
        <p:grpSpPr>
          <a:xfrm>
            <a:off x="3413542" y="3266192"/>
            <a:ext cx="404870" cy="743363"/>
            <a:chOff x="3183167" y="2104753"/>
            <a:chExt cx="677098" cy="2691319"/>
          </a:xfrm>
        </p:grpSpPr>
        <p:sp>
          <p:nvSpPr>
            <p:cNvPr id="26" name="Стрелка: шеврон 28">
              <a:extLst>
                <a:ext uri="{FF2B5EF4-FFF2-40B4-BE49-F238E27FC236}">
                  <a16:creationId xmlns:a16="http://schemas.microsoft.com/office/drawing/2014/main" id="{7C29B50D-4562-4F23-8B0C-960FED8B3FC7}"/>
                </a:ext>
              </a:extLst>
            </p:cNvPr>
            <p:cNvSpPr/>
            <p:nvPr/>
          </p:nvSpPr>
          <p:spPr>
            <a:xfrm>
              <a:off x="3386263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041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7" name="Стрелка: шеврон 29">
              <a:extLst>
                <a:ext uri="{FF2B5EF4-FFF2-40B4-BE49-F238E27FC236}">
                  <a16:creationId xmlns:a16="http://schemas.microsoft.com/office/drawing/2014/main" id="{96E2DF83-250B-4B9D-B9C6-48B53589A625}"/>
                </a:ext>
              </a:extLst>
            </p:cNvPr>
            <p:cNvSpPr/>
            <p:nvPr/>
          </p:nvSpPr>
          <p:spPr>
            <a:xfrm>
              <a:off x="3183167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EB0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8195FE-8AC8-4B34-A2F9-02F0EB397D8B}"/>
              </a:ext>
            </a:extLst>
          </p:cNvPr>
          <p:cNvGrpSpPr/>
          <p:nvPr/>
        </p:nvGrpSpPr>
        <p:grpSpPr>
          <a:xfrm>
            <a:off x="3484464" y="4791194"/>
            <a:ext cx="404870" cy="743363"/>
            <a:chOff x="3183167" y="2104753"/>
            <a:chExt cx="677098" cy="2691319"/>
          </a:xfrm>
        </p:grpSpPr>
        <p:sp>
          <p:nvSpPr>
            <p:cNvPr id="29" name="Стрелка: шеврон 28">
              <a:extLst>
                <a:ext uri="{FF2B5EF4-FFF2-40B4-BE49-F238E27FC236}">
                  <a16:creationId xmlns:a16="http://schemas.microsoft.com/office/drawing/2014/main" id="{7C29B50D-4562-4F23-8B0C-960FED8B3FC7}"/>
                </a:ext>
              </a:extLst>
            </p:cNvPr>
            <p:cNvSpPr/>
            <p:nvPr/>
          </p:nvSpPr>
          <p:spPr>
            <a:xfrm>
              <a:off x="3386263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041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0" name="Стрелка: шеврон 29">
              <a:extLst>
                <a:ext uri="{FF2B5EF4-FFF2-40B4-BE49-F238E27FC236}">
                  <a16:creationId xmlns:a16="http://schemas.microsoft.com/office/drawing/2014/main" id="{96E2DF83-250B-4B9D-B9C6-48B53589A625}"/>
                </a:ext>
              </a:extLst>
            </p:cNvPr>
            <p:cNvSpPr/>
            <p:nvPr/>
          </p:nvSpPr>
          <p:spPr>
            <a:xfrm>
              <a:off x="3183167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EB0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B604634-5E1A-4819-B1BB-9512256677CC}"/>
              </a:ext>
            </a:extLst>
          </p:cNvPr>
          <p:cNvSpPr/>
          <p:nvPr/>
        </p:nvSpPr>
        <p:spPr>
          <a:xfrm>
            <a:off x="9665949" y="910271"/>
            <a:ext cx="110318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36F871A-3F89-42E9-A644-2DAE8B612FE6}"/>
              </a:ext>
            </a:extLst>
          </p:cNvPr>
          <p:cNvSpPr/>
          <p:nvPr/>
        </p:nvSpPr>
        <p:spPr>
          <a:xfrm>
            <a:off x="8597402" y="3139245"/>
            <a:ext cx="3296538" cy="9356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EA0A2A"/>
              </a:buClr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Центр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инновационного развития района</a:t>
            </a:r>
          </a:p>
          <a:p>
            <a:pPr marL="180975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EA0A2A"/>
              </a:buClr>
            </a:pP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Объем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НИОКР – не менее 120 млн руб. в 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36F871A-3F89-42E9-A644-2DAE8B612FE6}"/>
              </a:ext>
            </a:extLst>
          </p:cNvPr>
          <p:cNvSpPr/>
          <p:nvPr/>
        </p:nvSpPr>
        <p:spPr>
          <a:xfrm>
            <a:off x="8629572" y="4626601"/>
            <a:ext cx="3296538" cy="12803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EA0A2A"/>
              </a:buClr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Центр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притяжения талантливой молодежи</a:t>
            </a:r>
          </a:p>
          <a:p>
            <a:pPr marL="180975"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EA0A2A"/>
              </a:buClr>
            </a:pP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Рост иногородних и иностранных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студентов, 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снижение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оттока выпускников школ района в 2,5 раза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48195FE-8AC8-4B34-A2F9-02F0EB397D8B}"/>
              </a:ext>
            </a:extLst>
          </p:cNvPr>
          <p:cNvGrpSpPr/>
          <p:nvPr/>
        </p:nvGrpSpPr>
        <p:grpSpPr>
          <a:xfrm>
            <a:off x="7999200" y="4757374"/>
            <a:ext cx="404870" cy="743363"/>
            <a:chOff x="3183167" y="2104753"/>
            <a:chExt cx="677098" cy="2691319"/>
          </a:xfrm>
        </p:grpSpPr>
        <p:sp>
          <p:nvSpPr>
            <p:cNvPr id="35" name="Стрелка: шеврон 28">
              <a:extLst>
                <a:ext uri="{FF2B5EF4-FFF2-40B4-BE49-F238E27FC236}">
                  <a16:creationId xmlns:a16="http://schemas.microsoft.com/office/drawing/2014/main" id="{7C29B50D-4562-4F23-8B0C-960FED8B3FC7}"/>
                </a:ext>
              </a:extLst>
            </p:cNvPr>
            <p:cNvSpPr/>
            <p:nvPr/>
          </p:nvSpPr>
          <p:spPr>
            <a:xfrm>
              <a:off x="3386263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041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6" name="Стрелка: шеврон 29">
              <a:extLst>
                <a:ext uri="{FF2B5EF4-FFF2-40B4-BE49-F238E27FC236}">
                  <a16:creationId xmlns:a16="http://schemas.microsoft.com/office/drawing/2014/main" id="{96E2DF83-250B-4B9D-B9C6-48B53589A625}"/>
                </a:ext>
              </a:extLst>
            </p:cNvPr>
            <p:cNvSpPr/>
            <p:nvPr/>
          </p:nvSpPr>
          <p:spPr>
            <a:xfrm>
              <a:off x="3183167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EB0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48195FE-8AC8-4B34-A2F9-02F0EB397D8B}"/>
              </a:ext>
            </a:extLst>
          </p:cNvPr>
          <p:cNvGrpSpPr/>
          <p:nvPr/>
        </p:nvGrpSpPr>
        <p:grpSpPr>
          <a:xfrm>
            <a:off x="8000756" y="3235385"/>
            <a:ext cx="404870" cy="743363"/>
            <a:chOff x="3183167" y="2104753"/>
            <a:chExt cx="677098" cy="2691319"/>
          </a:xfrm>
        </p:grpSpPr>
        <p:sp>
          <p:nvSpPr>
            <p:cNvPr id="38" name="Стрелка: шеврон 28">
              <a:extLst>
                <a:ext uri="{FF2B5EF4-FFF2-40B4-BE49-F238E27FC236}">
                  <a16:creationId xmlns:a16="http://schemas.microsoft.com/office/drawing/2014/main" id="{7C29B50D-4562-4F23-8B0C-960FED8B3FC7}"/>
                </a:ext>
              </a:extLst>
            </p:cNvPr>
            <p:cNvSpPr/>
            <p:nvPr/>
          </p:nvSpPr>
          <p:spPr>
            <a:xfrm>
              <a:off x="3386263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041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9" name="Стрелка: шеврон 29">
              <a:extLst>
                <a:ext uri="{FF2B5EF4-FFF2-40B4-BE49-F238E27FC236}">
                  <a16:creationId xmlns:a16="http://schemas.microsoft.com/office/drawing/2014/main" id="{96E2DF83-250B-4B9D-B9C6-48B53589A625}"/>
                </a:ext>
              </a:extLst>
            </p:cNvPr>
            <p:cNvSpPr/>
            <p:nvPr/>
          </p:nvSpPr>
          <p:spPr>
            <a:xfrm>
              <a:off x="3183167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EB0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48195FE-8AC8-4B34-A2F9-02F0EB397D8B}"/>
              </a:ext>
            </a:extLst>
          </p:cNvPr>
          <p:cNvGrpSpPr/>
          <p:nvPr/>
        </p:nvGrpSpPr>
        <p:grpSpPr>
          <a:xfrm>
            <a:off x="7999200" y="1646772"/>
            <a:ext cx="404870" cy="743363"/>
            <a:chOff x="3183167" y="2104753"/>
            <a:chExt cx="677098" cy="2691319"/>
          </a:xfrm>
        </p:grpSpPr>
        <p:sp>
          <p:nvSpPr>
            <p:cNvPr id="41" name="Стрелка: шеврон 28">
              <a:extLst>
                <a:ext uri="{FF2B5EF4-FFF2-40B4-BE49-F238E27FC236}">
                  <a16:creationId xmlns:a16="http://schemas.microsoft.com/office/drawing/2014/main" id="{7C29B50D-4562-4F23-8B0C-960FED8B3FC7}"/>
                </a:ext>
              </a:extLst>
            </p:cNvPr>
            <p:cNvSpPr/>
            <p:nvPr/>
          </p:nvSpPr>
          <p:spPr>
            <a:xfrm>
              <a:off x="3386263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041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42" name="Стрелка: шеврон 29">
              <a:extLst>
                <a:ext uri="{FF2B5EF4-FFF2-40B4-BE49-F238E27FC236}">
                  <a16:creationId xmlns:a16="http://schemas.microsoft.com/office/drawing/2014/main" id="{96E2DF83-250B-4B9D-B9C6-48B53589A625}"/>
                </a:ext>
              </a:extLst>
            </p:cNvPr>
            <p:cNvSpPr/>
            <p:nvPr/>
          </p:nvSpPr>
          <p:spPr>
            <a:xfrm>
              <a:off x="3183167" y="2104753"/>
              <a:ext cx="474002" cy="2691319"/>
            </a:xfrm>
            <a:prstGeom prst="chevron">
              <a:avLst>
                <a:gd name="adj" fmla="val 75057"/>
              </a:avLst>
            </a:prstGeom>
            <a:solidFill>
              <a:srgbClr val="EB0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>
            <a:off x="4050949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Номер слайда 3"/>
          <p:cNvSpPr txBox="1">
            <a:spLocks/>
          </p:cNvSpPr>
          <p:nvPr/>
        </p:nvSpPr>
        <p:spPr>
          <a:xfrm>
            <a:off x="8872400" y="6296535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авнобедренный треугольник 31"/>
          <p:cNvSpPr/>
          <p:nvPr/>
        </p:nvSpPr>
        <p:spPr>
          <a:xfrm>
            <a:off x="4038600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/>
        </p:blipFill>
        <p:spPr>
          <a:xfrm>
            <a:off x="29308" y="2046817"/>
            <a:ext cx="4472358" cy="23400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BA20CFB-5E51-4CF2-B808-6532CE490CAC}"/>
              </a:ext>
            </a:extLst>
          </p:cNvPr>
          <p:cNvGrpSpPr/>
          <p:nvPr/>
        </p:nvGrpSpPr>
        <p:grpSpPr>
          <a:xfrm>
            <a:off x="9330392" y="2037232"/>
            <a:ext cx="2833966" cy="4811183"/>
            <a:chOff x="8464731" y="233308"/>
            <a:chExt cx="3727269" cy="632773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731" y="4464449"/>
              <a:ext cx="3727269" cy="2096589"/>
            </a:xfrm>
            <a:prstGeom prst="rect">
              <a:avLst/>
            </a:prstGeom>
          </p:spPr>
        </p:pic>
        <p:grpSp>
          <p:nvGrpSpPr>
            <p:cNvPr id="44" name="Группа 43"/>
            <p:cNvGrpSpPr/>
            <p:nvPr/>
          </p:nvGrpSpPr>
          <p:grpSpPr>
            <a:xfrm>
              <a:off x="8464731" y="233308"/>
              <a:ext cx="3727269" cy="2072570"/>
              <a:chOff x="8464731" y="233308"/>
              <a:chExt cx="3727269" cy="2072570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4731" y="233308"/>
                <a:ext cx="3727269" cy="2072570"/>
              </a:xfrm>
              <a:prstGeom prst="rect">
                <a:avLst/>
              </a:prstGeom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8464731" y="456196"/>
                <a:ext cx="3555473" cy="392972"/>
              </a:xfrm>
              <a:prstGeom prst="rect">
                <a:avLst/>
              </a:prstGeom>
              <a:solidFill>
                <a:srgbClr val="02A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НАУЧНО-ОБРАЗОВАТЕЛЬНЫЕ ЦЕНТРЫ</a:t>
                </a: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8464731" y="2415104"/>
              <a:ext cx="3727269" cy="1940118"/>
              <a:chOff x="8464731" y="2415104"/>
              <a:chExt cx="3727269" cy="1940118"/>
            </a:xfrm>
          </p:grpSpPr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" t="4877" r="-213" b="16970"/>
              <a:stretch/>
            </p:blipFill>
            <p:spPr>
              <a:xfrm>
                <a:off x="8464731" y="2415104"/>
                <a:ext cx="3727269" cy="1940118"/>
              </a:xfrm>
              <a:prstGeom prst="rect">
                <a:avLst/>
              </a:prstGeom>
            </p:spPr>
          </p:pic>
          <p:sp>
            <p:nvSpPr>
              <p:cNvPr id="47" name="Прямоугольник 46"/>
              <p:cNvSpPr/>
              <p:nvPr/>
            </p:nvSpPr>
            <p:spPr>
              <a:xfrm>
                <a:off x="8464731" y="2604564"/>
                <a:ext cx="3727269" cy="337417"/>
              </a:xfrm>
              <a:prstGeom prst="rect">
                <a:avLst/>
              </a:prstGeom>
              <a:solidFill>
                <a:srgbClr val="02A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Региональный учебный центр </a:t>
                </a:r>
                <a:r>
                  <a:rPr lang="ru-RU" sz="1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СИБУРа</a:t>
                </a:r>
                <a:endPara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C0DF73C-D923-4CB2-9ED2-1080904E1B85}"/>
              </a:ext>
            </a:extLst>
          </p:cNvPr>
          <p:cNvSpPr/>
          <p:nvPr/>
        </p:nvSpPr>
        <p:spPr>
          <a:xfrm>
            <a:off x="304800" y="708022"/>
            <a:ext cx="12430408" cy="1043580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учебный центр </a:t>
            </a: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СИБУРа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Научный центр </a:t>
            </a: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СИБУРа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Научно-образовательный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центр «Нефтехимия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Научно-образовательный центр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«Нефтепереработка»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Научно-образовательный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центр «Химия и технология переработки эластомеров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Нефтехимический инжиниринговый центр» </a:t>
            </a: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Центр технологического предпринимательства»</a:t>
            </a: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«Центр цифровых компетенций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Центр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иностранные языки»</a:t>
            </a:r>
          </a:p>
          <a:p>
            <a:pPr marL="285750" indent="-285750">
              <a:lnSpc>
                <a:spcPct val="90000"/>
              </a:lnSpc>
              <a:spcAft>
                <a:spcPts val="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Конгресс-центр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6"/>
          <a:stretch/>
        </p:blipFill>
        <p:spPr>
          <a:xfrm>
            <a:off x="4679850" y="2037232"/>
            <a:ext cx="4500000" cy="234708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4500" r="13063" b="20209"/>
          <a:stretch/>
        </p:blipFill>
        <p:spPr>
          <a:xfrm>
            <a:off x="29308" y="4478621"/>
            <a:ext cx="4500000" cy="232842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11408" r="10227" b="16619"/>
          <a:stretch/>
        </p:blipFill>
        <p:spPr>
          <a:xfrm>
            <a:off x="4666029" y="4478620"/>
            <a:ext cx="4500000" cy="2320531"/>
          </a:xfrm>
          <a:prstGeom prst="rect">
            <a:avLst/>
          </a:prstGeom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1071" y="157210"/>
            <a:ext cx="10515600" cy="5956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ea typeface="Verdana" panose="020B0604030504040204" pitchFamily="34" charset="0"/>
                <a:cs typeface="+mn-cs"/>
              </a:rPr>
              <a:t>НАУЧНО-ОБРАЗОВАТЕЛЬНЫЙ КАМПУС НХТИ</a:t>
            </a:r>
          </a:p>
        </p:txBody>
      </p:sp>
      <p:sp>
        <p:nvSpPr>
          <p:cNvPr id="68" name="Номер слайда 3"/>
          <p:cNvSpPr txBox="1">
            <a:spLocks/>
          </p:cNvSpPr>
          <p:nvPr/>
        </p:nvSpPr>
        <p:spPr>
          <a:xfrm>
            <a:off x="8872400" y="6296535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6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050949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DD23873-9E29-43E4-BFA6-57EBEC16663B}"/>
              </a:ext>
            </a:extLst>
          </p:cNvPr>
          <p:cNvSpPr txBox="1">
            <a:spLocks/>
          </p:cNvSpPr>
          <p:nvPr/>
        </p:nvSpPr>
        <p:spPr>
          <a:xfrm>
            <a:off x="994497" y="1841093"/>
            <a:ext cx="10286739" cy="6776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55AF3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Письмо Президенту РФ Путину В.В. «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создании современного Кампуса 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 Нижнекамск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за подписью Президента РТ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Минниханова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Р.Н. и Председателя правления ПАО «СИБУР Холдинг» Конова Д.В. от 24.01.2022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DD23873-9E29-43E4-BFA6-57EBEC16663B}"/>
              </a:ext>
            </a:extLst>
          </p:cNvPr>
          <p:cNvSpPr txBox="1">
            <a:spLocks/>
          </p:cNvSpPr>
          <p:nvPr/>
        </p:nvSpPr>
        <p:spPr>
          <a:xfrm>
            <a:off x="994497" y="2815447"/>
            <a:ext cx="10271587" cy="6776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ru-RU"/>
            </a:defPPr>
            <a:lvl1pPr marR="0" lvl="0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55AF3"/>
              </a:buClr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latin typeface="Verdana" panose="020B0604030504040204" pitchFamily="34" charset="0"/>
              </a:rPr>
              <a:t>Обращение</a:t>
            </a:r>
            <a:r>
              <a:rPr lang="ru-RU" sz="1600" dirty="0">
                <a:latin typeface="Verdana" panose="020B0604030504040204" pitchFamily="34" charset="0"/>
              </a:rPr>
              <a:t> Республики Татарстан об участии в конкурсе инвестиционных проектов с предложением создания «Научно-образовательный кампус Нижнекамского химико-технологического института ФГБОУ ВО «КНИТУ» от 27.08.2022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85C6D-F437-430D-A1ED-ECEBB1BC0EF3}"/>
              </a:ext>
            </a:extLst>
          </p:cNvPr>
          <p:cNvSpPr txBox="1"/>
          <p:nvPr/>
        </p:nvSpPr>
        <p:spPr>
          <a:xfrm>
            <a:off x="395986" y="1989763"/>
            <a:ext cx="44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85C6D-F437-430D-A1ED-ECEBB1BC0EF3}"/>
              </a:ext>
            </a:extLst>
          </p:cNvPr>
          <p:cNvSpPr txBox="1"/>
          <p:nvPr/>
        </p:nvSpPr>
        <p:spPr>
          <a:xfrm>
            <a:off x="395986" y="2953526"/>
            <a:ext cx="44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85C6D-F437-430D-A1ED-ECEBB1BC0EF3}"/>
              </a:ext>
            </a:extLst>
          </p:cNvPr>
          <p:cNvSpPr txBox="1"/>
          <p:nvPr/>
        </p:nvSpPr>
        <p:spPr>
          <a:xfrm>
            <a:off x="381577" y="4130347"/>
            <a:ext cx="44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193909" y="463893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НАУЧНО-ОБРАЗОВАТЕЛЬНЫЙ КАМПУС НХТИ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CDD23873-9E29-43E4-BFA6-57EBEC16663B}"/>
              </a:ext>
            </a:extLst>
          </p:cNvPr>
          <p:cNvSpPr txBox="1">
            <a:spLocks/>
          </p:cNvSpPr>
          <p:nvPr/>
        </p:nvSpPr>
        <p:spPr>
          <a:xfrm>
            <a:off x="998549" y="3751992"/>
            <a:ext cx="7071450" cy="13424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ru-RU"/>
            </a:defPPr>
            <a:lvl1pPr marR="0" lvl="0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55AF3"/>
              </a:buClr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</a:rPr>
              <a:t>Письмо</a:t>
            </a:r>
            <a:r>
              <a:rPr lang="ru-RU" sz="1600" b="1" dirty="0" smtClean="0">
                <a:latin typeface="Verdana" panose="020B0604030504040204" pitchFamily="34" charset="0"/>
              </a:rPr>
              <a:t> </a:t>
            </a:r>
            <a:r>
              <a:rPr lang="ru-RU" sz="1600" dirty="0" smtClean="0"/>
              <a:t>Председателю </a:t>
            </a:r>
            <a:r>
              <a:rPr lang="ru-RU" sz="1600" dirty="0"/>
              <a:t>Правительства </a:t>
            </a:r>
            <a:r>
              <a:rPr lang="ru-RU" sz="1600" dirty="0" smtClean="0"/>
              <a:t>РФ </a:t>
            </a:r>
            <a:r>
              <a:rPr lang="ru-RU" sz="1600" dirty="0" err="1" smtClean="0"/>
              <a:t>Мишустину</a:t>
            </a:r>
            <a:r>
              <a:rPr lang="ru-RU" sz="1600" dirty="0" smtClean="0"/>
              <a:t> М.В. о </a:t>
            </a:r>
            <a:r>
              <a:rPr lang="ru-RU" sz="1600" dirty="0" smtClean="0">
                <a:latin typeface="Verdana" panose="020B0604030504040204" pitchFamily="34" charset="0"/>
              </a:rPr>
              <a:t>поддержке инициативы </a:t>
            </a:r>
            <a:r>
              <a:rPr lang="ru-RU" sz="1600" dirty="0">
                <a:latin typeface="Verdana" panose="020B0604030504040204" pitchFamily="34" charset="0"/>
              </a:rPr>
              <a:t>создания Научно-образовательного Кампуса Нижнекамского химико-технологического института и </a:t>
            </a:r>
            <a:r>
              <a:rPr lang="ru-RU" sz="1600" b="1" dirty="0" smtClean="0">
                <a:latin typeface="Verdana" panose="020B0604030504040204" pitchFamily="34" charset="0"/>
              </a:rPr>
              <a:t>выделении </a:t>
            </a:r>
            <a:r>
              <a:rPr lang="ru-RU" sz="1600" b="1" dirty="0" err="1">
                <a:latin typeface="Verdana" panose="020B0604030504040204" pitchFamily="34" charset="0"/>
              </a:rPr>
              <a:t>Минобрнауки</a:t>
            </a:r>
            <a:r>
              <a:rPr lang="ru-RU" sz="1600" b="1" dirty="0">
                <a:latin typeface="Verdana" panose="020B0604030504040204" pitchFamily="34" charset="0"/>
              </a:rPr>
              <a:t> России дополнительного финансирования </a:t>
            </a:r>
            <a:r>
              <a:rPr lang="ru-RU" sz="1600" dirty="0">
                <a:latin typeface="Verdana" panose="020B0604030504040204" pitchFamily="34" charset="0"/>
              </a:rPr>
              <a:t>на соответствующую программу реконструкции и капитального </a:t>
            </a:r>
            <a:r>
              <a:rPr lang="ru-RU" sz="1600" dirty="0" smtClean="0">
                <a:latin typeface="Verdana" panose="020B0604030504040204" pitchFamily="34" charset="0"/>
              </a:rPr>
              <a:t>ремонта</a:t>
            </a:r>
            <a:endParaRPr lang="ru-RU" sz="1600" dirty="0">
              <a:latin typeface="Verdana" panose="020B0604030504040204" pitchFamily="34" charset="0"/>
            </a:endParaRPr>
          </a:p>
        </p:txBody>
      </p:sp>
      <p:pic>
        <p:nvPicPr>
          <p:cNvPr id="14" name="Picture 4" descr=" ">
            <a:extLst>
              <a:ext uri="{FF2B5EF4-FFF2-40B4-BE49-F238E27FC236}">
                <a16:creationId xmlns:a16="http://schemas.microsoft.com/office/drawing/2014/main" id="{D6A379A8-32C6-47ED-968C-30F30F728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r="16134"/>
          <a:stretch/>
        </p:blipFill>
        <p:spPr bwMode="auto">
          <a:xfrm>
            <a:off x="8244748" y="4038600"/>
            <a:ext cx="3253011" cy="263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8872400" y="6296535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DD23873-9E29-43E4-BFA6-57EBEC16663B}"/>
              </a:ext>
            </a:extLst>
          </p:cNvPr>
          <p:cNvSpPr txBox="1">
            <a:spLocks/>
          </p:cNvSpPr>
          <p:nvPr/>
        </p:nvSpPr>
        <p:spPr>
          <a:xfrm>
            <a:off x="972591" y="1179833"/>
            <a:ext cx="10286739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55AF3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Представление «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Стратегии развития НХТИ до 2030 года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на заседании Совета директоров ОАО «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Татнефтехиминвест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-Холдинг» под председательством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Минниханова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Р.Н. от 26.08.2021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85C6D-F437-430D-A1ED-ECEBB1BC0EF3}"/>
              </a:ext>
            </a:extLst>
          </p:cNvPr>
          <p:cNvSpPr txBox="1"/>
          <p:nvPr/>
        </p:nvSpPr>
        <p:spPr>
          <a:xfrm>
            <a:off x="388411" y="1176313"/>
            <a:ext cx="44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85C6D-F437-430D-A1ED-ECEBB1BC0EF3}"/>
              </a:ext>
            </a:extLst>
          </p:cNvPr>
          <p:cNvSpPr txBox="1"/>
          <p:nvPr/>
        </p:nvSpPr>
        <p:spPr>
          <a:xfrm>
            <a:off x="395986" y="5497083"/>
            <a:ext cx="44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CDD23873-9E29-43E4-BFA6-57EBEC16663B}"/>
              </a:ext>
            </a:extLst>
          </p:cNvPr>
          <p:cNvSpPr txBox="1">
            <a:spLocks/>
          </p:cNvSpPr>
          <p:nvPr/>
        </p:nvSpPr>
        <p:spPr>
          <a:xfrm>
            <a:off x="994497" y="5341013"/>
            <a:ext cx="7071450" cy="8992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ru-RU"/>
            </a:defPPr>
            <a:lvl1pPr marR="0" lvl="0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55AF3"/>
              </a:buClr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 smtClean="0">
                <a:latin typeface="Verdana" panose="020B0604030504040204" pitchFamily="34" charset="0"/>
              </a:rPr>
              <a:t>Решение под председательством Раиса РТ </a:t>
            </a:r>
            <a:r>
              <a:rPr lang="ru-RU" sz="1600" dirty="0" err="1">
                <a:latin typeface="Verdana" panose="020B0604030504040204" pitchFamily="34" charset="0"/>
              </a:rPr>
              <a:t>Минниханова</a:t>
            </a:r>
            <a:r>
              <a:rPr lang="ru-RU" sz="1600" dirty="0">
                <a:latin typeface="Verdana" panose="020B0604030504040204" pitchFamily="34" charset="0"/>
              </a:rPr>
              <a:t> Р.Н. и </a:t>
            </a:r>
            <a:r>
              <a:rPr lang="ru-RU" sz="1600" dirty="0" smtClean="0">
                <a:latin typeface="Verdana" panose="020B0604030504040204" pitchFamily="34" charset="0"/>
              </a:rPr>
              <a:t>генерального директора ООО «СИБУР» </a:t>
            </a:r>
            <a:r>
              <a:rPr lang="ru-RU" sz="1600" dirty="0" err="1" smtClean="0">
                <a:latin typeface="Verdana" panose="020B0604030504040204" pitchFamily="34" charset="0"/>
              </a:rPr>
              <a:t>Карисалова</a:t>
            </a:r>
            <a:r>
              <a:rPr lang="ru-RU" sz="1600" dirty="0" smtClean="0">
                <a:latin typeface="Verdana" panose="020B0604030504040204" pitchFamily="34" charset="0"/>
              </a:rPr>
              <a:t> М.Ю. </a:t>
            </a:r>
            <a:r>
              <a:rPr lang="ru-RU" sz="1600" b="1" dirty="0" smtClean="0">
                <a:latin typeface="Verdana" panose="020B0604030504040204" pitchFamily="34" charset="0"/>
              </a:rPr>
              <a:t>о реализации проекта Научно-образовательный кампус НХТИ </a:t>
            </a:r>
            <a:r>
              <a:rPr lang="ru-RU" sz="1600" dirty="0" smtClean="0">
                <a:latin typeface="Verdana" panose="020B0604030504040204" pitchFamily="34" charset="0"/>
              </a:rPr>
              <a:t>от 22.12.2022</a:t>
            </a:r>
            <a:endParaRPr lang="ru-RU" sz="1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авнобедренный треугольник 31"/>
          <p:cNvSpPr/>
          <p:nvPr/>
        </p:nvSpPr>
        <p:spPr>
          <a:xfrm>
            <a:off x="4038600" y="-14551"/>
            <a:ext cx="8145207" cy="6872551"/>
          </a:xfrm>
          <a:prstGeom prst="triangle">
            <a:avLst>
              <a:gd name="adj" fmla="val 10000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8778240" y="6210300"/>
            <a:ext cx="2804160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89" y="4066971"/>
            <a:ext cx="4025059" cy="268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1" y="3845163"/>
            <a:ext cx="4072578" cy="271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1" y="1157529"/>
            <a:ext cx="3018926" cy="452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33" y="1079914"/>
            <a:ext cx="3872089" cy="2904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8" y="1056216"/>
            <a:ext cx="4028704" cy="268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47E3988-A73E-4DE0-9B14-780BA217168E}"/>
              </a:ext>
            </a:extLst>
          </p:cNvPr>
          <p:cNvSpPr txBox="1">
            <a:spLocks/>
          </p:cNvSpPr>
          <p:nvPr/>
        </p:nvSpPr>
        <p:spPr>
          <a:xfrm>
            <a:off x="193909" y="463893"/>
            <a:ext cx="11913704" cy="5953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b="0" dirty="0" smtClean="0">
                <a:latin typeface="+mj-lt"/>
                <a:ea typeface="Verdana" panose="020B0604030504040204" pitchFamily="34" charset="0"/>
                <a:cs typeface="+mn-cs"/>
              </a:rPr>
              <a:t>НАУЧНО-ОБРАЗОВАТЕЛЬНЫЙ КАМПУС НХТИ</a:t>
            </a:r>
            <a:endParaRPr lang="ru-RU" sz="2400" b="0" dirty="0"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3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31118</TotalTime>
  <Words>995</Words>
  <Application>Microsoft Office PowerPoint</Application>
  <PresentationFormat>Широкоэкранный</PresentationFormat>
  <Paragraphs>181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Impact</vt:lpstr>
      <vt:lpstr>Lato Black</vt:lpstr>
      <vt:lpstr>Lato Bold</vt:lpstr>
      <vt:lpstr>Tahoma</vt:lpstr>
      <vt:lpstr>Verdana</vt:lpstr>
      <vt:lpstr>Office Theme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ПИШ КНИТУ «Промхимтех»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gurfy</dc:creator>
  <cp:lastModifiedBy>Ахметов Ильдар Гумерович</cp:lastModifiedBy>
  <cp:revision>1579</cp:revision>
  <cp:lastPrinted>2022-09-02T10:51:40Z</cp:lastPrinted>
  <dcterms:created xsi:type="dcterms:W3CDTF">2020-02-28T06:04:25Z</dcterms:created>
  <dcterms:modified xsi:type="dcterms:W3CDTF">2023-05-11T07:13:31Z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2020-02-28T00:00:00Z</vt:filetime>
  </property>
</Properties>
</file>