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harts/colors1.xml" ContentType="application/vnd.ms-office.chartcolor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3"/>
  </p:notesMasterIdLst>
  <p:sldIdLst>
    <p:sldId id="315" r:id="rId2"/>
    <p:sldId id="268" r:id="rId3"/>
    <p:sldId id="341" r:id="rId4"/>
    <p:sldId id="342" r:id="rId5"/>
    <p:sldId id="343" r:id="rId6"/>
    <p:sldId id="345" r:id="rId7"/>
    <p:sldId id="344" r:id="rId8"/>
    <p:sldId id="318" r:id="rId9"/>
    <p:sldId id="339" r:id="rId10"/>
    <p:sldId id="346" r:id="rId11"/>
    <p:sldId id="327" r:id="rId12"/>
  </p:sldIdLst>
  <p:sldSz cx="12192000" cy="6858000"/>
  <p:notesSz cx="6797675" cy="9926638"/>
  <p:embeddedFontLs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Impact" pitchFamily="34" charset="0"/>
      <p:regular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1742">
          <p15:clr>
            <a:srgbClr val="A4A3A4"/>
          </p15:clr>
        </p15:guide>
        <p15:guide id="6" orient="horz" pos="2682" userDrawn="1">
          <p15:clr>
            <a:srgbClr val="A4A3A4"/>
          </p15:clr>
        </p15:guide>
        <p15:guide id="7" orient="horz" pos="440">
          <p15:clr>
            <a:srgbClr val="A4A3A4"/>
          </p15:clr>
        </p15:guide>
        <p15:guide id="8" orient="horz" pos="3852">
          <p15:clr>
            <a:srgbClr val="A4A3A4"/>
          </p15:clr>
        </p15:guide>
        <p15:guide id="9" pos="3775">
          <p15:clr>
            <a:srgbClr val="A4A3A4"/>
          </p15:clr>
        </p15:guide>
        <p15:guide id="10" orient="horz" pos="1952">
          <p15:clr>
            <a:srgbClr val="A4A3A4"/>
          </p15:clr>
        </p15:guide>
        <p15:guide id="11" orient="horz" pos="3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D9D9D9"/>
    <a:srgbClr val="A3A3A3"/>
    <a:srgbClr val="8E2725"/>
    <a:srgbClr val="5D0403"/>
    <a:srgbClr val="CCCCCC"/>
    <a:srgbClr val="F2F3FF"/>
    <a:srgbClr val="038F96"/>
    <a:srgbClr val="30568E"/>
    <a:srgbClr val="0073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6" autoAdjust="0"/>
    <p:restoredTop sz="94835" autoAdjust="0"/>
  </p:normalViewPr>
  <p:slideViewPr>
    <p:cSldViewPr snapToGrid="0" showGuides="1">
      <p:cViewPr>
        <p:scale>
          <a:sx n="125" d="100"/>
          <a:sy n="125" d="100"/>
        </p:scale>
        <p:origin x="2022" y="-432"/>
      </p:cViewPr>
      <p:guideLst>
        <p:guide orient="horz" pos="298"/>
        <p:guide orient="horz" pos="935"/>
        <p:guide orient="horz" pos="1742"/>
        <p:guide orient="horz" pos="2682"/>
        <p:guide orient="horz" pos="440"/>
        <p:guide orient="horz" pos="3852"/>
        <p:guide orient="horz" pos="1952"/>
        <p:guide orient="horz" pos="3720"/>
        <p:guide pos="279"/>
        <p:guide pos="37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337315545999651E-2"/>
          <c:y val="0.17079693487125952"/>
          <c:w val="0.96724204396325453"/>
          <c:h val="0.70183229176885453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субподрядные</c:v>
                </c:pt>
              </c:strCache>
            </c:strRef>
          </c:tx>
          <c:spPr>
            <a:solidFill>
              <a:srgbClr val="8B262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8793474915358694E-2"/>
                  <c:y val="-2.17509478789066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18-436B-B622-F0564F23291C}"/>
                </c:ext>
              </c:extLst>
            </c:dLbl>
            <c:dLbl>
              <c:idx val="1"/>
              <c:layout>
                <c:manualLayout>
                  <c:x val="8.9116497864320202E-2"/>
                  <c:y val="-9.1112440436965359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18-436B-B622-F0564F23291C}"/>
                </c:ext>
              </c:extLst>
            </c:dLbl>
            <c:dLbl>
              <c:idx val="2"/>
              <c:layout>
                <c:manualLayout>
                  <c:x val="8.5725382003253719E-2"/>
                  <c:y val="5.21831823406006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18-436B-B622-F0564F23291C}"/>
                </c:ext>
              </c:extLst>
            </c:dLbl>
            <c:dLbl>
              <c:idx val="3"/>
              <c:layout>
                <c:manualLayout>
                  <c:x val="8.8867845326306774E-2"/>
                  <c:y val="6.98873101535912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18-436B-B622-F0564F232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8E272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(план)</c:v>
                </c:pt>
              </c:strCache>
            </c:strRef>
          </c:cat>
          <c:val>
            <c:numRef>
              <c:f>Лист1!$B$2:$E$2</c:f>
              <c:numCache>
                <c:formatCode>#,##0\ _₽</c:formatCode>
                <c:ptCount val="4"/>
                <c:pt idx="0">
                  <c:v>251286.5</c:v>
                </c:pt>
                <c:pt idx="1">
                  <c:v>361092.74</c:v>
                </c:pt>
                <c:pt idx="2">
                  <c:v>902857.62</c:v>
                </c:pt>
                <c:pt idx="3">
                  <c:v>1131000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8-436B-B622-F0564F23291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solidFill>
              <a:srgbClr val="A3A3A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2486919052015981E-2"/>
                  <c:y val="-2.17509478789058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18-436B-B622-F0564F23291C}"/>
                </c:ext>
              </c:extLst>
            </c:dLbl>
            <c:dLbl>
              <c:idx val="1"/>
              <c:layout>
                <c:manualLayout>
                  <c:x val="9.2920234452457423E-2"/>
                  <c:y val="5.60612126142806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18-436B-B622-F0564F23291C}"/>
                </c:ext>
              </c:extLst>
            </c:dLbl>
            <c:dLbl>
              <c:idx val="2"/>
              <c:layout>
                <c:manualLayout>
                  <c:x val="9.8278011946744862E-2"/>
                  <c:y val="-5.60612126142815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18-436B-B622-F0564F23291C}"/>
                </c:ext>
              </c:extLst>
            </c:dLbl>
            <c:dLbl>
              <c:idx val="3"/>
              <c:layout>
                <c:manualLayout>
                  <c:x val="8.886784532630677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18-436B-B622-F0564F232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A3A3A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(план)</c:v>
                </c:pt>
              </c:strCache>
            </c:strRef>
          </c:cat>
          <c:val>
            <c:numRef>
              <c:f>Лист1!$B$3:$E$3</c:f>
              <c:numCache>
                <c:formatCode>#,##0\ _₽</c:formatCode>
                <c:ptCount val="4"/>
                <c:pt idx="0">
                  <c:v>498050.56999999995</c:v>
                </c:pt>
                <c:pt idx="1">
                  <c:v>1071286.1599999999</c:v>
                </c:pt>
                <c:pt idx="2">
                  <c:v>1068383.2200000002</c:v>
                </c:pt>
                <c:pt idx="3">
                  <c:v>1369000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18-436B-B622-F0564F23291C}"/>
            </c:ext>
          </c:extLst>
        </c:ser>
        <c:dLbls/>
        <c:gapWidth val="313"/>
        <c:overlap val="100"/>
        <c:axId val="173906176"/>
        <c:axId val="186060800"/>
      </c:barChart>
      <c:catAx>
        <c:axId val="173906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060800"/>
        <c:crosses val="autoZero"/>
        <c:auto val="1"/>
        <c:lblAlgn val="ctr"/>
        <c:lblOffset val="100"/>
      </c:catAx>
      <c:valAx>
        <c:axId val="186060800"/>
        <c:scaling>
          <c:orientation val="minMax"/>
        </c:scaling>
        <c:delete val="1"/>
        <c:axPos val="l"/>
        <c:numFmt formatCode="#,##0\ _₽" sourceLinked="1"/>
        <c:majorTickMark val="none"/>
        <c:tickLblPos val="none"/>
        <c:crossAx val="17390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7411517172725097E-2"/>
          <c:y val="0.2954200494881718"/>
          <c:w val="0.17800975824317547"/>
          <c:h val="0.215140079650947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u="sng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14A1B02B-9450-504F-9487-3EBB8B5984E6}" type="datetimeFigureOut">
              <a:rPr lang="ru-RU" smtClean="0"/>
              <a:pPr/>
              <a:t>10.05.2023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2158D921-8A53-CC41-A2ED-7F167BFE2E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68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8D921-8A53-CC41-A2ED-7F167BFE2E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97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34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416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25B8-B01C-4366-8C25-E651E9AC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08691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09600" y="957263"/>
            <a:ext cx="10983913" cy="5181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lang="ru-RU" sz="1600" kern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lang="ru-RU" sz="1600" kern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lang="ru-RU" sz="1600" kern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lang="ru-RU" sz="1600" kern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lang="ru-RU" sz="1600" kern="12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38624" y="275105"/>
            <a:ext cx="864096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4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lang="ru-RU" altLang="ru-RU" sz="2800" spc="0" dirty="0" smtClean="0"/>
            </a:lvl1pPr>
          </a:lstStyle>
          <a:p>
            <a:pPr lvl="0"/>
            <a:r>
              <a:rPr lang="ru-RU" alt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9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ru-RU" altLang="ru-RU" sz="2800" b="1" kern="1200" spc="0" dirty="0">
                <a:ln w="9525"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61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416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743-7620-4ABF-9423-E75C74028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9140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lang="en-US" sz="2800" spc="0" dirty="0"/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6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 defTabSz="7429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16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 defTabSz="7429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pPr defTabSz="742950"/>
            <a:fld id="{FBD91834-18E3-4656-92BC-56B93527C0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2832A-4D9C-43FC-8077-90217904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84" y="365126"/>
            <a:ext cx="4474633" cy="4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lang="ru-RU" sz="2800" spc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0712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4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980729"/>
            <a:ext cx="10972800" cy="51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 err="1"/>
              <a:t>Четвертый</a:t>
            </a:r>
            <a:r>
              <a:rPr lang="ru-RU" altLang="ru-RU" dirty="0"/>
              <a:t>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6"/>
            <a:ext cx="28448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 i="0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</a:lstStyle>
          <a:p>
            <a:pPr defTabSz="685800">
              <a:defRPr/>
            </a:pPr>
            <a:fld id="{ED8C0C9E-13B0-42EF-9118-EAFC813F1CD1}" type="slidenum">
              <a:rPr lang="ru-RU" altLang="ru-RU" smtClean="0"/>
              <a:pPr defTabSz="685800">
                <a:defRPr/>
              </a:pPr>
              <a:t>‹#›</a:t>
            </a:fld>
            <a:endParaRPr lang="ru-RU" alt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350326"/>
            <a:ext cx="8325968" cy="72008"/>
            <a:chOff x="0" y="6237312"/>
            <a:chExt cx="13197832" cy="2160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237312"/>
              <a:ext cx="3215680" cy="216024"/>
            </a:xfrm>
            <a:prstGeom prst="rect">
              <a:avLst/>
            </a:prstGeom>
            <a:solidFill>
              <a:srgbClr val="990000"/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30534" y="6237312"/>
              <a:ext cx="3215680" cy="216024"/>
            </a:xfrm>
            <a:prstGeom prst="rect">
              <a:avLst/>
            </a:prstGeom>
            <a:solidFill>
              <a:schemeClr val="tx1"/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latin typeface="Century Gothic" panose="020B0502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651618" y="6237312"/>
              <a:ext cx="321568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latin typeface="Century Gothic" panose="020B0502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982152" y="6237312"/>
              <a:ext cx="32156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5875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</p:sldLayoutIdLst>
  <p:hf hdr="0" ftr="0" dt="0"/>
  <p:txStyles>
    <p:titleStyle>
      <a:lvl1pPr marL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defRPr lang="ru-RU" altLang="ru-RU" sz="3000" b="1" kern="1200" spc="400" dirty="0" smtClean="0">
          <a:ln w="9525">
            <a:noFill/>
          </a:ln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0" indent="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None/>
        <a:defRPr lang="ru-RU" altLang="ru-RU" sz="1600" kern="1200" dirty="0" smtClean="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None/>
        <a:defRPr lang="ru-RU" altLang="ru-RU" sz="1600" kern="1200" dirty="0" smtClean="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None/>
        <a:defRPr lang="ru-RU" altLang="ru-RU" sz="1600" kern="1200" dirty="0" smtClean="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None/>
        <a:defRPr lang="ru-RU" altLang="ru-RU" sz="1600" kern="1200" dirty="0" smtClean="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400" rtl="0" eaLnBrk="1" fontAlgn="base" latinLnBrk="0" hangingPunct="1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None/>
        <a:defRPr lang="ru-RU" altLang="ru-RU" sz="1600" kern="1200" dirty="0" smtClean="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030" y="-1427771"/>
            <a:ext cx="847560" cy="91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1644A-258D-4370-B05E-6FB718C2975C}"/>
              </a:ext>
            </a:extLst>
          </p:cNvPr>
          <p:cNvSpPr txBox="1"/>
          <p:nvPr/>
        </p:nvSpPr>
        <p:spPr>
          <a:xfrm>
            <a:off x="0" y="-1943003"/>
            <a:ext cx="12192000" cy="3336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1200" b="1" dirty="0">
                <a:ln w="9525">
                  <a:solidFill>
                    <a:schemeClr val="tx1">
                      <a:alpha val="65000"/>
                    </a:schemeClr>
                  </a:solidFill>
                </a:ln>
                <a:latin typeface="Century Gothic" panose="020B0502020202020204" pitchFamily="34" charset="0"/>
              </a:rPr>
              <a:t>КАЗАНСКИЙ НАЦИОНАЛЬНЫЙ ИССЛЕДОВАТЕЛЬСКИЙ</a:t>
            </a:r>
            <a:endParaRPr lang="en-US" altLang="ko-KR" sz="1200" b="1" dirty="0">
              <a:ln w="9525">
                <a:solidFill>
                  <a:schemeClr val="tx1">
                    <a:alpha val="6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A9F989-2134-4604-A076-BB9FE43501C0}"/>
              </a:ext>
            </a:extLst>
          </p:cNvPr>
          <p:cNvSpPr txBox="1"/>
          <p:nvPr/>
        </p:nvSpPr>
        <p:spPr>
          <a:xfrm>
            <a:off x="0" y="-2501607"/>
            <a:ext cx="12192000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1400" b="1" spc="300" dirty="0">
                <a:ln w="9525">
                  <a:solidFill>
                    <a:schemeClr val="tx1">
                      <a:alpha val="65000"/>
                    </a:schemeClr>
                  </a:solidFill>
                </a:ln>
                <a:latin typeface="Century Gothic" panose="020B0502020202020204" pitchFamily="34" charset="0"/>
              </a:rPr>
              <a:t>ТЕХНОЛОГИЧЕСКИЙ УНИВЕРСИТЕТ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62950" y="991038"/>
            <a:ext cx="3467100" cy="1301181"/>
            <a:chOff x="2878937" y="1275557"/>
            <a:chExt cx="3386126" cy="1270793"/>
          </a:xfrm>
        </p:grpSpPr>
        <p:grpSp>
          <p:nvGrpSpPr>
            <p:cNvPr id="10" name="Группа 29"/>
            <p:cNvGrpSpPr/>
            <p:nvPr/>
          </p:nvGrpSpPr>
          <p:grpSpPr>
            <a:xfrm>
              <a:off x="4222750" y="1275557"/>
              <a:ext cx="698500" cy="750887"/>
              <a:chOff x="1815306" y="-1071562"/>
              <a:chExt cx="698500" cy="750887"/>
            </a:xfrm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815306" y="-1071562"/>
                <a:ext cx="698500" cy="750887"/>
              </a:xfrm>
              <a:custGeom>
                <a:avLst/>
                <a:gdLst/>
                <a:ahLst/>
                <a:cxnLst>
                  <a:cxn ang="0">
                    <a:pos x="1887" y="1234"/>
                  </a:cxn>
                  <a:cxn ang="0">
                    <a:pos x="1854" y="1401"/>
                  </a:cxn>
                  <a:cxn ang="0">
                    <a:pos x="1885" y="1577"/>
                  </a:cxn>
                  <a:cxn ang="0">
                    <a:pos x="1849" y="1644"/>
                  </a:cxn>
                  <a:cxn ang="0">
                    <a:pos x="1686" y="1716"/>
                  </a:cxn>
                  <a:cxn ang="0">
                    <a:pos x="1566" y="1836"/>
                  </a:cxn>
                  <a:cxn ang="0">
                    <a:pos x="1493" y="1999"/>
                  </a:cxn>
                  <a:cxn ang="0">
                    <a:pos x="1426" y="2035"/>
                  </a:cxn>
                  <a:cxn ang="0">
                    <a:pos x="1251" y="2005"/>
                  </a:cxn>
                  <a:cxn ang="0">
                    <a:pos x="1084" y="2038"/>
                  </a:cxn>
                  <a:cxn ang="0">
                    <a:pos x="933" y="2133"/>
                  </a:cxn>
                  <a:cxn ang="0">
                    <a:pos x="857" y="2126"/>
                  </a:cxn>
                  <a:cxn ang="0">
                    <a:pos x="729" y="2003"/>
                  </a:cxn>
                  <a:cxn ang="0">
                    <a:pos x="571" y="1938"/>
                  </a:cxn>
                  <a:cxn ang="0">
                    <a:pos x="393" y="1933"/>
                  </a:cxn>
                  <a:cxn ang="0">
                    <a:pos x="334" y="1885"/>
                  </a:cxn>
                  <a:cxn ang="0">
                    <a:pos x="295" y="1711"/>
                  </a:cxn>
                  <a:cxn ang="0">
                    <a:pos x="201" y="1570"/>
                  </a:cxn>
                  <a:cxn ang="0">
                    <a:pos x="55" y="1467"/>
                  </a:cxn>
                  <a:cxn ang="0">
                    <a:pos x="33" y="1394"/>
                  </a:cxn>
                  <a:cxn ang="0">
                    <a:pos x="97" y="1228"/>
                  </a:cxn>
                  <a:cxn ang="0">
                    <a:pos x="366" y="345"/>
                  </a:cxn>
                  <a:cxn ang="0">
                    <a:pos x="1940" y="14"/>
                  </a:cxn>
                  <a:cxn ang="0">
                    <a:pos x="1901" y="280"/>
                  </a:cxn>
                  <a:cxn ang="0">
                    <a:pos x="1883" y="727"/>
                  </a:cxn>
                  <a:cxn ang="0">
                    <a:pos x="1956" y="1210"/>
                  </a:cxn>
                  <a:cxn ang="0">
                    <a:pos x="1812" y="1211"/>
                  </a:cxn>
                  <a:cxn ang="0">
                    <a:pos x="422" y="1735"/>
                  </a:cxn>
                  <a:cxn ang="0">
                    <a:pos x="176" y="1277"/>
                  </a:cxn>
                  <a:cxn ang="0">
                    <a:pos x="186" y="1332"/>
                  </a:cxn>
                  <a:cxn ang="0">
                    <a:pos x="147" y="1497"/>
                  </a:cxn>
                  <a:cxn ang="0">
                    <a:pos x="229" y="1650"/>
                  </a:cxn>
                  <a:cxn ang="0">
                    <a:pos x="388" y="1708"/>
                  </a:cxn>
                  <a:cxn ang="0">
                    <a:pos x="427" y="1748"/>
                  </a:cxn>
                  <a:cxn ang="0">
                    <a:pos x="486" y="1907"/>
                  </a:cxn>
                  <a:cxn ang="0">
                    <a:pos x="639" y="1989"/>
                  </a:cxn>
                  <a:cxn ang="0">
                    <a:pos x="804" y="1949"/>
                  </a:cxn>
                  <a:cxn ang="0">
                    <a:pos x="858" y="1960"/>
                  </a:cxn>
                  <a:cxn ang="0">
                    <a:pos x="996" y="2060"/>
                  </a:cxn>
                  <a:cxn ang="0">
                    <a:pos x="1168" y="2043"/>
                  </a:cxn>
                  <a:cxn ang="0">
                    <a:pos x="1284" y="1918"/>
                  </a:cxn>
                  <a:cxn ang="0">
                    <a:pos x="1335" y="1897"/>
                  </a:cxn>
                  <a:cxn ang="0">
                    <a:pos x="1505" y="1903"/>
                  </a:cxn>
                  <a:cxn ang="0">
                    <a:pos x="1638" y="1793"/>
                  </a:cxn>
                  <a:cxn ang="0">
                    <a:pos x="1665" y="1626"/>
                  </a:cxn>
                  <a:cxn ang="0">
                    <a:pos x="1696" y="1580"/>
                  </a:cxn>
                  <a:cxn ang="0">
                    <a:pos x="1841" y="1491"/>
                  </a:cxn>
                  <a:cxn ang="0">
                    <a:pos x="1891" y="1325"/>
                  </a:cxn>
                  <a:cxn ang="0">
                    <a:pos x="1812" y="1252"/>
                  </a:cxn>
                  <a:cxn ang="0">
                    <a:pos x="1442" y="1211"/>
                  </a:cxn>
                  <a:cxn ang="0">
                    <a:pos x="1817" y="760"/>
                  </a:cxn>
                  <a:cxn ang="0">
                    <a:pos x="1887" y="208"/>
                  </a:cxn>
                  <a:cxn ang="0">
                    <a:pos x="1205" y="78"/>
                  </a:cxn>
                  <a:cxn ang="0">
                    <a:pos x="541" y="1118"/>
                  </a:cxn>
                  <a:cxn ang="0">
                    <a:pos x="491" y="1663"/>
                  </a:cxn>
                </a:cxnLst>
                <a:rect l="0" t="0" r="r" b="b"/>
                <a:pathLst>
                  <a:path w="1983" h="2133">
                    <a:moveTo>
                      <a:pt x="1956" y="1210"/>
                    </a:moveTo>
                    <a:lnTo>
                      <a:pt x="1888" y="1228"/>
                    </a:lnTo>
                    <a:lnTo>
                      <a:pt x="1887" y="1234"/>
                    </a:lnTo>
                    <a:lnTo>
                      <a:pt x="1975" y="1278"/>
                    </a:lnTo>
                    <a:lnTo>
                      <a:pt x="1952" y="1394"/>
                    </a:lnTo>
                    <a:lnTo>
                      <a:pt x="1854" y="1401"/>
                    </a:lnTo>
                    <a:lnTo>
                      <a:pt x="1853" y="1407"/>
                    </a:lnTo>
                    <a:lnTo>
                      <a:pt x="1930" y="1467"/>
                    </a:lnTo>
                    <a:lnTo>
                      <a:pt x="1885" y="1577"/>
                    </a:lnTo>
                    <a:lnTo>
                      <a:pt x="1787" y="1564"/>
                    </a:lnTo>
                    <a:lnTo>
                      <a:pt x="1784" y="1570"/>
                    </a:lnTo>
                    <a:lnTo>
                      <a:pt x="1849" y="1644"/>
                    </a:lnTo>
                    <a:lnTo>
                      <a:pt x="1783" y="1742"/>
                    </a:lnTo>
                    <a:lnTo>
                      <a:pt x="1690" y="1711"/>
                    </a:lnTo>
                    <a:lnTo>
                      <a:pt x="1686" y="1716"/>
                    </a:lnTo>
                    <a:lnTo>
                      <a:pt x="1735" y="1801"/>
                    </a:lnTo>
                    <a:lnTo>
                      <a:pt x="1651" y="1885"/>
                    </a:lnTo>
                    <a:lnTo>
                      <a:pt x="1566" y="1836"/>
                    </a:lnTo>
                    <a:lnTo>
                      <a:pt x="1561" y="1840"/>
                    </a:lnTo>
                    <a:lnTo>
                      <a:pt x="1592" y="1933"/>
                    </a:lnTo>
                    <a:lnTo>
                      <a:pt x="1493" y="1999"/>
                    </a:lnTo>
                    <a:lnTo>
                      <a:pt x="1419" y="1935"/>
                    </a:lnTo>
                    <a:lnTo>
                      <a:pt x="1414" y="1938"/>
                    </a:lnTo>
                    <a:lnTo>
                      <a:pt x="1426" y="2035"/>
                    </a:lnTo>
                    <a:lnTo>
                      <a:pt x="1317" y="2080"/>
                    </a:lnTo>
                    <a:lnTo>
                      <a:pt x="1257" y="2003"/>
                    </a:lnTo>
                    <a:lnTo>
                      <a:pt x="1251" y="2005"/>
                    </a:lnTo>
                    <a:lnTo>
                      <a:pt x="1244" y="2103"/>
                    </a:lnTo>
                    <a:lnTo>
                      <a:pt x="1128" y="2126"/>
                    </a:lnTo>
                    <a:lnTo>
                      <a:pt x="1084" y="2038"/>
                    </a:lnTo>
                    <a:lnTo>
                      <a:pt x="1078" y="2039"/>
                    </a:lnTo>
                    <a:lnTo>
                      <a:pt x="1052" y="2133"/>
                    </a:lnTo>
                    <a:lnTo>
                      <a:pt x="933" y="2133"/>
                    </a:lnTo>
                    <a:lnTo>
                      <a:pt x="907" y="2039"/>
                    </a:lnTo>
                    <a:lnTo>
                      <a:pt x="901" y="2038"/>
                    </a:lnTo>
                    <a:lnTo>
                      <a:pt x="857" y="2126"/>
                    </a:lnTo>
                    <a:lnTo>
                      <a:pt x="741" y="2103"/>
                    </a:lnTo>
                    <a:lnTo>
                      <a:pt x="734" y="2005"/>
                    </a:lnTo>
                    <a:lnTo>
                      <a:pt x="729" y="2003"/>
                    </a:lnTo>
                    <a:lnTo>
                      <a:pt x="669" y="2080"/>
                    </a:lnTo>
                    <a:lnTo>
                      <a:pt x="559" y="2035"/>
                    </a:lnTo>
                    <a:lnTo>
                      <a:pt x="571" y="1938"/>
                    </a:lnTo>
                    <a:lnTo>
                      <a:pt x="566" y="1935"/>
                    </a:lnTo>
                    <a:lnTo>
                      <a:pt x="492" y="1999"/>
                    </a:lnTo>
                    <a:lnTo>
                      <a:pt x="393" y="1933"/>
                    </a:lnTo>
                    <a:lnTo>
                      <a:pt x="424" y="1840"/>
                    </a:lnTo>
                    <a:lnTo>
                      <a:pt x="420" y="1836"/>
                    </a:lnTo>
                    <a:lnTo>
                      <a:pt x="334" y="1885"/>
                    </a:lnTo>
                    <a:lnTo>
                      <a:pt x="250" y="1801"/>
                    </a:lnTo>
                    <a:lnTo>
                      <a:pt x="299" y="1716"/>
                    </a:lnTo>
                    <a:lnTo>
                      <a:pt x="295" y="1711"/>
                    </a:lnTo>
                    <a:lnTo>
                      <a:pt x="202" y="1742"/>
                    </a:lnTo>
                    <a:lnTo>
                      <a:pt x="136" y="1644"/>
                    </a:lnTo>
                    <a:lnTo>
                      <a:pt x="201" y="1570"/>
                    </a:lnTo>
                    <a:lnTo>
                      <a:pt x="198" y="1564"/>
                    </a:lnTo>
                    <a:lnTo>
                      <a:pt x="100" y="1577"/>
                    </a:lnTo>
                    <a:lnTo>
                      <a:pt x="55" y="1467"/>
                    </a:lnTo>
                    <a:lnTo>
                      <a:pt x="133" y="1407"/>
                    </a:lnTo>
                    <a:lnTo>
                      <a:pt x="131" y="1401"/>
                    </a:lnTo>
                    <a:lnTo>
                      <a:pt x="33" y="1394"/>
                    </a:lnTo>
                    <a:lnTo>
                      <a:pt x="10" y="1278"/>
                    </a:lnTo>
                    <a:lnTo>
                      <a:pt x="98" y="1234"/>
                    </a:lnTo>
                    <a:lnTo>
                      <a:pt x="97" y="1228"/>
                    </a:lnTo>
                    <a:lnTo>
                      <a:pt x="1" y="1202"/>
                    </a:lnTo>
                    <a:lnTo>
                      <a:pt x="0" y="1137"/>
                    </a:lnTo>
                    <a:cubicBezTo>
                      <a:pt x="4" y="894"/>
                      <a:pt x="119" y="580"/>
                      <a:pt x="366" y="345"/>
                    </a:cubicBezTo>
                    <a:cubicBezTo>
                      <a:pt x="560" y="160"/>
                      <a:pt x="836" y="23"/>
                      <a:pt x="1202" y="5"/>
                    </a:cubicBezTo>
                    <a:cubicBezTo>
                      <a:pt x="1282" y="1"/>
                      <a:pt x="1402" y="0"/>
                      <a:pt x="1530" y="2"/>
                    </a:cubicBezTo>
                    <a:cubicBezTo>
                      <a:pt x="1674" y="4"/>
                      <a:pt x="1827" y="8"/>
                      <a:pt x="1940" y="14"/>
                    </a:cubicBezTo>
                    <a:lnTo>
                      <a:pt x="1978" y="16"/>
                    </a:lnTo>
                    <a:lnTo>
                      <a:pt x="1954" y="277"/>
                    </a:lnTo>
                    <a:lnTo>
                      <a:pt x="1901" y="280"/>
                    </a:lnTo>
                    <a:cubicBezTo>
                      <a:pt x="1805" y="286"/>
                      <a:pt x="1602" y="297"/>
                      <a:pt x="1566" y="345"/>
                    </a:cubicBezTo>
                    <a:cubicBezTo>
                      <a:pt x="1559" y="354"/>
                      <a:pt x="1572" y="373"/>
                      <a:pt x="1617" y="407"/>
                    </a:cubicBezTo>
                    <a:cubicBezTo>
                      <a:pt x="1745" y="501"/>
                      <a:pt x="1828" y="616"/>
                      <a:pt x="1883" y="727"/>
                    </a:cubicBezTo>
                    <a:cubicBezTo>
                      <a:pt x="1965" y="896"/>
                      <a:pt x="1981" y="1059"/>
                      <a:pt x="1983" y="1137"/>
                    </a:cubicBezTo>
                    <a:lnTo>
                      <a:pt x="1982" y="1202"/>
                    </a:lnTo>
                    <a:lnTo>
                      <a:pt x="1956" y="1210"/>
                    </a:lnTo>
                    <a:close/>
                    <a:moveTo>
                      <a:pt x="1812" y="1252"/>
                    </a:moveTo>
                    <a:lnTo>
                      <a:pt x="1816" y="1211"/>
                    </a:lnTo>
                    <a:lnTo>
                      <a:pt x="1812" y="1211"/>
                    </a:lnTo>
                    <a:cubicBezTo>
                      <a:pt x="1794" y="1416"/>
                      <a:pt x="1701" y="1600"/>
                      <a:pt x="1561" y="1735"/>
                    </a:cubicBezTo>
                    <a:cubicBezTo>
                      <a:pt x="1413" y="1876"/>
                      <a:pt x="1212" y="1964"/>
                      <a:pt x="991" y="1964"/>
                    </a:cubicBezTo>
                    <a:cubicBezTo>
                      <a:pt x="771" y="1964"/>
                      <a:pt x="570" y="1876"/>
                      <a:pt x="422" y="1735"/>
                    </a:cubicBezTo>
                    <a:cubicBezTo>
                      <a:pt x="282" y="1600"/>
                      <a:pt x="189" y="1416"/>
                      <a:pt x="172" y="1211"/>
                    </a:cubicBezTo>
                    <a:lnTo>
                      <a:pt x="169" y="1211"/>
                    </a:lnTo>
                    <a:lnTo>
                      <a:pt x="176" y="1277"/>
                    </a:lnTo>
                    <a:lnTo>
                      <a:pt x="93" y="1319"/>
                    </a:lnTo>
                    <a:lnTo>
                      <a:pt x="94" y="1325"/>
                    </a:lnTo>
                    <a:lnTo>
                      <a:pt x="186" y="1332"/>
                    </a:lnTo>
                    <a:lnTo>
                      <a:pt x="218" y="1434"/>
                    </a:lnTo>
                    <a:lnTo>
                      <a:pt x="144" y="1491"/>
                    </a:lnTo>
                    <a:lnTo>
                      <a:pt x="147" y="1497"/>
                    </a:lnTo>
                    <a:lnTo>
                      <a:pt x="239" y="1485"/>
                    </a:lnTo>
                    <a:lnTo>
                      <a:pt x="289" y="1580"/>
                    </a:lnTo>
                    <a:lnTo>
                      <a:pt x="229" y="1650"/>
                    </a:lnTo>
                    <a:lnTo>
                      <a:pt x="232" y="1655"/>
                    </a:lnTo>
                    <a:lnTo>
                      <a:pt x="320" y="1626"/>
                    </a:lnTo>
                    <a:lnTo>
                      <a:pt x="388" y="1708"/>
                    </a:lnTo>
                    <a:lnTo>
                      <a:pt x="342" y="1789"/>
                    </a:lnTo>
                    <a:lnTo>
                      <a:pt x="347" y="1794"/>
                    </a:lnTo>
                    <a:lnTo>
                      <a:pt x="427" y="1748"/>
                    </a:lnTo>
                    <a:lnTo>
                      <a:pt x="510" y="1816"/>
                    </a:lnTo>
                    <a:lnTo>
                      <a:pt x="481" y="1903"/>
                    </a:lnTo>
                    <a:lnTo>
                      <a:pt x="486" y="1907"/>
                    </a:lnTo>
                    <a:lnTo>
                      <a:pt x="556" y="1846"/>
                    </a:lnTo>
                    <a:lnTo>
                      <a:pt x="650" y="1897"/>
                    </a:lnTo>
                    <a:lnTo>
                      <a:pt x="639" y="1989"/>
                    </a:lnTo>
                    <a:lnTo>
                      <a:pt x="645" y="1991"/>
                    </a:lnTo>
                    <a:lnTo>
                      <a:pt x="702" y="1918"/>
                    </a:lnTo>
                    <a:lnTo>
                      <a:pt x="804" y="1949"/>
                    </a:lnTo>
                    <a:lnTo>
                      <a:pt x="811" y="2041"/>
                    </a:lnTo>
                    <a:lnTo>
                      <a:pt x="817" y="2043"/>
                    </a:lnTo>
                    <a:lnTo>
                      <a:pt x="858" y="1960"/>
                    </a:lnTo>
                    <a:lnTo>
                      <a:pt x="965" y="1970"/>
                    </a:lnTo>
                    <a:lnTo>
                      <a:pt x="989" y="2060"/>
                    </a:lnTo>
                    <a:lnTo>
                      <a:pt x="996" y="2060"/>
                    </a:lnTo>
                    <a:lnTo>
                      <a:pt x="1020" y="1970"/>
                    </a:lnTo>
                    <a:lnTo>
                      <a:pt x="1127" y="1960"/>
                    </a:lnTo>
                    <a:lnTo>
                      <a:pt x="1168" y="2043"/>
                    </a:lnTo>
                    <a:lnTo>
                      <a:pt x="1175" y="2041"/>
                    </a:lnTo>
                    <a:lnTo>
                      <a:pt x="1181" y="1949"/>
                    </a:lnTo>
                    <a:lnTo>
                      <a:pt x="1284" y="1918"/>
                    </a:lnTo>
                    <a:lnTo>
                      <a:pt x="1340" y="1991"/>
                    </a:lnTo>
                    <a:lnTo>
                      <a:pt x="1346" y="1989"/>
                    </a:lnTo>
                    <a:lnTo>
                      <a:pt x="1335" y="1897"/>
                    </a:lnTo>
                    <a:lnTo>
                      <a:pt x="1429" y="1846"/>
                    </a:lnTo>
                    <a:lnTo>
                      <a:pt x="1499" y="1907"/>
                    </a:lnTo>
                    <a:lnTo>
                      <a:pt x="1505" y="1903"/>
                    </a:lnTo>
                    <a:lnTo>
                      <a:pt x="1475" y="1815"/>
                    </a:lnTo>
                    <a:lnTo>
                      <a:pt x="1558" y="1748"/>
                    </a:lnTo>
                    <a:lnTo>
                      <a:pt x="1638" y="1793"/>
                    </a:lnTo>
                    <a:lnTo>
                      <a:pt x="1643" y="1789"/>
                    </a:lnTo>
                    <a:lnTo>
                      <a:pt x="1597" y="1708"/>
                    </a:lnTo>
                    <a:lnTo>
                      <a:pt x="1665" y="1626"/>
                    </a:lnTo>
                    <a:lnTo>
                      <a:pt x="1753" y="1655"/>
                    </a:lnTo>
                    <a:lnTo>
                      <a:pt x="1757" y="1650"/>
                    </a:lnTo>
                    <a:lnTo>
                      <a:pt x="1696" y="1580"/>
                    </a:lnTo>
                    <a:lnTo>
                      <a:pt x="1746" y="1485"/>
                    </a:lnTo>
                    <a:lnTo>
                      <a:pt x="1838" y="1497"/>
                    </a:lnTo>
                    <a:lnTo>
                      <a:pt x="1841" y="1491"/>
                    </a:lnTo>
                    <a:lnTo>
                      <a:pt x="1767" y="1434"/>
                    </a:lnTo>
                    <a:lnTo>
                      <a:pt x="1798" y="1332"/>
                    </a:lnTo>
                    <a:lnTo>
                      <a:pt x="1891" y="1325"/>
                    </a:lnTo>
                    <a:lnTo>
                      <a:pt x="1892" y="1319"/>
                    </a:lnTo>
                    <a:lnTo>
                      <a:pt x="1809" y="1277"/>
                    </a:lnTo>
                    <a:lnTo>
                      <a:pt x="1812" y="1252"/>
                    </a:lnTo>
                    <a:close/>
                    <a:moveTo>
                      <a:pt x="1492" y="1663"/>
                    </a:moveTo>
                    <a:cubicBezTo>
                      <a:pt x="1613" y="1547"/>
                      <a:pt x="1695" y="1388"/>
                      <a:pt x="1712" y="1211"/>
                    </a:cubicBezTo>
                    <a:lnTo>
                      <a:pt x="1442" y="1211"/>
                    </a:lnTo>
                    <a:lnTo>
                      <a:pt x="1442" y="1118"/>
                    </a:lnTo>
                    <a:lnTo>
                      <a:pt x="1909" y="1118"/>
                    </a:lnTo>
                    <a:cubicBezTo>
                      <a:pt x="1905" y="1040"/>
                      <a:pt x="1887" y="902"/>
                      <a:pt x="1817" y="760"/>
                    </a:cubicBezTo>
                    <a:cubicBezTo>
                      <a:pt x="1767" y="657"/>
                      <a:pt x="1690" y="552"/>
                      <a:pt x="1573" y="466"/>
                    </a:cubicBezTo>
                    <a:cubicBezTo>
                      <a:pt x="1485" y="400"/>
                      <a:pt x="1474" y="346"/>
                      <a:pt x="1507" y="301"/>
                    </a:cubicBezTo>
                    <a:cubicBezTo>
                      <a:pt x="1562" y="228"/>
                      <a:pt x="1777" y="214"/>
                      <a:pt x="1887" y="208"/>
                    </a:cubicBezTo>
                    <a:lnTo>
                      <a:pt x="1898" y="85"/>
                    </a:lnTo>
                    <a:cubicBezTo>
                      <a:pt x="1790" y="81"/>
                      <a:pt x="1656" y="77"/>
                      <a:pt x="1529" y="75"/>
                    </a:cubicBezTo>
                    <a:cubicBezTo>
                      <a:pt x="1403" y="74"/>
                      <a:pt x="1284" y="74"/>
                      <a:pt x="1205" y="78"/>
                    </a:cubicBezTo>
                    <a:cubicBezTo>
                      <a:pt x="859" y="95"/>
                      <a:pt x="599" y="224"/>
                      <a:pt x="417" y="398"/>
                    </a:cubicBezTo>
                    <a:cubicBezTo>
                      <a:pt x="192" y="612"/>
                      <a:pt x="84" y="894"/>
                      <a:pt x="74" y="1118"/>
                    </a:cubicBezTo>
                    <a:lnTo>
                      <a:pt x="541" y="1118"/>
                    </a:lnTo>
                    <a:lnTo>
                      <a:pt x="541" y="1211"/>
                    </a:lnTo>
                    <a:lnTo>
                      <a:pt x="271" y="1211"/>
                    </a:lnTo>
                    <a:cubicBezTo>
                      <a:pt x="288" y="1388"/>
                      <a:pt x="370" y="1547"/>
                      <a:pt x="491" y="1663"/>
                    </a:cubicBezTo>
                    <a:cubicBezTo>
                      <a:pt x="621" y="1787"/>
                      <a:pt x="797" y="1864"/>
                      <a:pt x="991" y="1864"/>
                    </a:cubicBezTo>
                    <a:cubicBezTo>
                      <a:pt x="1186" y="1864"/>
                      <a:pt x="1362" y="1787"/>
                      <a:pt x="1492" y="1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828006" y="-1060450"/>
                <a:ext cx="673100" cy="727075"/>
              </a:xfrm>
              <a:custGeom>
                <a:avLst/>
                <a:gdLst/>
                <a:ahLst/>
                <a:cxnLst>
                  <a:cxn ang="0">
                    <a:pos x="1820" y="1166"/>
                  </a:cxn>
                  <a:cxn ang="0">
                    <a:pos x="1900" y="1265"/>
                  </a:cxn>
                  <a:cxn ang="0">
                    <a:pos x="1792" y="1333"/>
                  </a:cxn>
                  <a:cxn ang="0">
                    <a:pos x="1851" y="1446"/>
                  </a:cxn>
                  <a:cxn ang="0">
                    <a:pos x="1733" y="1492"/>
                  </a:cxn>
                  <a:cxn ang="0">
                    <a:pos x="1769" y="1614"/>
                  </a:cxn>
                  <a:cxn ang="0">
                    <a:pos x="1643" y="1636"/>
                  </a:cxn>
                  <a:cxn ang="0">
                    <a:pos x="1655" y="1762"/>
                  </a:cxn>
                  <a:cxn ang="0">
                    <a:pos x="1528" y="1759"/>
                  </a:cxn>
                  <a:cxn ang="0">
                    <a:pos x="1514" y="1885"/>
                  </a:cxn>
                  <a:cxn ang="0">
                    <a:pos x="1390" y="1858"/>
                  </a:cxn>
                  <a:cxn ang="0">
                    <a:pos x="1352" y="1979"/>
                  </a:cxn>
                  <a:cxn ang="0">
                    <a:pos x="1236" y="1927"/>
                  </a:cxn>
                  <a:cxn ang="0">
                    <a:pos x="1175" y="2039"/>
                  </a:cxn>
                  <a:cxn ang="0">
                    <a:pos x="1071" y="1966"/>
                  </a:cxn>
                  <a:cxn ang="0">
                    <a:pos x="990" y="2063"/>
                  </a:cxn>
                  <a:cxn ang="0">
                    <a:pos x="902" y="1971"/>
                  </a:cxn>
                  <a:cxn ang="0">
                    <a:pos x="803" y="2051"/>
                  </a:cxn>
                  <a:cxn ang="0">
                    <a:pos x="735" y="1944"/>
                  </a:cxn>
                  <a:cxn ang="0">
                    <a:pos x="623" y="2003"/>
                  </a:cxn>
                  <a:cxn ang="0">
                    <a:pos x="577" y="1884"/>
                  </a:cxn>
                  <a:cxn ang="0">
                    <a:pos x="455" y="1920"/>
                  </a:cxn>
                  <a:cxn ang="0">
                    <a:pos x="433" y="1795"/>
                  </a:cxn>
                  <a:cxn ang="0">
                    <a:pos x="307" y="1806"/>
                  </a:cxn>
                  <a:cxn ang="0">
                    <a:pos x="310" y="1679"/>
                  </a:cxn>
                  <a:cxn ang="0">
                    <a:pos x="183" y="1666"/>
                  </a:cxn>
                  <a:cxn ang="0">
                    <a:pos x="211" y="1542"/>
                  </a:cxn>
                  <a:cxn ang="0">
                    <a:pos x="90" y="1504"/>
                  </a:cxn>
                  <a:cxn ang="0">
                    <a:pos x="141" y="1387"/>
                  </a:cxn>
                  <a:cxn ang="0">
                    <a:pos x="30" y="1327"/>
                  </a:cxn>
                  <a:cxn ang="0">
                    <a:pos x="103" y="1223"/>
                  </a:cxn>
                  <a:cxn ang="0">
                    <a:pos x="5" y="1141"/>
                  </a:cxn>
                  <a:cxn ang="0">
                    <a:pos x="957" y="1894"/>
                  </a:cxn>
                  <a:cxn ang="0">
                    <a:pos x="1912" y="1141"/>
                  </a:cxn>
                  <a:cxn ang="0">
                    <a:pos x="957" y="1868"/>
                  </a:cxn>
                  <a:cxn ang="0">
                    <a:pos x="471" y="1141"/>
                  </a:cxn>
                  <a:cxn ang="0">
                    <a:pos x="3" y="1122"/>
                  </a:cxn>
                  <a:cxn ang="0">
                    <a:pos x="1904" y="17"/>
                  </a:cxn>
                  <a:cxn ang="0">
                    <a:pos x="1561" y="403"/>
                  </a:cxn>
                  <a:cxn ang="0">
                    <a:pos x="1444" y="1122"/>
                  </a:cxn>
                  <a:cxn ang="0">
                    <a:pos x="1717" y="1141"/>
                  </a:cxn>
                </a:cxnLst>
                <a:rect l="0" t="0" r="r" b="b"/>
                <a:pathLst>
                  <a:path w="1913" h="2063">
                    <a:moveTo>
                      <a:pt x="1912" y="1141"/>
                    </a:moveTo>
                    <a:lnTo>
                      <a:pt x="1820" y="1166"/>
                    </a:lnTo>
                    <a:lnTo>
                      <a:pt x="1814" y="1223"/>
                    </a:lnTo>
                    <a:lnTo>
                      <a:pt x="1900" y="1265"/>
                    </a:lnTo>
                    <a:lnTo>
                      <a:pt x="1888" y="1327"/>
                    </a:lnTo>
                    <a:lnTo>
                      <a:pt x="1792" y="1333"/>
                    </a:lnTo>
                    <a:lnTo>
                      <a:pt x="1776" y="1387"/>
                    </a:lnTo>
                    <a:lnTo>
                      <a:pt x="1851" y="1446"/>
                    </a:lnTo>
                    <a:lnTo>
                      <a:pt x="1828" y="1504"/>
                    </a:lnTo>
                    <a:lnTo>
                      <a:pt x="1733" y="1492"/>
                    </a:lnTo>
                    <a:lnTo>
                      <a:pt x="1706" y="1542"/>
                    </a:lnTo>
                    <a:lnTo>
                      <a:pt x="1769" y="1614"/>
                    </a:lnTo>
                    <a:lnTo>
                      <a:pt x="1734" y="1666"/>
                    </a:lnTo>
                    <a:lnTo>
                      <a:pt x="1643" y="1636"/>
                    </a:lnTo>
                    <a:lnTo>
                      <a:pt x="1608" y="1679"/>
                    </a:lnTo>
                    <a:lnTo>
                      <a:pt x="1655" y="1762"/>
                    </a:lnTo>
                    <a:lnTo>
                      <a:pt x="1611" y="1806"/>
                    </a:lnTo>
                    <a:lnTo>
                      <a:pt x="1528" y="1759"/>
                    </a:lnTo>
                    <a:lnTo>
                      <a:pt x="1484" y="1795"/>
                    </a:lnTo>
                    <a:lnTo>
                      <a:pt x="1514" y="1885"/>
                    </a:lnTo>
                    <a:lnTo>
                      <a:pt x="1462" y="1920"/>
                    </a:lnTo>
                    <a:lnTo>
                      <a:pt x="1390" y="1858"/>
                    </a:lnTo>
                    <a:lnTo>
                      <a:pt x="1340" y="1884"/>
                    </a:lnTo>
                    <a:lnTo>
                      <a:pt x="1352" y="1979"/>
                    </a:lnTo>
                    <a:lnTo>
                      <a:pt x="1295" y="2003"/>
                    </a:lnTo>
                    <a:lnTo>
                      <a:pt x="1236" y="1927"/>
                    </a:lnTo>
                    <a:lnTo>
                      <a:pt x="1182" y="1944"/>
                    </a:lnTo>
                    <a:lnTo>
                      <a:pt x="1175" y="2039"/>
                    </a:lnTo>
                    <a:lnTo>
                      <a:pt x="1114" y="2051"/>
                    </a:lnTo>
                    <a:lnTo>
                      <a:pt x="1071" y="1966"/>
                    </a:lnTo>
                    <a:lnTo>
                      <a:pt x="1015" y="1971"/>
                    </a:lnTo>
                    <a:lnTo>
                      <a:pt x="990" y="2063"/>
                    </a:lnTo>
                    <a:lnTo>
                      <a:pt x="927" y="2063"/>
                    </a:lnTo>
                    <a:lnTo>
                      <a:pt x="902" y="1971"/>
                    </a:lnTo>
                    <a:lnTo>
                      <a:pt x="846" y="1966"/>
                    </a:lnTo>
                    <a:lnTo>
                      <a:pt x="803" y="2051"/>
                    </a:lnTo>
                    <a:lnTo>
                      <a:pt x="742" y="2039"/>
                    </a:lnTo>
                    <a:lnTo>
                      <a:pt x="735" y="1944"/>
                    </a:lnTo>
                    <a:lnTo>
                      <a:pt x="681" y="1927"/>
                    </a:lnTo>
                    <a:lnTo>
                      <a:pt x="623" y="2003"/>
                    </a:lnTo>
                    <a:lnTo>
                      <a:pt x="565" y="1979"/>
                    </a:lnTo>
                    <a:lnTo>
                      <a:pt x="577" y="1884"/>
                    </a:lnTo>
                    <a:lnTo>
                      <a:pt x="527" y="1858"/>
                    </a:lnTo>
                    <a:lnTo>
                      <a:pt x="455" y="1920"/>
                    </a:lnTo>
                    <a:lnTo>
                      <a:pt x="403" y="1885"/>
                    </a:lnTo>
                    <a:lnTo>
                      <a:pt x="433" y="1795"/>
                    </a:lnTo>
                    <a:lnTo>
                      <a:pt x="389" y="1759"/>
                    </a:lnTo>
                    <a:lnTo>
                      <a:pt x="307" y="1806"/>
                    </a:lnTo>
                    <a:lnTo>
                      <a:pt x="262" y="1762"/>
                    </a:lnTo>
                    <a:lnTo>
                      <a:pt x="310" y="1679"/>
                    </a:lnTo>
                    <a:lnTo>
                      <a:pt x="274" y="1636"/>
                    </a:lnTo>
                    <a:lnTo>
                      <a:pt x="183" y="1666"/>
                    </a:lnTo>
                    <a:lnTo>
                      <a:pt x="148" y="1614"/>
                    </a:lnTo>
                    <a:lnTo>
                      <a:pt x="211" y="1542"/>
                    </a:lnTo>
                    <a:lnTo>
                      <a:pt x="184" y="1492"/>
                    </a:lnTo>
                    <a:lnTo>
                      <a:pt x="90" y="1504"/>
                    </a:lnTo>
                    <a:lnTo>
                      <a:pt x="66" y="1446"/>
                    </a:lnTo>
                    <a:lnTo>
                      <a:pt x="141" y="1387"/>
                    </a:lnTo>
                    <a:lnTo>
                      <a:pt x="125" y="1333"/>
                    </a:lnTo>
                    <a:lnTo>
                      <a:pt x="30" y="1327"/>
                    </a:lnTo>
                    <a:lnTo>
                      <a:pt x="17" y="1265"/>
                    </a:lnTo>
                    <a:lnTo>
                      <a:pt x="103" y="1223"/>
                    </a:lnTo>
                    <a:lnTo>
                      <a:pt x="97" y="1166"/>
                    </a:lnTo>
                    <a:lnTo>
                      <a:pt x="5" y="1141"/>
                    </a:lnTo>
                    <a:lnTo>
                      <a:pt x="172" y="1141"/>
                    </a:lnTo>
                    <a:cubicBezTo>
                      <a:pt x="190" y="1560"/>
                      <a:pt x="535" y="1894"/>
                      <a:pt x="957" y="1894"/>
                    </a:cubicBezTo>
                    <a:cubicBezTo>
                      <a:pt x="1380" y="1894"/>
                      <a:pt x="1725" y="1560"/>
                      <a:pt x="1743" y="1141"/>
                    </a:cubicBezTo>
                    <a:lnTo>
                      <a:pt x="1912" y="1141"/>
                    </a:lnTo>
                    <a:close/>
                    <a:moveTo>
                      <a:pt x="1717" y="1141"/>
                    </a:moveTo>
                    <a:cubicBezTo>
                      <a:pt x="1699" y="1545"/>
                      <a:pt x="1366" y="1868"/>
                      <a:pt x="957" y="1868"/>
                    </a:cubicBezTo>
                    <a:cubicBezTo>
                      <a:pt x="549" y="1868"/>
                      <a:pt x="216" y="1545"/>
                      <a:pt x="198" y="1141"/>
                    </a:cubicBezTo>
                    <a:lnTo>
                      <a:pt x="471" y="1141"/>
                    </a:lnTo>
                    <a:lnTo>
                      <a:pt x="471" y="1122"/>
                    </a:lnTo>
                    <a:lnTo>
                      <a:pt x="3" y="1122"/>
                    </a:lnTo>
                    <a:cubicBezTo>
                      <a:pt x="0" y="701"/>
                      <a:pt x="351" y="48"/>
                      <a:pt x="1170" y="8"/>
                    </a:cubicBezTo>
                    <a:cubicBezTo>
                      <a:pt x="1339" y="0"/>
                      <a:pt x="1692" y="7"/>
                      <a:pt x="1904" y="17"/>
                    </a:cubicBezTo>
                    <a:lnTo>
                      <a:pt x="1886" y="209"/>
                    </a:lnTo>
                    <a:cubicBezTo>
                      <a:pt x="1764" y="217"/>
                      <a:pt x="1328" y="230"/>
                      <a:pt x="1561" y="403"/>
                    </a:cubicBezTo>
                    <a:cubicBezTo>
                      <a:pt x="1884" y="642"/>
                      <a:pt x="1913" y="1015"/>
                      <a:pt x="1913" y="1122"/>
                    </a:cubicBezTo>
                    <a:lnTo>
                      <a:pt x="1444" y="1122"/>
                    </a:lnTo>
                    <a:lnTo>
                      <a:pt x="1444" y="1141"/>
                    </a:lnTo>
                    <a:lnTo>
                      <a:pt x="1717" y="1141"/>
                    </a:lnTo>
                    <a:close/>
                  </a:path>
                </a:pathLst>
              </a:custGeom>
              <a:solidFill>
                <a:srgbClr val="9900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004218" y="-588962"/>
                <a:ext cx="319087" cy="26987"/>
              </a:xfrm>
              <a:custGeom>
                <a:avLst/>
                <a:gdLst/>
                <a:ahLst/>
                <a:cxnLst>
                  <a:cxn ang="0">
                    <a:pos x="471" y="36"/>
                  </a:cxn>
                  <a:cxn ang="0">
                    <a:pos x="489" y="30"/>
                  </a:cxn>
                  <a:cxn ang="0">
                    <a:pos x="510" y="25"/>
                  </a:cxn>
                  <a:cxn ang="0">
                    <a:pos x="536" y="22"/>
                  </a:cxn>
                  <a:cxn ang="0">
                    <a:pos x="537" y="22"/>
                  </a:cxn>
                  <a:cxn ang="0">
                    <a:pos x="564" y="23"/>
                  </a:cxn>
                  <a:cxn ang="0">
                    <a:pos x="599" y="27"/>
                  </a:cxn>
                  <a:cxn ang="0">
                    <a:pos x="638" y="34"/>
                  </a:cxn>
                  <a:cxn ang="0">
                    <a:pos x="678" y="41"/>
                  </a:cxn>
                  <a:cxn ang="0">
                    <a:pos x="727" y="48"/>
                  </a:cxn>
                  <a:cxn ang="0">
                    <a:pos x="783" y="55"/>
                  </a:cxn>
                  <a:cxn ang="0">
                    <a:pos x="839" y="52"/>
                  </a:cxn>
                  <a:cxn ang="0">
                    <a:pos x="881" y="44"/>
                  </a:cxn>
                  <a:cxn ang="0">
                    <a:pos x="905" y="12"/>
                  </a:cxn>
                  <a:cxn ang="0">
                    <a:pos x="905" y="61"/>
                  </a:cxn>
                  <a:cxn ang="0">
                    <a:pos x="874" y="69"/>
                  </a:cxn>
                  <a:cxn ang="0">
                    <a:pos x="873" y="70"/>
                  </a:cxn>
                  <a:cxn ang="0">
                    <a:pos x="843" y="75"/>
                  </a:cxn>
                  <a:cxn ang="0">
                    <a:pos x="813" y="79"/>
                  </a:cxn>
                  <a:cxn ang="0">
                    <a:pos x="782" y="78"/>
                  </a:cxn>
                  <a:cxn ang="0">
                    <a:pos x="758" y="76"/>
                  </a:cxn>
                  <a:cxn ang="0">
                    <a:pos x="723" y="71"/>
                  </a:cxn>
                  <a:cxn ang="0">
                    <a:pos x="697" y="67"/>
                  </a:cxn>
                  <a:cxn ang="0">
                    <a:pos x="674" y="63"/>
                  </a:cxn>
                  <a:cxn ang="0">
                    <a:pos x="596" y="50"/>
                  </a:cxn>
                  <a:cxn ang="0">
                    <a:pos x="538" y="45"/>
                  </a:cxn>
                  <a:cxn ang="0">
                    <a:pos x="496" y="52"/>
                  </a:cxn>
                  <a:cxn ang="0">
                    <a:pos x="471" y="66"/>
                  </a:cxn>
                  <a:cxn ang="0">
                    <a:pos x="453" y="66"/>
                  </a:cxn>
                  <a:cxn ang="0">
                    <a:pos x="435" y="60"/>
                  </a:cxn>
                  <a:cxn ang="0">
                    <a:pos x="391" y="48"/>
                  </a:cxn>
                  <a:cxn ang="0">
                    <a:pos x="344" y="46"/>
                  </a:cxn>
                  <a:cxn ang="0">
                    <a:pos x="272" y="56"/>
                  </a:cxn>
                  <a:cxn ang="0">
                    <a:pos x="232" y="64"/>
                  </a:cxn>
                  <a:cxn ang="0">
                    <a:pos x="208" y="67"/>
                  </a:cxn>
                  <a:cxn ang="0">
                    <a:pos x="148" y="76"/>
                  </a:cxn>
                  <a:cxn ang="0">
                    <a:pos x="124" y="78"/>
                  </a:cxn>
                  <a:cxn ang="0">
                    <a:pos x="93" y="79"/>
                  </a:cxn>
                  <a:cxn ang="0">
                    <a:pos x="91" y="79"/>
                  </a:cxn>
                  <a:cxn ang="0">
                    <a:pos x="62" y="75"/>
                  </a:cxn>
                  <a:cxn ang="0">
                    <a:pos x="32" y="70"/>
                  </a:cxn>
                  <a:cxn ang="0">
                    <a:pos x="9" y="63"/>
                  </a:cxn>
                  <a:cxn ang="0">
                    <a:pos x="1" y="52"/>
                  </a:cxn>
                  <a:cxn ang="0">
                    <a:pos x="25" y="17"/>
                  </a:cxn>
                  <a:cxn ang="0">
                    <a:pos x="37" y="47"/>
                  </a:cxn>
                  <a:cxn ang="0">
                    <a:pos x="94" y="56"/>
                  </a:cxn>
                  <a:cxn ang="0">
                    <a:pos x="144" y="53"/>
                  </a:cxn>
                  <a:cxn ang="0">
                    <a:pos x="205" y="45"/>
                  </a:cxn>
                  <a:cxn ang="0">
                    <a:pos x="268" y="34"/>
                  </a:cxn>
                  <a:cxn ang="0">
                    <a:pos x="305" y="27"/>
                  </a:cxn>
                  <a:cxn ang="0">
                    <a:pos x="341" y="23"/>
                  </a:cxn>
                  <a:cxn ang="0">
                    <a:pos x="343" y="23"/>
                  </a:cxn>
                  <a:cxn ang="0">
                    <a:pos x="369" y="22"/>
                  </a:cxn>
                  <a:cxn ang="0">
                    <a:pos x="395" y="25"/>
                  </a:cxn>
                  <a:cxn ang="0">
                    <a:pos x="396" y="25"/>
                  </a:cxn>
                  <a:cxn ang="0">
                    <a:pos x="417" y="30"/>
                  </a:cxn>
                  <a:cxn ang="0">
                    <a:pos x="435" y="0"/>
                  </a:cxn>
                  <a:cxn ang="0">
                    <a:pos x="471" y="0"/>
                  </a:cxn>
                </a:cxnLst>
                <a:rect l="0" t="0" r="r" b="b"/>
                <a:pathLst>
                  <a:path w="905" h="79">
                    <a:moveTo>
                      <a:pt x="471" y="0"/>
                    </a:moveTo>
                    <a:lnTo>
                      <a:pt x="471" y="36"/>
                    </a:lnTo>
                    <a:lnTo>
                      <a:pt x="489" y="30"/>
                    </a:lnTo>
                    <a:lnTo>
                      <a:pt x="489" y="30"/>
                    </a:lnTo>
                    <a:lnTo>
                      <a:pt x="509" y="25"/>
                    </a:lnTo>
                    <a:lnTo>
                      <a:pt x="510" y="25"/>
                    </a:lnTo>
                    <a:lnTo>
                      <a:pt x="511" y="25"/>
                    </a:lnTo>
                    <a:lnTo>
                      <a:pt x="536" y="22"/>
                    </a:lnTo>
                    <a:lnTo>
                      <a:pt x="536" y="22"/>
                    </a:lnTo>
                    <a:lnTo>
                      <a:pt x="537" y="22"/>
                    </a:lnTo>
                    <a:lnTo>
                      <a:pt x="563" y="23"/>
                    </a:lnTo>
                    <a:lnTo>
                      <a:pt x="564" y="23"/>
                    </a:lnTo>
                    <a:lnTo>
                      <a:pt x="564" y="23"/>
                    </a:lnTo>
                    <a:lnTo>
                      <a:pt x="599" y="27"/>
                    </a:lnTo>
                    <a:lnTo>
                      <a:pt x="600" y="27"/>
                    </a:lnTo>
                    <a:lnTo>
                      <a:pt x="638" y="34"/>
                    </a:lnTo>
                    <a:lnTo>
                      <a:pt x="638" y="34"/>
                    </a:lnTo>
                    <a:lnTo>
                      <a:pt x="678" y="41"/>
                    </a:lnTo>
                    <a:lnTo>
                      <a:pt x="701" y="45"/>
                    </a:lnTo>
                    <a:lnTo>
                      <a:pt x="727" y="48"/>
                    </a:lnTo>
                    <a:lnTo>
                      <a:pt x="761" y="53"/>
                    </a:lnTo>
                    <a:lnTo>
                      <a:pt x="783" y="55"/>
                    </a:lnTo>
                    <a:lnTo>
                      <a:pt x="812" y="56"/>
                    </a:lnTo>
                    <a:lnTo>
                      <a:pt x="839" y="52"/>
                    </a:lnTo>
                    <a:lnTo>
                      <a:pt x="868" y="47"/>
                    </a:lnTo>
                    <a:lnTo>
                      <a:pt x="881" y="44"/>
                    </a:lnTo>
                    <a:lnTo>
                      <a:pt x="881" y="17"/>
                    </a:lnTo>
                    <a:lnTo>
                      <a:pt x="905" y="12"/>
                    </a:lnTo>
                    <a:lnTo>
                      <a:pt x="905" y="52"/>
                    </a:lnTo>
                    <a:lnTo>
                      <a:pt x="905" y="61"/>
                    </a:lnTo>
                    <a:lnTo>
                      <a:pt x="896" y="63"/>
                    </a:lnTo>
                    <a:lnTo>
                      <a:pt x="874" y="69"/>
                    </a:lnTo>
                    <a:lnTo>
                      <a:pt x="873" y="70"/>
                    </a:lnTo>
                    <a:lnTo>
                      <a:pt x="873" y="70"/>
                    </a:lnTo>
                    <a:lnTo>
                      <a:pt x="843" y="75"/>
                    </a:lnTo>
                    <a:lnTo>
                      <a:pt x="843" y="75"/>
                    </a:lnTo>
                    <a:lnTo>
                      <a:pt x="814" y="79"/>
                    </a:lnTo>
                    <a:lnTo>
                      <a:pt x="813" y="79"/>
                    </a:lnTo>
                    <a:lnTo>
                      <a:pt x="812" y="79"/>
                    </a:lnTo>
                    <a:lnTo>
                      <a:pt x="782" y="78"/>
                    </a:lnTo>
                    <a:lnTo>
                      <a:pt x="781" y="78"/>
                    </a:lnTo>
                    <a:lnTo>
                      <a:pt x="758" y="76"/>
                    </a:lnTo>
                    <a:lnTo>
                      <a:pt x="758" y="76"/>
                    </a:lnTo>
                    <a:lnTo>
                      <a:pt x="723" y="71"/>
                    </a:lnTo>
                    <a:lnTo>
                      <a:pt x="697" y="67"/>
                    </a:lnTo>
                    <a:lnTo>
                      <a:pt x="697" y="67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33" y="56"/>
                    </a:lnTo>
                    <a:lnTo>
                      <a:pt x="596" y="50"/>
                    </a:lnTo>
                    <a:lnTo>
                      <a:pt x="561" y="46"/>
                    </a:lnTo>
                    <a:lnTo>
                      <a:pt x="538" y="45"/>
                    </a:lnTo>
                    <a:lnTo>
                      <a:pt x="514" y="48"/>
                    </a:lnTo>
                    <a:lnTo>
                      <a:pt x="496" y="52"/>
                    </a:lnTo>
                    <a:lnTo>
                      <a:pt x="471" y="60"/>
                    </a:lnTo>
                    <a:lnTo>
                      <a:pt x="471" y="66"/>
                    </a:lnTo>
                    <a:lnTo>
                      <a:pt x="459" y="66"/>
                    </a:lnTo>
                    <a:lnTo>
                      <a:pt x="453" y="66"/>
                    </a:lnTo>
                    <a:lnTo>
                      <a:pt x="435" y="66"/>
                    </a:lnTo>
                    <a:lnTo>
                      <a:pt x="435" y="60"/>
                    </a:lnTo>
                    <a:lnTo>
                      <a:pt x="410" y="52"/>
                    </a:lnTo>
                    <a:lnTo>
                      <a:pt x="391" y="48"/>
                    </a:lnTo>
                    <a:lnTo>
                      <a:pt x="368" y="45"/>
                    </a:lnTo>
                    <a:lnTo>
                      <a:pt x="344" y="46"/>
                    </a:lnTo>
                    <a:lnTo>
                      <a:pt x="309" y="50"/>
                    </a:lnTo>
                    <a:lnTo>
                      <a:pt x="272" y="56"/>
                    </a:lnTo>
                    <a:lnTo>
                      <a:pt x="232" y="63"/>
                    </a:lnTo>
                    <a:lnTo>
                      <a:pt x="232" y="64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182" y="71"/>
                    </a:lnTo>
                    <a:lnTo>
                      <a:pt x="148" y="76"/>
                    </a:lnTo>
                    <a:lnTo>
                      <a:pt x="147" y="76"/>
                    </a:lnTo>
                    <a:lnTo>
                      <a:pt x="124" y="78"/>
                    </a:lnTo>
                    <a:lnTo>
                      <a:pt x="123" y="78"/>
                    </a:lnTo>
                    <a:lnTo>
                      <a:pt x="93" y="79"/>
                    </a:lnTo>
                    <a:lnTo>
                      <a:pt x="92" y="79"/>
                    </a:lnTo>
                    <a:lnTo>
                      <a:pt x="91" y="79"/>
                    </a:lnTo>
                    <a:lnTo>
                      <a:pt x="63" y="75"/>
                    </a:lnTo>
                    <a:lnTo>
                      <a:pt x="62" y="75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1" y="69"/>
                    </a:lnTo>
                    <a:lnTo>
                      <a:pt x="9" y="63"/>
                    </a:lnTo>
                    <a:lnTo>
                      <a:pt x="0" y="61"/>
                    </a:lnTo>
                    <a:lnTo>
                      <a:pt x="1" y="52"/>
                    </a:lnTo>
                    <a:lnTo>
                      <a:pt x="0" y="12"/>
                    </a:lnTo>
                    <a:lnTo>
                      <a:pt x="25" y="17"/>
                    </a:lnTo>
                    <a:lnTo>
                      <a:pt x="25" y="44"/>
                    </a:lnTo>
                    <a:lnTo>
                      <a:pt x="37" y="47"/>
                    </a:lnTo>
                    <a:lnTo>
                      <a:pt x="67" y="52"/>
                    </a:lnTo>
                    <a:lnTo>
                      <a:pt x="94" y="56"/>
                    </a:lnTo>
                    <a:lnTo>
                      <a:pt x="122" y="55"/>
                    </a:lnTo>
                    <a:lnTo>
                      <a:pt x="144" y="53"/>
                    </a:lnTo>
                    <a:lnTo>
                      <a:pt x="179" y="48"/>
                    </a:lnTo>
                    <a:lnTo>
                      <a:pt x="205" y="45"/>
                    </a:lnTo>
                    <a:lnTo>
                      <a:pt x="228" y="41"/>
                    </a:lnTo>
                    <a:lnTo>
                      <a:pt x="268" y="34"/>
                    </a:lnTo>
                    <a:lnTo>
                      <a:pt x="268" y="34"/>
                    </a:lnTo>
                    <a:lnTo>
                      <a:pt x="305" y="27"/>
                    </a:lnTo>
                    <a:lnTo>
                      <a:pt x="306" y="27"/>
                    </a:lnTo>
                    <a:lnTo>
                      <a:pt x="341" y="23"/>
                    </a:lnTo>
                    <a:lnTo>
                      <a:pt x="342" y="23"/>
                    </a:lnTo>
                    <a:lnTo>
                      <a:pt x="343" y="23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95" y="25"/>
                    </a:lnTo>
                    <a:lnTo>
                      <a:pt x="396" y="25"/>
                    </a:lnTo>
                    <a:lnTo>
                      <a:pt x="396" y="25"/>
                    </a:lnTo>
                    <a:lnTo>
                      <a:pt x="416" y="30"/>
                    </a:lnTo>
                    <a:lnTo>
                      <a:pt x="417" y="30"/>
                    </a:lnTo>
                    <a:lnTo>
                      <a:pt x="435" y="36"/>
                    </a:lnTo>
                    <a:lnTo>
                      <a:pt x="435" y="0"/>
                    </a:lnTo>
                    <a:lnTo>
                      <a:pt x="452" y="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997868" y="-815975"/>
                <a:ext cx="333375" cy="230187"/>
              </a:xfrm>
              <a:custGeom>
                <a:avLst/>
                <a:gdLst/>
                <a:ahLst/>
                <a:cxnLst>
                  <a:cxn ang="0">
                    <a:pos x="33" y="21"/>
                  </a:cxn>
                  <a:cxn ang="0">
                    <a:pos x="102" y="25"/>
                  </a:cxn>
                  <a:cxn ang="0">
                    <a:pos x="170" y="20"/>
                  </a:cxn>
                  <a:cxn ang="0">
                    <a:pos x="227" y="12"/>
                  </a:cxn>
                  <a:cxn ang="0">
                    <a:pos x="302" y="1"/>
                  </a:cxn>
                  <a:cxn ang="0">
                    <a:pos x="357" y="1"/>
                  </a:cxn>
                  <a:cxn ang="0">
                    <a:pos x="412" y="10"/>
                  </a:cxn>
                  <a:cxn ang="0">
                    <a:pos x="452" y="33"/>
                  </a:cxn>
                  <a:cxn ang="0">
                    <a:pos x="467" y="50"/>
                  </a:cxn>
                  <a:cxn ang="0">
                    <a:pos x="431" y="629"/>
                  </a:cxn>
                  <a:cxn ang="0">
                    <a:pos x="383" y="621"/>
                  </a:cxn>
                  <a:cxn ang="0">
                    <a:pos x="317" y="626"/>
                  </a:cxn>
                  <a:cxn ang="0">
                    <a:pos x="233" y="640"/>
                  </a:cxn>
                  <a:cxn ang="0">
                    <a:pos x="180" y="648"/>
                  </a:cxn>
                  <a:cxn ang="0">
                    <a:pos x="119" y="655"/>
                  </a:cxn>
                  <a:cxn ang="0">
                    <a:pos x="55" y="652"/>
                  </a:cxn>
                  <a:cxn ang="0">
                    <a:pos x="0" y="640"/>
                  </a:cxn>
                  <a:cxn ang="0">
                    <a:pos x="0" y="16"/>
                  </a:cxn>
                  <a:cxn ang="0">
                    <a:pos x="914" y="21"/>
                  </a:cxn>
                  <a:cxn ang="0">
                    <a:pos x="845" y="25"/>
                  </a:cxn>
                  <a:cxn ang="0">
                    <a:pos x="777" y="20"/>
                  </a:cxn>
                  <a:cxn ang="0">
                    <a:pos x="720" y="12"/>
                  </a:cxn>
                  <a:cxn ang="0">
                    <a:pos x="645" y="1"/>
                  </a:cxn>
                  <a:cxn ang="0">
                    <a:pos x="590" y="1"/>
                  </a:cxn>
                  <a:cxn ang="0">
                    <a:pos x="535" y="10"/>
                  </a:cxn>
                  <a:cxn ang="0">
                    <a:pos x="495" y="33"/>
                  </a:cxn>
                  <a:cxn ang="0">
                    <a:pos x="480" y="50"/>
                  </a:cxn>
                  <a:cxn ang="0">
                    <a:pos x="516" y="629"/>
                  </a:cxn>
                  <a:cxn ang="0">
                    <a:pos x="564" y="621"/>
                  </a:cxn>
                  <a:cxn ang="0">
                    <a:pos x="630" y="626"/>
                  </a:cxn>
                  <a:cxn ang="0">
                    <a:pos x="714" y="640"/>
                  </a:cxn>
                  <a:cxn ang="0">
                    <a:pos x="767" y="648"/>
                  </a:cxn>
                  <a:cxn ang="0">
                    <a:pos x="829" y="655"/>
                  </a:cxn>
                  <a:cxn ang="0">
                    <a:pos x="892" y="652"/>
                  </a:cxn>
                  <a:cxn ang="0">
                    <a:pos x="947" y="640"/>
                  </a:cxn>
                  <a:cxn ang="0">
                    <a:pos x="947" y="16"/>
                  </a:cxn>
                </a:cxnLst>
                <a:rect l="0" t="0" r="r" b="b"/>
                <a:pathLst>
                  <a:path w="947" h="656">
                    <a:moveTo>
                      <a:pt x="0" y="16"/>
                    </a:moveTo>
                    <a:lnTo>
                      <a:pt x="33" y="21"/>
                    </a:lnTo>
                    <a:lnTo>
                      <a:pt x="71" y="25"/>
                    </a:lnTo>
                    <a:lnTo>
                      <a:pt x="102" y="25"/>
                    </a:lnTo>
                    <a:lnTo>
                      <a:pt x="138" y="24"/>
                    </a:lnTo>
                    <a:lnTo>
                      <a:pt x="170" y="20"/>
                    </a:lnTo>
                    <a:lnTo>
                      <a:pt x="198" y="16"/>
                    </a:lnTo>
                    <a:lnTo>
                      <a:pt x="227" y="12"/>
                    </a:lnTo>
                    <a:lnTo>
                      <a:pt x="268" y="6"/>
                    </a:lnTo>
                    <a:lnTo>
                      <a:pt x="302" y="1"/>
                    </a:lnTo>
                    <a:lnTo>
                      <a:pt x="330" y="0"/>
                    </a:lnTo>
                    <a:lnTo>
                      <a:pt x="357" y="1"/>
                    </a:lnTo>
                    <a:lnTo>
                      <a:pt x="386" y="3"/>
                    </a:lnTo>
                    <a:lnTo>
                      <a:pt x="412" y="10"/>
                    </a:lnTo>
                    <a:lnTo>
                      <a:pt x="437" y="21"/>
                    </a:lnTo>
                    <a:lnTo>
                      <a:pt x="452" y="33"/>
                    </a:lnTo>
                    <a:lnTo>
                      <a:pt x="463" y="42"/>
                    </a:lnTo>
                    <a:lnTo>
                      <a:pt x="467" y="50"/>
                    </a:lnTo>
                    <a:lnTo>
                      <a:pt x="467" y="640"/>
                    </a:lnTo>
                    <a:lnTo>
                      <a:pt x="431" y="629"/>
                    </a:lnTo>
                    <a:lnTo>
                      <a:pt x="410" y="624"/>
                    </a:lnTo>
                    <a:lnTo>
                      <a:pt x="383" y="621"/>
                    </a:lnTo>
                    <a:lnTo>
                      <a:pt x="355" y="621"/>
                    </a:lnTo>
                    <a:lnTo>
                      <a:pt x="317" y="626"/>
                    </a:lnTo>
                    <a:lnTo>
                      <a:pt x="277" y="632"/>
                    </a:lnTo>
                    <a:lnTo>
                      <a:pt x="233" y="640"/>
                    </a:lnTo>
                    <a:lnTo>
                      <a:pt x="209" y="644"/>
                    </a:lnTo>
                    <a:lnTo>
                      <a:pt x="180" y="648"/>
                    </a:lnTo>
                    <a:lnTo>
                      <a:pt x="143" y="653"/>
                    </a:lnTo>
                    <a:lnTo>
                      <a:pt x="119" y="655"/>
                    </a:lnTo>
                    <a:lnTo>
                      <a:pt x="86" y="656"/>
                    </a:lnTo>
                    <a:lnTo>
                      <a:pt x="55" y="652"/>
                    </a:lnTo>
                    <a:lnTo>
                      <a:pt x="23" y="647"/>
                    </a:lnTo>
                    <a:lnTo>
                      <a:pt x="0" y="640"/>
                    </a:lnTo>
                    <a:lnTo>
                      <a:pt x="0" y="573"/>
                    </a:lnTo>
                    <a:lnTo>
                      <a:pt x="0" y="16"/>
                    </a:lnTo>
                    <a:close/>
                    <a:moveTo>
                      <a:pt x="947" y="16"/>
                    </a:moveTo>
                    <a:lnTo>
                      <a:pt x="914" y="21"/>
                    </a:lnTo>
                    <a:lnTo>
                      <a:pt x="876" y="25"/>
                    </a:lnTo>
                    <a:lnTo>
                      <a:pt x="845" y="25"/>
                    </a:lnTo>
                    <a:lnTo>
                      <a:pt x="809" y="24"/>
                    </a:lnTo>
                    <a:lnTo>
                      <a:pt x="777" y="20"/>
                    </a:lnTo>
                    <a:lnTo>
                      <a:pt x="749" y="16"/>
                    </a:lnTo>
                    <a:lnTo>
                      <a:pt x="720" y="12"/>
                    </a:lnTo>
                    <a:lnTo>
                      <a:pt x="679" y="6"/>
                    </a:lnTo>
                    <a:lnTo>
                      <a:pt x="645" y="1"/>
                    </a:lnTo>
                    <a:lnTo>
                      <a:pt x="617" y="0"/>
                    </a:lnTo>
                    <a:lnTo>
                      <a:pt x="590" y="1"/>
                    </a:lnTo>
                    <a:lnTo>
                      <a:pt x="561" y="3"/>
                    </a:lnTo>
                    <a:lnTo>
                      <a:pt x="535" y="10"/>
                    </a:lnTo>
                    <a:lnTo>
                      <a:pt x="510" y="21"/>
                    </a:lnTo>
                    <a:lnTo>
                      <a:pt x="495" y="33"/>
                    </a:lnTo>
                    <a:lnTo>
                      <a:pt x="485" y="42"/>
                    </a:lnTo>
                    <a:lnTo>
                      <a:pt x="480" y="50"/>
                    </a:lnTo>
                    <a:lnTo>
                      <a:pt x="480" y="640"/>
                    </a:lnTo>
                    <a:lnTo>
                      <a:pt x="516" y="629"/>
                    </a:lnTo>
                    <a:lnTo>
                      <a:pt x="537" y="624"/>
                    </a:lnTo>
                    <a:lnTo>
                      <a:pt x="564" y="621"/>
                    </a:lnTo>
                    <a:lnTo>
                      <a:pt x="592" y="621"/>
                    </a:lnTo>
                    <a:lnTo>
                      <a:pt x="630" y="626"/>
                    </a:lnTo>
                    <a:lnTo>
                      <a:pt x="670" y="632"/>
                    </a:lnTo>
                    <a:lnTo>
                      <a:pt x="714" y="640"/>
                    </a:lnTo>
                    <a:lnTo>
                      <a:pt x="739" y="644"/>
                    </a:lnTo>
                    <a:lnTo>
                      <a:pt x="767" y="648"/>
                    </a:lnTo>
                    <a:lnTo>
                      <a:pt x="804" y="653"/>
                    </a:lnTo>
                    <a:lnTo>
                      <a:pt x="829" y="655"/>
                    </a:lnTo>
                    <a:lnTo>
                      <a:pt x="861" y="656"/>
                    </a:lnTo>
                    <a:lnTo>
                      <a:pt x="892" y="652"/>
                    </a:lnTo>
                    <a:lnTo>
                      <a:pt x="924" y="647"/>
                    </a:lnTo>
                    <a:lnTo>
                      <a:pt x="947" y="640"/>
                    </a:lnTo>
                    <a:lnTo>
                      <a:pt x="947" y="573"/>
                    </a:lnTo>
                    <a:lnTo>
                      <a:pt x="947" y="16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99456" y="-536575"/>
                <a:ext cx="349250" cy="80962"/>
              </a:xfrm>
              <a:custGeom>
                <a:avLst/>
                <a:gdLst/>
                <a:ahLst/>
                <a:cxnLst>
                  <a:cxn ang="0">
                    <a:pos x="866" y="4"/>
                  </a:cxn>
                  <a:cxn ang="0">
                    <a:pos x="873" y="17"/>
                  </a:cxn>
                  <a:cxn ang="0">
                    <a:pos x="912" y="153"/>
                  </a:cxn>
                  <a:cxn ang="0">
                    <a:pos x="946" y="18"/>
                  </a:cxn>
                  <a:cxn ang="0">
                    <a:pos x="946" y="4"/>
                  </a:cxn>
                  <a:cxn ang="0">
                    <a:pos x="993" y="14"/>
                  </a:cxn>
                  <a:cxn ang="0">
                    <a:pos x="934" y="127"/>
                  </a:cxn>
                  <a:cxn ang="0">
                    <a:pos x="856" y="221"/>
                  </a:cxn>
                  <a:cxn ang="0">
                    <a:pos x="865" y="188"/>
                  </a:cxn>
                  <a:cxn ang="0">
                    <a:pos x="891" y="171"/>
                  </a:cxn>
                  <a:cxn ang="0">
                    <a:pos x="833" y="36"/>
                  </a:cxn>
                  <a:cxn ang="0">
                    <a:pos x="702" y="14"/>
                  </a:cxn>
                  <a:cxn ang="0">
                    <a:pos x="634" y="38"/>
                  </a:cxn>
                  <a:cxn ang="0">
                    <a:pos x="657" y="1"/>
                  </a:cxn>
                  <a:cxn ang="0">
                    <a:pos x="805" y="0"/>
                  </a:cxn>
                  <a:cxn ang="0">
                    <a:pos x="782" y="20"/>
                  </a:cxn>
                  <a:cxn ang="0">
                    <a:pos x="751" y="174"/>
                  </a:cxn>
                  <a:cxn ang="0">
                    <a:pos x="719" y="181"/>
                  </a:cxn>
                  <a:cxn ang="0">
                    <a:pos x="687" y="174"/>
                  </a:cxn>
                  <a:cxn ang="0">
                    <a:pos x="424" y="3"/>
                  </a:cxn>
                  <a:cxn ang="0">
                    <a:pos x="488" y="3"/>
                  </a:cxn>
                  <a:cxn ang="0">
                    <a:pos x="469" y="53"/>
                  </a:cxn>
                  <a:cxn ang="0">
                    <a:pos x="532" y="73"/>
                  </a:cxn>
                  <a:cxn ang="0">
                    <a:pos x="600" y="134"/>
                  </a:cxn>
                  <a:cxn ang="0">
                    <a:pos x="620" y="184"/>
                  </a:cxn>
                  <a:cxn ang="0">
                    <a:pos x="557" y="184"/>
                  </a:cxn>
                  <a:cxn ang="0">
                    <a:pos x="566" y="154"/>
                  </a:cxn>
                  <a:cxn ang="0">
                    <a:pos x="542" y="84"/>
                  </a:cxn>
                  <a:cxn ang="0">
                    <a:pos x="434" y="147"/>
                  </a:cxn>
                  <a:cxn ang="0">
                    <a:pos x="415" y="14"/>
                  </a:cxn>
                  <a:cxn ang="0">
                    <a:pos x="229" y="6"/>
                  </a:cxn>
                  <a:cxn ang="0">
                    <a:pos x="260" y="14"/>
                  </a:cxn>
                  <a:cxn ang="0">
                    <a:pos x="246" y="64"/>
                  </a:cxn>
                  <a:cxn ang="0">
                    <a:pos x="343" y="55"/>
                  </a:cxn>
                  <a:cxn ang="0">
                    <a:pos x="324" y="3"/>
                  </a:cxn>
                  <a:cxn ang="0">
                    <a:pos x="388" y="3"/>
                  </a:cxn>
                  <a:cxn ang="0">
                    <a:pos x="377" y="45"/>
                  </a:cxn>
                  <a:cxn ang="0">
                    <a:pos x="397" y="174"/>
                  </a:cxn>
                  <a:cxn ang="0">
                    <a:pos x="344" y="182"/>
                  </a:cxn>
                  <a:cxn ang="0">
                    <a:pos x="343" y="141"/>
                  </a:cxn>
                  <a:cxn ang="0">
                    <a:pos x="246" y="141"/>
                  </a:cxn>
                  <a:cxn ang="0">
                    <a:pos x="245" y="182"/>
                  </a:cxn>
                  <a:cxn ang="0">
                    <a:pos x="192" y="174"/>
                  </a:cxn>
                  <a:cxn ang="0">
                    <a:pos x="212" y="45"/>
                  </a:cxn>
                  <a:cxn ang="0">
                    <a:pos x="109" y="14"/>
                  </a:cxn>
                  <a:cxn ang="0">
                    <a:pos x="87" y="62"/>
                  </a:cxn>
                  <a:cxn ang="0">
                    <a:pos x="134" y="182"/>
                  </a:cxn>
                  <a:cxn ang="0">
                    <a:pos x="163" y="174"/>
                  </a:cxn>
                  <a:cxn ang="0">
                    <a:pos x="79" y="83"/>
                  </a:cxn>
                  <a:cxn ang="0">
                    <a:pos x="169" y="14"/>
                  </a:cxn>
                  <a:cxn ang="0">
                    <a:pos x="152" y="5"/>
                  </a:cxn>
                  <a:cxn ang="0">
                    <a:pos x="120" y="4"/>
                  </a:cxn>
                  <a:cxn ang="0">
                    <a:pos x="9" y="3"/>
                  </a:cxn>
                  <a:cxn ang="0">
                    <a:pos x="74" y="3"/>
                  </a:cxn>
                  <a:cxn ang="0">
                    <a:pos x="54" y="50"/>
                  </a:cxn>
                  <a:cxn ang="0">
                    <a:pos x="64" y="184"/>
                  </a:cxn>
                  <a:cxn ang="0">
                    <a:pos x="0" y="184"/>
                  </a:cxn>
                  <a:cxn ang="0">
                    <a:pos x="19" y="30"/>
                  </a:cxn>
                </a:cxnLst>
                <a:rect l="0" t="0" r="r" b="b"/>
                <a:pathLst>
                  <a:path w="993" h="228">
                    <a:moveTo>
                      <a:pt x="809" y="3"/>
                    </a:moveTo>
                    <a:lnTo>
                      <a:pt x="814" y="3"/>
                    </a:lnTo>
                    <a:cubicBezTo>
                      <a:pt x="818" y="3"/>
                      <a:pt x="823" y="4"/>
                      <a:pt x="828" y="5"/>
                    </a:cubicBezTo>
                    <a:cubicBezTo>
                      <a:pt x="834" y="5"/>
                      <a:pt x="839" y="6"/>
                      <a:pt x="845" y="6"/>
                    </a:cubicBezTo>
                    <a:cubicBezTo>
                      <a:pt x="851" y="6"/>
                      <a:pt x="858" y="5"/>
                      <a:pt x="866" y="4"/>
                    </a:cubicBezTo>
                    <a:cubicBezTo>
                      <a:pt x="872" y="4"/>
                      <a:pt x="876" y="3"/>
                      <a:pt x="879" y="3"/>
                    </a:cubicBezTo>
                    <a:lnTo>
                      <a:pt x="886" y="3"/>
                    </a:lnTo>
                    <a:lnTo>
                      <a:pt x="886" y="14"/>
                    </a:lnTo>
                    <a:lnTo>
                      <a:pt x="880" y="14"/>
                    </a:lnTo>
                    <a:cubicBezTo>
                      <a:pt x="877" y="14"/>
                      <a:pt x="875" y="15"/>
                      <a:pt x="873" y="17"/>
                    </a:cubicBezTo>
                    <a:cubicBezTo>
                      <a:pt x="871" y="19"/>
                      <a:pt x="870" y="22"/>
                      <a:pt x="870" y="25"/>
                    </a:cubicBezTo>
                    <a:cubicBezTo>
                      <a:pt x="870" y="28"/>
                      <a:pt x="871" y="33"/>
                      <a:pt x="874" y="41"/>
                    </a:cubicBezTo>
                    <a:cubicBezTo>
                      <a:pt x="876" y="49"/>
                      <a:pt x="882" y="65"/>
                      <a:pt x="891" y="87"/>
                    </a:cubicBezTo>
                    <a:cubicBezTo>
                      <a:pt x="899" y="110"/>
                      <a:pt x="905" y="126"/>
                      <a:pt x="907" y="134"/>
                    </a:cubicBezTo>
                    <a:cubicBezTo>
                      <a:pt x="910" y="142"/>
                      <a:pt x="912" y="149"/>
                      <a:pt x="912" y="153"/>
                    </a:cubicBezTo>
                    <a:lnTo>
                      <a:pt x="915" y="153"/>
                    </a:lnTo>
                    <a:cubicBezTo>
                      <a:pt x="917" y="146"/>
                      <a:pt x="918" y="138"/>
                      <a:pt x="921" y="132"/>
                    </a:cubicBezTo>
                    <a:lnTo>
                      <a:pt x="946" y="52"/>
                    </a:lnTo>
                    <a:cubicBezTo>
                      <a:pt x="948" y="45"/>
                      <a:pt x="949" y="38"/>
                      <a:pt x="949" y="31"/>
                    </a:cubicBezTo>
                    <a:cubicBezTo>
                      <a:pt x="949" y="26"/>
                      <a:pt x="948" y="22"/>
                      <a:pt x="946" y="18"/>
                    </a:cubicBezTo>
                    <a:cubicBezTo>
                      <a:pt x="945" y="15"/>
                      <a:pt x="942" y="14"/>
                      <a:pt x="939" y="14"/>
                    </a:cubicBezTo>
                    <a:lnTo>
                      <a:pt x="930" y="14"/>
                    </a:lnTo>
                    <a:lnTo>
                      <a:pt x="930" y="3"/>
                    </a:lnTo>
                    <a:lnTo>
                      <a:pt x="937" y="3"/>
                    </a:lnTo>
                    <a:cubicBezTo>
                      <a:pt x="939" y="3"/>
                      <a:pt x="942" y="4"/>
                      <a:pt x="946" y="4"/>
                    </a:cubicBezTo>
                    <a:cubicBezTo>
                      <a:pt x="952" y="5"/>
                      <a:pt x="957" y="6"/>
                      <a:pt x="962" y="6"/>
                    </a:cubicBezTo>
                    <a:cubicBezTo>
                      <a:pt x="965" y="6"/>
                      <a:pt x="971" y="5"/>
                      <a:pt x="979" y="4"/>
                    </a:cubicBezTo>
                    <a:cubicBezTo>
                      <a:pt x="982" y="4"/>
                      <a:pt x="985" y="3"/>
                      <a:pt x="988" y="3"/>
                    </a:cubicBezTo>
                    <a:lnTo>
                      <a:pt x="993" y="3"/>
                    </a:lnTo>
                    <a:lnTo>
                      <a:pt x="993" y="14"/>
                    </a:lnTo>
                    <a:lnTo>
                      <a:pt x="983" y="14"/>
                    </a:lnTo>
                    <a:cubicBezTo>
                      <a:pt x="980" y="14"/>
                      <a:pt x="977" y="15"/>
                      <a:pt x="974" y="19"/>
                    </a:cubicBezTo>
                    <a:cubicBezTo>
                      <a:pt x="971" y="22"/>
                      <a:pt x="968" y="28"/>
                      <a:pt x="964" y="37"/>
                    </a:cubicBezTo>
                    <a:cubicBezTo>
                      <a:pt x="961" y="45"/>
                      <a:pt x="956" y="57"/>
                      <a:pt x="952" y="71"/>
                    </a:cubicBezTo>
                    <a:cubicBezTo>
                      <a:pt x="947" y="86"/>
                      <a:pt x="941" y="105"/>
                      <a:pt x="934" y="127"/>
                    </a:cubicBezTo>
                    <a:cubicBezTo>
                      <a:pt x="928" y="148"/>
                      <a:pt x="923" y="164"/>
                      <a:pt x="919" y="175"/>
                    </a:cubicBezTo>
                    <a:cubicBezTo>
                      <a:pt x="915" y="187"/>
                      <a:pt x="911" y="197"/>
                      <a:pt x="906" y="205"/>
                    </a:cubicBezTo>
                    <a:cubicBezTo>
                      <a:pt x="902" y="213"/>
                      <a:pt x="897" y="219"/>
                      <a:pt x="891" y="223"/>
                    </a:cubicBezTo>
                    <a:cubicBezTo>
                      <a:pt x="886" y="226"/>
                      <a:pt x="880" y="228"/>
                      <a:pt x="872" y="228"/>
                    </a:cubicBezTo>
                    <a:cubicBezTo>
                      <a:pt x="865" y="228"/>
                      <a:pt x="860" y="226"/>
                      <a:pt x="856" y="221"/>
                    </a:cubicBezTo>
                    <a:cubicBezTo>
                      <a:pt x="852" y="217"/>
                      <a:pt x="851" y="211"/>
                      <a:pt x="851" y="204"/>
                    </a:cubicBezTo>
                    <a:cubicBezTo>
                      <a:pt x="851" y="201"/>
                      <a:pt x="852" y="198"/>
                      <a:pt x="853" y="195"/>
                    </a:cubicBezTo>
                    <a:cubicBezTo>
                      <a:pt x="855" y="191"/>
                      <a:pt x="856" y="187"/>
                      <a:pt x="857" y="181"/>
                    </a:cubicBezTo>
                    <a:lnTo>
                      <a:pt x="866" y="181"/>
                    </a:lnTo>
                    <a:cubicBezTo>
                      <a:pt x="866" y="183"/>
                      <a:pt x="865" y="185"/>
                      <a:pt x="865" y="188"/>
                    </a:cubicBezTo>
                    <a:cubicBezTo>
                      <a:pt x="865" y="194"/>
                      <a:pt x="867" y="199"/>
                      <a:pt x="871" y="203"/>
                    </a:cubicBezTo>
                    <a:cubicBezTo>
                      <a:pt x="874" y="208"/>
                      <a:pt x="879" y="210"/>
                      <a:pt x="884" y="210"/>
                    </a:cubicBezTo>
                    <a:cubicBezTo>
                      <a:pt x="888" y="210"/>
                      <a:pt x="891" y="209"/>
                      <a:pt x="893" y="206"/>
                    </a:cubicBezTo>
                    <a:cubicBezTo>
                      <a:pt x="896" y="203"/>
                      <a:pt x="897" y="198"/>
                      <a:pt x="897" y="192"/>
                    </a:cubicBezTo>
                    <a:cubicBezTo>
                      <a:pt x="897" y="188"/>
                      <a:pt x="895" y="182"/>
                      <a:pt x="891" y="171"/>
                    </a:cubicBezTo>
                    <a:cubicBezTo>
                      <a:pt x="887" y="161"/>
                      <a:pt x="882" y="149"/>
                      <a:pt x="877" y="136"/>
                    </a:cubicBezTo>
                    <a:cubicBezTo>
                      <a:pt x="871" y="123"/>
                      <a:pt x="867" y="115"/>
                      <a:pt x="866" y="112"/>
                    </a:cubicBezTo>
                    <a:cubicBezTo>
                      <a:pt x="864" y="108"/>
                      <a:pt x="862" y="102"/>
                      <a:pt x="858" y="93"/>
                    </a:cubicBezTo>
                    <a:cubicBezTo>
                      <a:pt x="854" y="85"/>
                      <a:pt x="851" y="77"/>
                      <a:pt x="848" y="70"/>
                    </a:cubicBezTo>
                    <a:cubicBezTo>
                      <a:pt x="842" y="55"/>
                      <a:pt x="837" y="44"/>
                      <a:pt x="833" y="36"/>
                    </a:cubicBezTo>
                    <a:cubicBezTo>
                      <a:pt x="830" y="27"/>
                      <a:pt x="826" y="22"/>
                      <a:pt x="823" y="19"/>
                    </a:cubicBezTo>
                    <a:cubicBezTo>
                      <a:pt x="820" y="15"/>
                      <a:pt x="817" y="14"/>
                      <a:pt x="813" y="14"/>
                    </a:cubicBezTo>
                    <a:lnTo>
                      <a:pt x="809" y="14"/>
                    </a:lnTo>
                    <a:lnTo>
                      <a:pt x="809" y="3"/>
                    </a:lnTo>
                    <a:close/>
                    <a:moveTo>
                      <a:pt x="702" y="14"/>
                    </a:moveTo>
                    <a:lnTo>
                      <a:pt x="681" y="14"/>
                    </a:lnTo>
                    <a:cubicBezTo>
                      <a:pt x="672" y="14"/>
                      <a:pt x="664" y="16"/>
                      <a:pt x="658" y="21"/>
                    </a:cubicBezTo>
                    <a:cubicBezTo>
                      <a:pt x="651" y="25"/>
                      <a:pt x="646" y="34"/>
                      <a:pt x="643" y="47"/>
                    </a:cubicBezTo>
                    <a:lnTo>
                      <a:pt x="633" y="47"/>
                    </a:lnTo>
                    <a:cubicBezTo>
                      <a:pt x="633" y="44"/>
                      <a:pt x="634" y="41"/>
                      <a:pt x="634" y="38"/>
                    </a:cubicBezTo>
                    <a:cubicBezTo>
                      <a:pt x="634" y="36"/>
                      <a:pt x="635" y="33"/>
                      <a:pt x="635" y="31"/>
                    </a:cubicBezTo>
                    <a:cubicBezTo>
                      <a:pt x="637" y="18"/>
                      <a:pt x="638" y="8"/>
                      <a:pt x="639" y="0"/>
                    </a:cubicBezTo>
                    <a:cubicBezTo>
                      <a:pt x="641" y="0"/>
                      <a:pt x="642" y="0"/>
                      <a:pt x="644" y="0"/>
                    </a:cubicBezTo>
                    <a:cubicBezTo>
                      <a:pt x="646" y="0"/>
                      <a:pt x="648" y="0"/>
                      <a:pt x="650" y="1"/>
                    </a:cubicBezTo>
                    <a:cubicBezTo>
                      <a:pt x="652" y="1"/>
                      <a:pt x="654" y="1"/>
                      <a:pt x="657" y="1"/>
                    </a:cubicBezTo>
                    <a:cubicBezTo>
                      <a:pt x="669" y="2"/>
                      <a:pt x="681" y="3"/>
                      <a:pt x="694" y="3"/>
                    </a:cubicBezTo>
                    <a:cubicBezTo>
                      <a:pt x="700" y="3"/>
                      <a:pt x="706" y="3"/>
                      <a:pt x="711" y="3"/>
                    </a:cubicBezTo>
                    <a:cubicBezTo>
                      <a:pt x="715" y="3"/>
                      <a:pt x="718" y="3"/>
                      <a:pt x="719" y="3"/>
                    </a:cubicBezTo>
                    <a:cubicBezTo>
                      <a:pt x="737" y="3"/>
                      <a:pt x="759" y="3"/>
                      <a:pt x="785" y="1"/>
                    </a:cubicBezTo>
                    <a:cubicBezTo>
                      <a:pt x="789" y="1"/>
                      <a:pt x="796" y="0"/>
                      <a:pt x="805" y="0"/>
                    </a:cubicBezTo>
                    <a:cubicBezTo>
                      <a:pt x="804" y="10"/>
                      <a:pt x="802" y="21"/>
                      <a:pt x="800" y="33"/>
                    </a:cubicBezTo>
                    <a:cubicBezTo>
                      <a:pt x="800" y="33"/>
                      <a:pt x="799" y="38"/>
                      <a:pt x="797" y="47"/>
                    </a:cubicBezTo>
                    <a:lnTo>
                      <a:pt x="787" y="47"/>
                    </a:lnTo>
                    <a:cubicBezTo>
                      <a:pt x="788" y="42"/>
                      <a:pt x="788" y="38"/>
                      <a:pt x="788" y="35"/>
                    </a:cubicBezTo>
                    <a:cubicBezTo>
                      <a:pt x="788" y="29"/>
                      <a:pt x="786" y="24"/>
                      <a:pt x="782" y="20"/>
                    </a:cubicBezTo>
                    <a:cubicBezTo>
                      <a:pt x="778" y="16"/>
                      <a:pt x="770" y="14"/>
                      <a:pt x="757" y="14"/>
                    </a:cubicBezTo>
                    <a:lnTo>
                      <a:pt x="736" y="14"/>
                    </a:lnTo>
                    <a:lnTo>
                      <a:pt x="736" y="128"/>
                    </a:lnTo>
                    <a:cubicBezTo>
                      <a:pt x="736" y="143"/>
                      <a:pt x="737" y="154"/>
                      <a:pt x="739" y="162"/>
                    </a:cubicBezTo>
                    <a:cubicBezTo>
                      <a:pt x="740" y="170"/>
                      <a:pt x="745" y="174"/>
                      <a:pt x="751" y="174"/>
                    </a:cubicBezTo>
                    <a:lnTo>
                      <a:pt x="757" y="174"/>
                    </a:lnTo>
                    <a:lnTo>
                      <a:pt x="757" y="184"/>
                    </a:lnTo>
                    <a:lnTo>
                      <a:pt x="747" y="184"/>
                    </a:lnTo>
                    <a:cubicBezTo>
                      <a:pt x="744" y="184"/>
                      <a:pt x="741" y="184"/>
                      <a:pt x="736" y="182"/>
                    </a:cubicBezTo>
                    <a:cubicBezTo>
                      <a:pt x="731" y="182"/>
                      <a:pt x="725" y="181"/>
                      <a:pt x="719" y="181"/>
                    </a:cubicBezTo>
                    <a:cubicBezTo>
                      <a:pt x="714" y="181"/>
                      <a:pt x="708" y="182"/>
                      <a:pt x="703" y="182"/>
                    </a:cubicBezTo>
                    <a:cubicBezTo>
                      <a:pt x="698" y="184"/>
                      <a:pt x="694" y="184"/>
                      <a:pt x="692" y="184"/>
                    </a:cubicBezTo>
                    <a:lnTo>
                      <a:pt x="681" y="184"/>
                    </a:lnTo>
                    <a:lnTo>
                      <a:pt x="681" y="174"/>
                    </a:lnTo>
                    <a:lnTo>
                      <a:pt x="687" y="174"/>
                    </a:lnTo>
                    <a:cubicBezTo>
                      <a:pt x="693" y="174"/>
                      <a:pt x="698" y="170"/>
                      <a:pt x="700" y="161"/>
                    </a:cubicBezTo>
                    <a:cubicBezTo>
                      <a:pt x="701" y="152"/>
                      <a:pt x="702" y="141"/>
                      <a:pt x="702" y="128"/>
                    </a:cubicBezTo>
                    <a:lnTo>
                      <a:pt x="702" y="14"/>
                    </a:lnTo>
                    <a:close/>
                    <a:moveTo>
                      <a:pt x="415" y="3"/>
                    </a:moveTo>
                    <a:lnTo>
                      <a:pt x="424" y="3"/>
                    </a:lnTo>
                    <a:cubicBezTo>
                      <a:pt x="425" y="3"/>
                      <a:pt x="430" y="4"/>
                      <a:pt x="437" y="5"/>
                    </a:cubicBezTo>
                    <a:cubicBezTo>
                      <a:pt x="444" y="5"/>
                      <a:pt x="449" y="6"/>
                      <a:pt x="451" y="6"/>
                    </a:cubicBezTo>
                    <a:cubicBezTo>
                      <a:pt x="454" y="6"/>
                      <a:pt x="459" y="5"/>
                      <a:pt x="466" y="5"/>
                    </a:cubicBezTo>
                    <a:cubicBezTo>
                      <a:pt x="474" y="4"/>
                      <a:pt x="478" y="3"/>
                      <a:pt x="479" y="3"/>
                    </a:cubicBezTo>
                    <a:lnTo>
                      <a:pt x="488" y="3"/>
                    </a:lnTo>
                    <a:lnTo>
                      <a:pt x="488" y="14"/>
                    </a:lnTo>
                    <a:lnTo>
                      <a:pt x="482" y="14"/>
                    </a:lnTo>
                    <a:cubicBezTo>
                      <a:pt x="477" y="14"/>
                      <a:pt x="473" y="16"/>
                      <a:pt x="471" y="21"/>
                    </a:cubicBezTo>
                    <a:cubicBezTo>
                      <a:pt x="469" y="27"/>
                      <a:pt x="469" y="34"/>
                      <a:pt x="469" y="43"/>
                    </a:cubicBezTo>
                    <a:lnTo>
                      <a:pt x="469" y="53"/>
                    </a:lnTo>
                    <a:lnTo>
                      <a:pt x="469" y="115"/>
                    </a:lnTo>
                    <a:cubicBezTo>
                      <a:pt x="469" y="122"/>
                      <a:pt x="467" y="134"/>
                      <a:pt x="465" y="148"/>
                    </a:cubicBezTo>
                    <a:lnTo>
                      <a:pt x="468" y="148"/>
                    </a:lnTo>
                    <a:cubicBezTo>
                      <a:pt x="473" y="139"/>
                      <a:pt x="486" y="125"/>
                      <a:pt x="505" y="104"/>
                    </a:cubicBezTo>
                    <a:cubicBezTo>
                      <a:pt x="513" y="95"/>
                      <a:pt x="522" y="85"/>
                      <a:pt x="532" y="73"/>
                    </a:cubicBezTo>
                    <a:cubicBezTo>
                      <a:pt x="542" y="61"/>
                      <a:pt x="552" y="49"/>
                      <a:pt x="562" y="37"/>
                    </a:cubicBezTo>
                    <a:cubicBezTo>
                      <a:pt x="572" y="25"/>
                      <a:pt x="580" y="13"/>
                      <a:pt x="588" y="2"/>
                    </a:cubicBezTo>
                    <a:cubicBezTo>
                      <a:pt x="593" y="1"/>
                      <a:pt x="597" y="1"/>
                      <a:pt x="602" y="1"/>
                    </a:cubicBezTo>
                    <a:cubicBezTo>
                      <a:pt x="601" y="14"/>
                      <a:pt x="600" y="26"/>
                      <a:pt x="600" y="36"/>
                    </a:cubicBezTo>
                    <a:lnTo>
                      <a:pt x="600" y="134"/>
                    </a:lnTo>
                    <a:cubicBezTo>
                      <a:pt x="600" y="143"/>
                      <a:pt x="601" y="150"/>
                      <a:pt x="601" y="156"/>
                    </a:cubicBezTo>
                    <a:cubicBezTo>
                      <a:pt x="602" y="161"/>
                      <a:pt x="603" y="165"/>
                      <a:pt x="605" y="169"/>
                    </a:cubicBezTo>
                    <a:cubicBezTo>
                      <a:pt x="607" y="172"/>
                      <a:pt x="610" y="174"/>
                      <a:pt x="614" y="174"/>
                    </a:cubicBezTo>
                    <a:lnTo>
                      <a:pt x="620" y="174"/>
                    </a:lnTo>
                    <a:lnTo>
                      <a:pt x="620" y="184"/>
                    </a:lnTo>
                    <a:lnTo>
                      <a:pt x="611" y="184"/>
                    </a:lnTo>
                    <a:cubicBezTo>
                      <a:pt x="608" y="184"/>
                      <a:pt x="605" y="184"/>
                      <a:pt x="600" y="182"/>
                    </a:cubicBezTo>
                    <a:cubicBezTo>
                      <a:pt x="595" y="182"/>
                      <a:pt x="589" y="181"/>
                      <a:pt x="583" y="181"/>
                    </a:cubicBezTo>
                    <a:cubicBezTo>
                      <a:pt x="578" y="181"/>
                      <a:pt x="573" y="182"/>
                      <a:pt x="567" y="182"/>
                    </a:cubicBezTo>
                    <a:cubicBezTo>
                      <a:pt x="563" y="184"/>
                      <a:pt x="559" y="184"/>
                      <a:pt x="557" y="184"/>
                    </a:cubicBezTo>
                    <a:lnTo>
                      <a:pt x="547" y="184"/>
                    </a:lnTo>
                    <a:lnTo>
                      <a:pt x="547" y="174"/>
                    </a:lnTo>
                    <a:lnTo>
                      <a:pt x="552" y="174"/>
                    </a:lnTo>
                    <a:cubicBezTo>
                      <a:pt x="557" y="174"/>
                      <a:pt x="560" y="172"/>
                      <a:pt x="562" y="168"/>
                    </a:cubicBezTo>
                    <a:cubicBezTo>
                      <a:pt x="564" y="164"/>
                      <a:pt x="565" y="160"/>
                      <a:pt x="566" y="154"/>
                    </a:cubicBezTo>
                    <a:cubicBezTo>
                      <a:pt x="566" y="149"/>
                      <a:pt x="566" y="142"/>
                      <a:pt x="566" y="134"/>
                    </a:cubicBezTo>
                    <a:lnTo>
                      <a:pt x="566" y="72"/>
                    </a:lnTo>
                    <a:cubicBezTo>
                      <a:pt x="566" y="66"/>
                      <a:pt x="567" y="59"/>
                      <a:pt x="569" y="51"/>
                    </a:cubicBezTo>
                    <a:lnTo>
                      <a:pt x="568" y="51"/>
                    </a:lnTo>
                    <a:cubicBezTo>
                      <a:pt x="565" y="57"/>
                      <a:pt x="556" y="68"/>
                      <a:pt x="542" y="84"/>
                    </a:cubicBezTo>
                    <a:cubicBezTo>
                      <a:pt x="528" y="100"/>
                      <a:pt x="513" y="117"/>
                      <a:pt x="497" y="133"/>
                    </a:cubicBezTo>
                    <a:cubicBezTo>
                      <a:pt x="482" y="150"/>
                      <a:pt x="471" y="161"/>
                      <a:pt x="465" y="167"/>
                    </a:cubicBezTo>
                    <a:cubicBezTo>
                      <a:pt x="458" y="175"/>
                      <a:pt x="453" y="180"/>
                      <a:pt x="450" y="184"/>
                    </a:cubicBezTo>
                    <a:lnTo>
                      <a:pt x="432" y="189"/>
                    </a:lnTo>
                    <a:cubicBezTo>
                      <a:pt x="434" y="163"/>
                      <a:pt x="434" y="149"/>
                      <a:pt x="434" y="147"/>
                    </a:cubicBezTo>
                    <a:lnTo>
                      <a:pt x="434" y="53"/>
                    </a:lnTo>
                    <a:lnTo>
                      <a:pt x="434" y="41"/>
                    </a:lnTo>
                    <a:cubicBezTo>
                      <a:pt x="434" y="32"/>
                      <a:pt x="434" y="26"/>
                      <a:pt x="432" y="21"/>
                    </a:cubicBezTo>
                    <a:cubicBezTo>
                      <a:pt x="430" y="16"/>
                      <a:pt x="426" y="14"/>
                      <a:pt x="421" y="14"/>
                    </a:cubicBezTo>
                    <a:lnTo>
                      <a:pt x="415" y="14"/>
                    </a:lnTo>
                    <a:lnTo>
                      <a:pt x="415" y="3"/>
                    </a:lnTo>
                    <a:close/>
                    <a:moveTo>
                      <a:pt x="193" y="3"/>
                    </a:moveTo>
                    <a:lnTo>
                      <a:pt x="201" y="3"/>
                    </a:lnTo>
                    <a:cubicBezTo>
                      <a:pt x="203" y="3"/>
                      <a:pt x="207" y="4"/>
                      <a:pt x="214" y="5"/>
                    </a:cubicBezTo>
                    <a:cubicBezTo>
                      <a:pt x="221" y="5"/>
                      <a:pt x="226" y="6"/>
                      <a:pt x="229" y="6"/>
                    </a:cubicBezTo>
                    <a:cubicBezTo>
                      <a:pt x="232" y="6"/>
                      <a:pt x="237" y="5"/>
                      <a:pt x="243" y="5"/>
                    </a:cubicBezTo>
                    <a:cubicBezTo>
                      <a:pt x="251" y="4"/>
                      <a:pt x="255" y="3"/>
                      <a:pt x="257" y="3"/>
                    </a:cubicBezTo>
                    <a:lnTo>
                      <a:pt x="266" y="3"/>
                    </a:lnTo>
                    <a:lnTo>
                      <a:pt x="266" y="14"/>
                    </a:lnTo>
                    <a:lnTo>
                      <a:pt x="260" y="14"/>
                    </a:lnTo>
                    <a:cubicBezTo>
                      <a:pt x="256" y="14"/>
                      <a:pt x="253" y="15"/>
                      <a:pt x="251" y="18"/>
                    </a:cubicBezTo>
                    <a:cubicBezTo>
                      <a:pt x="249" y="20"/>
                      <a:pt x="248" y="24"/>
                      <a:pt x="247" y="28"/>
                    </a:cubicBezTo>
                    <a:cubicBezTo>
                      <a:pt x="247" y="32"/>
                      <a:pt x="246" y="37"/>
                      <a:pt x="246" y="44"/>
                    </a:cubicBezTo>
                    <a:cubicBezTo>
                      <a:pt x="246" y="47"/>
                      <a:pt x="246" y="50"/>
                      <a:pt x="246" y="55"/>
                    </a:cubicBezTo>
                    <a:cubicBezTo>
                      <a:pt x="246" y="59"/>
                      <a:pt x="246" y="62"/>
                      <a:pt x="246" y="64"/>
                    </a:cubicBezTo>
                    <a:lnTo>
                      <a:pt x="246" y="83"/>
                    </a:lnTo>
                    <a:cubicBezTo>
                      <a:pt x="258" y="85"/>
                      <a:pt x="275" y="85"/>
                      <a:pt x="296" y="85"/>
                    </a:cubicBezTo>
                    <a:cubicBezTo>
                      <a:pt x="315" y="85"/>
                      <a:pt x="330" y="85"/>
                      <a:pt x="343" y="83"/>
                    </a:cubicBezTo>
                    <a:lnTo>
                      <a:pt x="343" y="64"/>
                    </a:lnTo>
                    <a:cubicBezTo>
                      <a:pt x="343" y="62"/>
                      <a:pt x="343" y="59"/>
                      <a:pt x="343" y="55"/>
                    </a:cubicBezTo>
                    <a:cubicBezTo>
                      <a:pt x="343" y="50"/>
                      <a:pt x="343" y="47"/>
                      <a:pt x="343" y="45"/>
                    </a:cubicBezTo>
                    <a:cubicBezTo>
                      <a:pt x="343" y="35"/>
                      <a:pt x="342" y="28"/>
                      <a:pt x="340" y="22"/>
                    </a:cubicBezTo>
                    <a:cubicBezTo>
                      <a:pt x="339" y="16"/>
                      <a:pt x="335" y="14"/>
                      <a:pt x="329" y="14"/>
                    </a:cubicBezTo>
                    <a:lnTo>
                      <a:pt x="324" y="14"/>
                    </a:lnTo>
                    <a:lnTo>
                      <a:pt x="324" y="3"/>
                    </a:lnTo>
                    <a:lnTo>
                      <a:pt x="332" y="3"/>
                    </a:lnTo>
                    <a:cubicBezTo>
                      <a:pt x="334" y="3"/>
                      <a:pt x="338" y="4"/>
                      <a:pt x="346" y="5"/>
                    </a:cubicBezTo>
                    <a:cubicBezTo>
                      <a:pt x="352" y="5"/>
                      <a:pt x="357" y="6"/>
                      <a:pt x="360" y="6"/>
                    </a:cubicBezTo>
                    <a:cubicBezTo>
                      <a:pt x="363" y="6"/>
                      <a:pt x="368" y="5"/>
                      <a:pt x="375" y="5"/>
                    </a:cubicBezTo>
                    <a:cubicBezTo>
                      <a:pt x="382" y="4"/>
                      <a:pt x="386" y="3"/>
                      <a:pt x="388" y="3"/>
                    </a:cubicBezTo>
                    <a:lnTo>
                      <a:pt x="397" y="3"/>
                    </a:lnTo>
                    <a:lnTo>
                      <a:pt x="397" y="14"/>
                    </a:lnTo>
                    <a:lnTo>
                      <a:pt x="391" y="14"/>
                    </a:lnTo>
                    <a:cubicBezTo>
                      <a:pt x="385" y="14"/>
                      <a:pt x="381" y="16"/>
                      <a:pt x="380" y="21"/>
                    </a:cubicBezTo>
                    <a:cubicBezTo>
                      <a:pt x="378" y="27"/>
                      <a:pt x="377" y="35"/>
                      <a:pt x="377" y="45"/>
                    </a:cubicBezTo>
                    <a:lnTo>
                      <a:pt x="377" y="54"/>
                    </a:lnTo>
                    <a:cubicBezTo>
                      <a:pt x="377" y="57"/>
                      <a:pt x="377" y="60"/>
                      <a:pt x="377" y="64"/>
                    </a:cubicBezTo>
                    <a:lnTo>
                      <a:pt x="377" y="141"/>
                    </a:lnTo>
                    <a:cubicBezTo>
                      <a:pt x="377" y="163"/>
                      <a:pt x="382" y="174"/>
                      <a:pt x="391" y="174"/>
                    </a:cubicBezTo>
                    <a:lnTo>
                      <a:pt x="397" y="174"/>
                    </a:lnTo>
                    <a:lnTo>
                      <a:pt x="397" y="184"/>
                    </a:lnTo>
                    <a:lnTo>
                      <a:pt x="387" y="184"/>
                    </a:lnTo>
                    <a:cubicBezTo>
                      <a:pt x="384" y="184"/>
                      <a:pt x="381" y="184"/>
                      <a:pt x="376" y="182"/>
                    </a:cubicBezTo>
                    <a:cubicBezTo>
                      <a:pt x="371" y="182"/>
                      <a:pt x="365" y="181"/>
                      <a:pt x="360" y="181"/>
                    </a:cubicBezTo>
                    <a:cubicBezTo>
                      <a:pt x="354" y="181"/>
                      <a:pt x="349" y="182"/>
                      <a:pt x="344" y="182"/>
                    </a:cubicBezTo>
                    <a:cubicBezTo>
                      <a:pt x="339" y="184"/>
                      <a:pt x="335" y="184"/>
                      <a:pt x="333" y="184"/>
                    </a:cubicBezTo>
                    <a:lnTo>
                      <a:pt x="323" y="184"/>
                    </a:lnTo>
                    <a:lnTo>
                      <a:pt x="323" y="174"/>
                    </a:lnTo>
                    <a:lnTo>
                      <a:pt x="328" y="174"/>
                    </a:lnTo>
                    <a:cubicBezTo>
                      <a:pt x="338" y="174"/>
                      <a:pt x="343" y="163"/>
                      <a:pt x="343" y="141"/>
                    </a:cubicBezTo>
                    <a:lnTo>
                      <a:pt x="343" y="96"/>
                    </a:lnTo>
                    <a:cubicBezTo>
                      <a:pt x="335" y="97"/>
                      <a:pt x="319" y="97"/>
                      <a:pt x="297" y="98"/>
                    </a:cubicBezTo>
                    <a:lnTo>
                      <a:pt x="276" y="98"/>
                    </a:lnTo>
                    <a:cubicBezTo>
                      <a:pt x="264" y="97"/>
                      <a:pt x="254" y="97"/>
                      <a:pt x="246" y="96"/>
                    </a:cubicBezTo>
                    <a:lnTo>
                      <a:pt x="246" y="141"/>
                    </a:lnTo>
                    <a:cubicBezTo>
                      <a:pt x="246" y="163"/>
                      <a:pt x="251" y="174"/>
                      <a:pt x="260" y="174"/>
                    </a:cubicBezTo>
                    <a:lnTo>
                      <a:pt x="266" y="174"/>
                    </a:lnTo>
                    <a:lnTo>
                      <a:pt x="266" y="184"/>
                    </a:lnTo>
                    <a:lnTo>
                      <a:pt x="256" y="184"/>
                    </a:lnTo>
                    <a:cubicBezTo>
                      <a:pt x="253" y="184"/>
                      <a:pt x="250" y="184"/>
                      <a:pt x="245" y="182"/>
                    </a:cubicBezTo>
                    <a:cubicBezTo>
                      <a:pt x="240" y="182"/>
                      <a:pt x="234" y="181"/>
                      <a:pt x="229" y="181"/>
                    </a:cubicBezTo>
                    <a:cubicBezTo>
                      <a:pt x="223" y="181"/>
                      <a:pt x="218" y="182"/>
                      <a:pt x="213" y="182"/>
                    </a:cubicBezTo>
                    <a:cubicBezTo>
                      <a:pt x="208" y="184"/>
                      <a:pt x="204" y="184"/>
                      <a:pt x="202" y="184"/>
                    </a:cubicBezTo>
                    <a:lnTo>
                      <a:pt x="192" y="184"/>
                    </a:lnTo>
                    <a:lnTo>
                      <a:pt x="192" y="174"/>
                    </a:lnTo>
                    <a:lnTo>
                      <a:pt x="197" y="174"/>
                    </a:lnTo>
                    <a:cubicBezTo>
                      <a:pt x="207" y="174"/>
                      <a:pt x="212" y="163"/>
                      <a:pt x="212" y="141"/>
                    </a:cubicBezTo>
                    <a:lnTo>
                      <a:pt x="212" y="64"/>
                    </a:lnTo>
                    <a:cubicBezTo>
                      <a:pt x="212" y="62"/>
                      <a:pt x="212" y="59"/>
                      <a:pt x="212" y="55"/>
                    </a:cubicBezTo>
                    <a:cubicBezTo>
                      <a:pt x="212" y="50"/>
                      <a:pt x="212" y="47"/>
                      <a:pt x="212" y="45"/>
                    </a:cubicBezTo>
                    <a:cubicBezTo>
                      <a:pt x="212" y="35"/>
                      <a:pt x="211" y="28"/>
                      <a:pt x="209" y="22"/>
                    </a:cubicBezTo>
                    <a:cubicBezTo>
                      <a:pt x="207" y="16"/>
                      <a:pt x="204" y="14"/>
                      <a:pt x="198" y="14"/>
                    </a:cubicBezTo>
                    <a:lnTo>
                      <a:pt x="193" y="14"/>
                    </a:lnTo>
                    <a:lnTo>
                      <a:pt x="193" y="3"/>
                    </a:lnTo>
                    <a:close/>
                    <a:moveTo>
                      <a:pt x="109" y="14"/>
                    </a:moveTo>
                    <a:lnTo>
                      <a:pt x="115" y="14"/>
                    </a:lnTo>
                    <a:cubicBezTo>
                      <a:pt x="119" y="14"/>
                      <a:pt x="121" y="17"/>
                      <a:pt x="121" y="22"/>
                    </a:cubicBezTo>
                    <a:cubicBezTo>
                      <a:pt x="120" y="28"/>
                      <a:pt x="117" y="32"/>
                      <a:pt x="113" y="37"/>
                    </a:cubicBezTo>
                    <a:cubicBezTo>
                      <a:pt x="109" y="41"/>
                      <a:pt x="104" y="46"/>
                      <a:pt x="96" y="53"/>
                    </a:cubicBezTo>
                    <a:cubicBezTo>
                      <a:pt x="92" y="56"/>
                      <a:pt x="89" y="59"/>
                      <a:pt x="87" y="62"/>
                    </a:cubicBezTo>
                    <a:cubicBezTo>
                      <a:pt x="84" y="64"/>
                      <a:pt x="80" y="69"/>
                      <a:pt x="75" y="75"/>
                    </a:cubicBezTo>
                    <a:cubicBezTo>
                      <a:pt x="69" y="80"/>
                      <a:pt x="64" y="86"/>
                      <a:pt x="59" y="91"/>
                    </a:cubicBezTo>
                    <a:cubicBezTo>
                      <a:pt x="73" y="107"/>
                      <a:pt x="88" y="126"/>
                      <a:pt x="104" y="148"/>
                    </a:cubicBezTo>
                    <a:cubicBezTo>
                      <a:pt x="111" y="158"/>
                      <a:pt x="117" y="165"/>
                      <a:pt x="121" y="170"/>
                    </a:cubicBezTo>
                    <a:cubicBezTo>
                      <a:pt x="125" y="175"/>
                      <a:pt x="129" y="179"/>
                      <a:pt x="134" y="182"/>
                    </a:cubicBezTo>
                    <a:cubicBezTo>
                      <a:pt x="139" y="185"/>
                      <a:pt x="145" y="186"/>
                      <a:pt x="153" y="186"/>
                    </a:cubicBezTo>
                    <a:cubicBezTo>
                      <a:pt x="158" y="186"/>
                      <a:pt x="164" y="185"/>
                      <a:pt x="170" y="183"/>
                    </a:cubicBezTo>
                    <a:cubicBezTo>
                      <a:pt x="173" y="182"/>
                      <a:pt x="175" y="181"/>
                      <a:pt x="178" y="180"/>
                    </a:cubicBezTo>
                    <a:lnTo>
                      <a:pt x="178" y="170"/>
                    </a:lnTo>
                    <a:cubicBezTo>
                      <a:pt x="172" y="173"/>
                      <a:pt x="167" y="174"/>
                      <a:pt x="163" y="174"/>
                    </a:cubicBezTo>
                    <a:cubicBezTo>
                      <a:pt x="159" y="174"/>
                      <a:pt x="156" y="172"/>
                      <a:pt x="154" y="169"/>
                    </a:cubicBezTo>
                    <a:cubicBezTo>
                      <a:pt x="151" y="166"/>
                      <a:pt x="147" y="161"/>
                      <a:pt x="143" y="153"/>
                    </a:cubicBezTo>
                    <a:cubicBezTo>
                      <a:pt x="132" y="137"/>
                      <a:pt x="123" y="124"/>
                      <a:pt x="118" y="116"/>
                    </a:cubicBezTo>
                    <a:cubicBezTo>
                      <a:pt x="112" y="108"/>
                      <a:pt x="106" y="101"/>
                      <a:pt x="100" y="95"/>
                    </a:cubicBezTo>
                    <a:cubicBezTo>
                      <a:pt x="94" y="90"/>
                      <a:pt x="87" y="86"/>
                      <a:pt x="79" y="83"/>
                    </a:cubicBezTo>
                    <a:cubicBezTo>
                      <a:pt x="81" y="82"/>
                      <a:pt x="84" y="78"/>
                      <a:pt x="89" y="74"/>
                    </a:cubicBezTo>
                    <a:cubicBezTo>
                      <a:pt x="104" y="59"/>
                      <a:pt x="115" y="48"/>
                      <a:pt x="124" y="40"/>
                    </a:cubicBezTo>
                    <a:cubicBezTo>
                      <a:pt x="133" y="32"/>
                      <a:pt x="140" y="26"/>
                      <a:pt x="146" y="23"/>
                    </a:cubicBezTo>
                    <a:cubicBezTo>
                      <a:pt x="151" y="19"/>
                      <a:pt x="156" y="16"/>
                      <a:pt x="159" y="15"/>
                    </a:cubicBezTo>
                    <a:cubicBezTo>
                      <a:pt x="162" y="14"/>
                      <a:pt x="166" y="14"/>
                      <a:pt x="169" y="14"/>
                    </a:cubicBezTo>
                    <a:lnTo>
                      <a:pt x="173" y="14"/>
                    </a:lnTo>
                    <a:lnTo>
                      <a:pt x="173" y="3"/>
                    </a:lnTo>
                    <a:lnTo>
                      <a:pt x="167" y="3"/>
                    </a:lnTo>
                    <a:cubicBezTo>
                      <a:pt x="163" y="3"/>
                      <a:pt x="160" y="4"/>
                      <a:pt x="158" y="4"/>
                    </a:cubicBezTo>
                    <a:cubicBezTo>
                      <a:pt x="156" y="4"/>
                      <a:pt x="154" y="4"/>
                      <a:pt x="152" y="5"/>
                    </a:cubicBezTo>
                    <a:cubicBezTo>
                      <a:pt x="150" y="5"/>
                      <a:pt x="149" y="5"/>
                      <a:pt x="148" y="6"/>
                    </a:cubicBezTo>
                    <a:cubicBezTo>
                      <a:pt x="147" y="6"/>
                      <a:pt x="145" y="6"/>
                      <a:pt x="142" y="6"/>
                    </a:cubicBezTo>
                    <a:cubicBezTo>
                      <a:pt x="140" y="6"/>
                      <a:pt x="137" y="6"/>
                      <a:pt x="133" y="5"/>
                    </a:cubicBezTo>
                    <a:cubicBezTo>
                      <a:pt x="129" y="5"/>
                      <a:pt x="127" y="4"/>
                      <a:pt x="126" y="4"/>
                    </a:cubicBezTo>
                    <a:cubicBezTo>
                      <a:pt x="125" y="4"/>
                      <a:pt x="123" y="4"/>
                      <a:pt x="120" y="4"/>
                    </a:cubicBezTo>
                    <a:cubicBezTo>
                      <a:pt x="118" y="4"/>
                      <a:pt x="116" y="3"/>
                      <a:pt x="114" y="3"/>
                    </a:cubicBezTo>
                    <a:lnTo>
                      <a:pt x="109" y="3"/>
                    </a:lnTo>
                    <a:lnTo>
                      <a:pt x="109" y="14"/>
                    </a:lnTo>
                    <a:close/>
                    <a:moveTo>
                      <a:pt x="1" y="3"/>
                    </a:moveTo>
                    <a:lnTo>
                      <a:pt x="9" y="3"/>
                    </a:lnTo>
                    <a:cubicBezTo>
                      <a:pt x="11" y="3"/>
                      <a:pt x="15" y="4"/>
                      <a:pt x="22" y="5"/>
                    </a:cubicBezTo>
                    <a:cubicBezTo>
                      <a:pt x="29" y="5"/>
                      <a:pt x="34" y="6"/>
                      <a:pt x="37" y="6"/>
                    </a:cubicBezTo>
                    <a:cubicBezTo>
                      <a:pt x="40" y="6"/>
                      <a:pt x="45" y="5"/>
                      <a:pt x="52" y="5"/>
                    </a:cubicBezTo>
                    <a:cubicBezTo>
                      <a:pt x="59" y="4"/>
                      <a:pt x="63" y="3"/>
                      <a:pt x="65" y="3"/>
                    </a:cubicBezTo>
                    <a:lnTo>
                      <a:pt x="74" y="3"/>
                    </a:lnTo>
                    <a:lnTo>
                      <a:pt x="74" y="14"/>
                    </a:lnTo>
                    <a:lnTo>
                      <a:pt x="68" y="14"/>
                    </a:lnTo>
                    <a:cubicBezTo>
                      <a:pt x="64" y="14"/>
                      <a:pt x="61" y="15"/>
                      <a:pt x="59" y="18"/>
                    </a:cubicBezTo>
                    <a:cubicBezTo>
                      <a:pt x="56" y="22"/>
                      <a:pt x="55" y="25"/>
                      <a:pt x="55" y="30"/>
                    </a:cubicBezTo>
                    <a:cubicBezTo>
                      <a:pt x="54" y="35"/>
                      <a:pt x="54" y="41"/>
                      <a:pt x="54" y="50"/>
                    </a:cubicBezTo>
                    <a:lnTo>
                      <a:pt x="54" y="141"/>
                    </a:lnTo>
                    <a:cubicBezTo>
                      <a:pt x="54" y="163"/>
                      <a:pt x="59" y="174"/>
                      <a:pt x="68" y="174"/>
                    </a:cubicBezTo>
                    <a:lnTo>
                      <a:pt x="74" y="174"/>
                    </a:lnTo>
                    <a:lnTo>
                      <a:pt x="74" y="184"/>
                    </a:lnTo>
                    <a:lnTo>
                      <a:pt x="64" y="184"/>
                    </a:lnTo>
                    <a:cubicBezTo>
                      <a:pt x="62" y="184"/>
                      <a:pt x="58" y="184"/>
                      <a:pt x="53" y="182"/>
                    </a:cubicBezTo>
                    <a:cubicBezTo>
                      <a:pt x="48" y="182"/>
                      <a:pt x="42" y="181"/>
                      <a:pt x="37" y="181"/>
                    </a:cubicBezTo>
                    <a:cubicBezTo>
                      <a:pt x="31" y="181"/>
                      <a:pt x="26" y="182"/>
                      <a:pt x="21" y="182"/>
                    </a:cubicBezTo>
                    <a:cubicBezTo>
                      <a:pt x="16" y="184"/>
                      <a:pt x="12" y="184"/>
                      <a:pt x="10" y="184"/>
                    </a:cubicBezTo>
                    <a:lnTo>
                      <a:pt x="0" y="184"/>
                    </a:lnTo>
                    <a:lnTo>
                      <a:pt x="0" y="174"/>
                    </a:lnTo>
                    <a:lnTo>
                      <a:pt x="5" y="174"/>
                    </a:lnTo>
                    <a:cubicBezTo>
                      <a:pt x="15" y="174"/>
                      <a:pt x="20" y="163"/>
                      <a:pt x="20" y="141"/>
                    </a:cubicBezTo>
                    <a:lnTo>
                      <a:pt x="20" y="50"/>
                    </a:lnTo>
                    <a:cubicBezTo>
                      <a:pt x="20" y="41"/>
                      <a:pt x="20" y="35"/>
                      <a:pt x="19" y="30"/>
                    </a:cubicBezTo>
                    <a:cubicBezTo>
                      <a:pt x="19" y="25"/>
                      <a:pt x="18" y="22"/>
                      <a:pt x="16" y="18"/>
                    </a:cubicBezTo>
                    <a:cubicBezTo>
                      <a:pt x="14" y="15"/>
                      <a:pt x="11" y="14"/>
                      <a:pt x="6" y="14"/>
                    </a:cubicBezTo>
                    <a:lnTo>
                      <a:pt x="1" y="1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2083593" y="-908050"/>
                <a:ext cx="161925" cy="58737"/>
              </a:xfrm>
              <a:custGeom>
                <a:avLst/>
                <a:gdLst/>
                <a:ahLst/>
                <a:cxnLst>
                  <a:cxn ang="0">
                    <a:pos x="390" y="153"/>
                  </a:cxn>
                  <a:cxn ang="0">
                    <a:pos x="432" y="101"/>
                  </a:cxn>
                  <a:cxn ang="0">
                    <a:pos x="400" y="12"/>
                  </a:cxn>
                  <a:cxn ang="0">
                    <a:pos x="367" y="65"/>
                  </a:cxn>
                  <a:cxn ang="0">
                    <a:pos x="344" y="50"/>
                  </a:cxn>
                  <a:cxn ang="0">
                    <a:pos x="400" y="4"/>
                  </a:cxn>
                  <a:cxn ang="0">
                    <a:pos x="461" y="84"/>
                  </a:cxn>
                  <a:cxn ang="0">
                    <a:pos x="400" y="168"/>
                  </a:cxn>
                  <a:cxn ang="0">
                    <a:pos x="344" y="118"/>
                  </a:cxn>
                  <a:cxn ang="0">
                    <a:pos x="240" y="161"/>
                  </a:cxn>
                  <a:cxn ang="0">
                    <a:pos x="306" y="69"/>
                  </a:cxn>
                  <a:cxn ang="0">
                    <a:pos x="276" y="10"/>
                  </a:cxn>
                  <a:cxn ang="0">
                    <a:pos x="254" y="68"/>
                  </a:cxn>
                  <a:cxn ang="0">
                    <a:pos x="291" y="81"/>
                  </a:cxn>
                  <a:cxn ang="0">
                    <a:pos x="243" y="91"/>
                  </a:cxn>
                  <a:cxn ang="0">
                    <a:pos x="229" y="25"/>
                  </a:cxn>
                  <a:cxn ang="0">
                    <a:pos x="302" y="5"/>
                  </a:cxn>
                  <a:cxn ang="0">
                    <a:pos x="335" y="59"/>
                  </a:cxn>
                  <a:cxn ang="0">
                    <a:pos x="288" y="144"/>
                  </a:cxn>
                  <a:cxn ang="0">
                    <a:pos x="134" y="102"/>
                  </a:cxn>
                  <a:cxn ang="0">
                    <a:pos x="141" y="154"/>
                  </a:cxn>
                  <a:cxn ang="0">
                    <a:pos x="180" y="144"/>
                  </a:cxn>
                  <a:cxn ang="0">
                    <a:pos x="154" y="85"/>
                  </a:cxn>
                  <a:cxn ang="0">
                    <a:pos x="185" y="39"/>
                  </a:cxn>
                  <a:cxn ang="0">
                    <a:pos x="160" y="13"/>
                  </a:cxn>
                  <a:cxn ang="0">
                    <a:pos x="144" y="53"/>
                  </a:cxn>
                  <a:cxn ang="0">
                    <a:pos x="126" y="69"/>
                  </a:cxn>
                  <a:cxn ang="0">
                    <a:pos x="116" y="22"/>
                  </a:cxn>
                  <a:cxn ang="0">
                    <a:pos x="187" y="9"/>
                  </a:cxn>
                  <a:cxn ang="0">
                    <a:pos x="197" y="59"/>
                  </a:cxn>
                  <a:cxn ang="0">
                    <a:pos x="211" y="121"/>
                  </a:cxn>
                  <a:cxn ang="0">
                    <a:pos x="156" y="166"/>
                  </a:cxn>
                  <a:cxn ang="0">
                    <a:pos x="106" y="130"/>
                  </a:cxn>
                  <a:cxn ang="0">
                    <a:pos x="0" y="34"/>
                  </a:cxn>
                  <a:cxn ang="0">
                    <a:pos x="50" y="9"/>
                  </a:cxn>
                  <a:cxn ang="0">
                    <a:pos x="63" y="28"/>
                  </a:cxn>
                  <a:cxn ang="0">
                    <a:pos x="61" y="108"/>
                  </a:cxn>
                  <a:cxn ang="0">
                    <a:pos x="71" y="153"/>
                  </a:cxn>
                  <a:cxn ang="0">
                    <a:pos x="86" y="163"/>
                  </a:cxn>
                  <a:cxn ang="0">
                    <a:pos x="47" y="160"/>
                  </a:cxn>
                  <a:cxn ang="0">
                    <a:pos x="8" y="163"/>
                  </a:cxn>
                  <a:cxn ang="0">
                    <a:pos x="27" y="152"/>
                  </a:cxn>
                  <a:cxn ang="0">
                    <a:pos x="34" y="84"/>
                  </a:cxn>
                  <a:cxn ang="0">
                    <a:pos x="29" y="35"/>
                  </a:cxn>
                  <a:cxn ang="0">
                    <a:pos x="0" y="46"/>
                  </a:cxn>
                </a:cxnLst>
                <a:rect l="0" t="0" r="r" b="b"/>
                <a:pathLst>
                  <a:path w="461" h="169">
                    <a:moveTo>
                      <a:pt x="368" y="100"/>
                    </a:moveTo>
                    <a:cubicBezTo>
                      <a:pt x="370" y="114"/>
                      <a:pt x="373" y="126"/>
                      <a:pt x="377" y="134"/>
                    </a:cubicBezTo>
                    <a:cubicBezTo>
                      <a:pt x="381" y="143"/>
                      <a:pt x="385" y="149"/>
                      <a:pt x="390" y="153"/>
                    </a:cubicBezTo>
                    <a:cubicBezTo>
                      <a:pt x="394" y="157"/>
                      <a:pt x="399" y="159"/>
                      <a:pt x="403" y="159"/>
                    </a:cubicBezTo>
                    <a:cubicBezTo>
                      <a:pt x="411" y="159"/>
                      <a:pt x="417" y="154"/>
                      <a:pt x="423" y="145"/>
                    </a:cubicBezTo>
                    <a:cubicBezTo>
                      <a:pt x="429" y="137"/>
                      <a:pt x="432" y="122"/>
                      <a:pt x="432" y="101"/>
                    </a:cubicBezTo>
                    <a:cubicBezTo>
                      <a:pt x="432" y="85"/>
                      <a:pt x="431" y="71"/>
                      <a:pt x="429" y="58"/>
                    </a:cubicBezTo>
                    <a:cubicBezTo>
                      <a:pt x="426" y="44"/>
                      <a:pt x="423" y="33"/>
                      <a:pt x="418" y="25"/>
                    </a:cubicBezTo>
                    <a:cubicBezTo>
                      <a:pt x="413" y="17"/>
                      <a:pt x="407" y="12"/>
                      <a:pt x="400" y="12"/>
                    </a:cubicBezTo>
                    <a:cubicBezTo>
                      <a:pt x="395" y="12"/>
                      <a:pt x="390" y="14"/>
                      <a:pt x="385" y="17"/>
                    </a:cubicBezTo>
                    <a:cubicBezTo>
                      <a:pt x="380" y="20"/>
                      <a:pt x="376" y="25"/>
                      <a:pt x="372" y="33"/>
                    </a:cubicBezTo>
                    <a:cubicBezTo>
                      <a:pt x="369" y="41"/>
                      <a:pt x="367" y="52"/>
                      <a:pt x="367" y="65"/>
                    </a:cubicBezTo>
                    <a:cubicBezTo>
                      <a:pt x="367" y="81"/>
                      <a:pt x="368" y="92"/>
                      <a:pt x="368" y="100"/>
                    </a:cubicBezTo>
                    <a:close/>
                    <a:moveTo>
                      <a:pt x="339" y="83"/>
                    </a:moveTo>
                    <a:cubicBezTo>
                      <a:pt x="339" y="71"/>
                      <a:pt x="340" y="60"/>
                      <a:pt x="344" y="50"/>
                    </a:cubicBezTo>
                    <a:cubicBezTo>
                      <a:pt x="347" y="40"/>
                      <a:pt x="352" y="31"/>
                      <a:pt x="357" y="25"/>
                    </a:cubicBezTo>
                    <a:cubicBezTo>
                      <a:pt x="363" y="18"/>
                      <a:pt x="370" y="13"/>
                      <a:pt x="377" y="9"/>
                    </a:cubicBezTo>
                    <a:cubicBezTo>
                      <a:pt x="385" y="6"/>
                      <a:pt x="392" y="4"/>
                      <a:pt x="400" y="4"/>
                    </a:cubicBezTo>
                    <a:cubicBezTo>
                      <a:pt x="413" y="4"/>
                      <a:pt x="423" y="8"/>
                      <a:pt x="433" y="15"/>
                    </a:cubicBezTo>
                    <a:cubicBezTo>
                      <a:pt x="442" y="23"/>
                      <a:pt x="449" y="33"/>
                      <a:pt x="454" y="45"/>
                    </a:cubicBezTo>
                    <a:cubicBezTo>
                      <a:pt x="458" y="58"/>
                      <a:pt x="461" y="71"/>
                      <a:pt x="461" y="84"/>
                    </a:cubicBezTo>
                    <a:cubicBezTo>
                      <a:pt x="461" y="104"/>
                      <a:pt x="458" y="119"/>
                      <a:pt x="452" y="132"/>
                    </a:cubicBezTo>
                    <a:cubicBezTo>
                      <a:pt x="446" y="145"/>
                      <a:pt x="438" y="154"/>
                      <a:pt x="429" y="159"/>
                    </a:cubicBezTo>
                    <a:cubicBezTo>
                      <a:pt x="420" y="165"/>
                      <a:pt x="410" y="168"/>
                      <a:pt x="400" y="168"/>
                    </a:cubicBezTo>
                    <a:cubicBezTo>
                      <a:pt x="392" y="168"/>
                      <a:pt x="384" y="166"/>
                      <a:pt x="376" y="162"/>
                    </a:cubicBezTo>
                    <a:cubicBezTo>
                      <a:pt x="369" y="158"/>
                      <a:pt x="363" y="153"/>
                      <a:pt x="357" y="145"/>
                    </a:cubicBezTo>
                    <a:cubicBezTo>
                      <a:pt x="351" y="138"/>
                      <a:pt x="347" y="129"/>
                      <a:pt x="344" y="118"/>
                    </a:cubicBezTo>
                    <a:cubicBezTo>
                      <a:pt x="340" y="107"/>
                      <a:pt x="339" y="96"/>
                      <a:pt x="339" y="83"/>
                    </a:cubicBezTo>
                    <a:close/>
                    <a:moveTo>
                      <a:pt x="240" y="169"/>
                    </a:moveTo>
                    <a:lnTo>
                      <a:pt x="240" y="161"/>
                    </a:lnTo>
                    <a:cubicBezTo>
                      <a:pt x="257" y="153"/>
                      <a:pt x="270" y="144"/>
                      <a:pt x="280" y="132"/>
                    </a:cubicBezTo>
                    <a:cubicBezTo>
                      <a:pt x="290" y="121"/>
                      <a:pt x="297" y="110"/>
                      <a:pt x="301" y="98"/>
                    </a:cubicBezTo>
                    <a:cubicBezTo>
                      <a:pt x="305" y="87"/>
                      <a:pt x="306" y="77"/>
                      <a:pt x="306" y="69"/>
                    </a:cubicBezTo>
                    <a:cubicBezTo>
                      <a:pt x="306" y="56"/>
                      <a:pt x="305" y="45"/>
                      <a:pt x="302" y="36"/>
                    </a:cubicBezTo>
                    <a:cubicBezTo>
                      <a:pt x="300" y="28"/>
                      <a:pt x="296" y="21"/>
                      <a:pt x="292" y="16"/>
                    </a:cubicBezTo>
                    <a:cubicBezTo>
                      <a:pt x="287" y="12"/>
                      <a:pt x="282" y="10"/>
                      <a:pt x="276" y="10"/>
                    </a:cubicBezTo>
                    <a:cubicBezTo>
                      <a:pt x="269" y="10"/>
                      <a:pt x="262" y="13"/>
                      <a:pt x="257" y="19"/>
                    </a:cubicBezTo>
                    <a:cubicBezTo>
                      <a:pt x="252" y="26"/>
                      <a:pt x="250" y="35"/>
                      <a:pt x="250" y="47"/>
                    </a:cubicBezTo>
                    <a:cubicBezTo>
                      <a:pt x="250" y="55"/>
                      <a:pt x="251" y="62"/>
                      <a:pt x="254" y="68"/>
                    </a:cubicBezTo>
                    <a:cubicBezTo>
                      <a:pt x="256" y="74"/>
                      <a:pt x="260" y="78"/>
                      <a:pt x="264" y="81"/>
                    </a:cubicBezTo>
                    <a:cubicBezTo>
                      <a:pt x="268" y="84"/>
                      <a:pt x="273" y="86"/>
                      <a:pt x="278" y="86"/>
                    </a:cubicBezTo>
                    <a:cubicBezTo>
                      <a:pt x="283" y="86"/>
                      <a:pt x="287" y="84"/>
                      <a:pt x="291" y="81"/>
                    </a:cubicBezTo>
                    <a:lnTo>
                      <a:pt x="291" y="90"/>
                    </a:lnTo>
                    <a:cubicBezTo>
                      <a:pt x="282" y="94"/>
                      <a:pt x="273" y="96"/>
                      <a:pt x="263" y="96"/>
                    </a:cubicBezTo>
                    <a:cubicBezTo>
                      <a:pt x="256" y="96"/>
                      <a:pt x="249" y="94"/>
                      <a:pt x="243" y="91"/>
                    </a:cubicBezTo>
                    <a:cubicBezTo>
                      <a:pt x="236" y="87"/>
                      <a:pt x="231" y="82"/>
                      <a:pt x="228" y="75"/>
                    </a:cubicBezTo>
                    <a:cubicBezTo>
                      <a:pt x="224" y="68"/>
                      <a:pt x="222" y="60"/>
                      <a:pt x="222" y="51"/>
                    </a:cubicBezTo>
                    <a:cubicBezTo>
                      <a:pt x="222" y="42"/>
                      <a:pt x="224" y="33"/>
                      <a:pt x="229" y="25"/>
                    </a:cubicBezTo>
                    <a:cubicBezTo>
                      <a:pt x="233" y="18"/>
                      <a:pt x="239" y="11"/>
                      <a:pt x="248" y="7"/>
                    </a:cubicBezTo>
                    <a:cubicBezTo>
                      <a:pt x="256" y="2"/>
                      <a:pt x="266" y="0"/>
                      <a:pt x="277" y="0"/>
                    </a:cubicBezTo>
                    <a:cubicBezTo>
                      <a:pt x="287" y="0"/>
                      <a:pt x="295" y="2"/>
                      <a:pt x="302" y="5"/>
                    </a:cubicBezTo>
                    <a:cubicBezTo>
                      <a:pt x="310" y="8"/>
                      <a:pt x="316" y="12"/>
                      <a:pt x="321" y="18"/>
                    </a:cubicBezTo>
                    <a:cubicBezTo>
                      <a:pt x="325" y="23"/>
                      <a:pt x="329" y="30"/>
                      <a:pt x="331" y="37"/>
                    </a:cubicBezTo>
                    <a:cubicBezTo>
                      <a:pt x="334" y="44"/>
                      <a:pt x="335" y="51"/>
                      <a:pt x="335" y="59"/>
                    </a:cubicBezTo>
                    <a:cubicBezTo>
                      <a:pt x="335" y="67"/>
                      <a:pt x="334" y="75"/>
                      <a:pt x="331" y="85"/>
                    </a:cubicBezTo>
                    <a:cubicBezTo>
                      <a:pt x="329" y="94"/>
                      <a:pt x="324" y="104"/>
                      <a:pt x="317" y="114"/>
                    </a:cubicBezTo>
                    <a:cubicBezTo>
                      <a:pt x="310" y="125"/>
                      <a:pt x="301" y="135"/>
                      <a:pt x="288" y="144"/>
                    </a:cubicBezTo>
                    <a:cubicBezTo>
                      <a:pt x="275" y="154"/>
                      <a:pt x="259" y="162"/>
                      <a:pt x="240" y="169"/>
                    </a:cubicBezTo>
                    <a:close/>
                    <a:moveTo>
                      <a:pt x="154" y="85"/>
                    </a:moveTo>
                    <a:cubicBezTo>
                      <a:pt x="146" y="89"/>
                      <a:pt x="139" y="95"/>
                      <a:pt x="134" y="102"/>
                    </a:cubicBezTo>
                    <a:cubicBezTo>
                      <a:pt x="128" y="109"/>
                      <a:pt x="125" y="118"/>
                      <a:pt x="125" y="127"/>
                    </a:cubicBezTo>
                    <a:cubicBezTo>
                      <a:pt x="125" y="133"/>
                      <a:pt x="126" y="138"/>
                      <a:pt x="129" y="143"/>
                    </a:cubicBezTo>
                    <a:cubicBezTo>
                      <a:pt x="132" y="147"/>
                      <a:pt x="136" y="151"/>
                      <a:pt x="141" y="154"/>
                    </a:cubicBezTo>
                    <a:cubicBezTo>
                      <a:pt x="146" y="157"/>
                      <a:pt x="151" y="158"/>
                      <a:pt x="156" y="158"/>
                    </a:cubicBezTo>
                    <a:cubicBezTo>
                      <a:pt x="161" y="158"/>
                      <a:pt x="166" y="157"/>
                      <a:pt x="170" y="154"/>
                    </a:cubicBezTo>
                    <a:cubicBezTo>
                      <a:pt x="174" y="152"/>
                      <a:pt x="178" y="148"/>
                      <a:pt x="180" y="144"/>
                    </a:cubicBezTo>
                    <a:cubicBezTo>
                      <a:pt x="183" y="140"/>
                      <a:pt x="184" y="135"/>
                      <a:pt x="184" y="130"/>
                    </a:cubicBezTo>
                    <a:cubicBezTo>
                      <a:pt x="184" y="123"/>
                      <a:pt x="182" y="115"/>
                      <a:pt x="177" y="107"/>
                    </a:cubicBezTo>
                    <a:cubicBezTo>
                      <a:pt x="173" y="99"/>
                      <a:pt x="165" y="92"/>
                      <a:pt x="154" y="85"/>
                    </a:cubicBezTo>
                    <a:close/>
                    <a:moveTo>
                      <a:pt x="166" y="71"/>
                    </a:moveTo>
                    <a:cubicBezTo>
                      <a:pt x="172" y="67"/>
                      <a:pt x="177" y="62"/>
                      <a:pt x="180" y="56"/>
                    </a:cubicBezTo>
                    <a:cubicBezTo>
                      <a:pt x="184" y="50"/>
                      <a:pt x="185" y="45"/>
                      <a:pt x="185" y="39"/>
                    </a:cubicBezTo>
                    <a:cubicBezTo>
                      <a:pt x="185" y="35"/>
                      <a:pt x="184" y="31"/>
                      <a:pt x="183" y="27"/>
                    </a:cubicBezTo>
                    <a:cubicBezTo>
                      <a:pt x="181" y="23"/>
                      <a:pt x="178" y="19"/>
                      <a:pt x="174" y="17"/>
                    </a:cubicBezTo>
                    <a:cubicBezTo>
                      <a:pt x="171" y="14"/>
                      <a:pt x="166" y="13"/>
                      <a:pt x="160" y="13"/>
                    </a:cubicBezTo>
                    <a:cubicBezTo>
                      <a:pt x="152" y="13"/>
                      <a:pt x="146" y="15"/>
                      <a:pt x="142" y="20"/>
                    </a:cubicBezTo>
                    <a:cubicBezTo>
                      <a:pt x="139" y="25"/>
                      <a:pt x="137" y="30"/>
                      <a:pt x="137" y="36"/>
                    </a:cubicBezTo>
                    <a:cubicBezTo>
                      <a:pt x="137" y="41"/>
                      <a:pt x="139" y="47"/>
                      <a:pt x="144" y="53"/>
                    </a:cubicBezTo>
                    <a:cubicBezTo>
                      <a:pt x="149" y="59"/>
                      <a:pt x="156" y="65"/>
                      <a:pt x="166" y="71"/>
                    </a:cubicBezTo>
                    <a:close/>
                    <a:moveTo>
                      <a:pt x="144" y="81"/>
                    </a:moveTo>
                    <a:cubicBezTo>
                      <a:pt x="137" y="77"/>
                      <a:pt x="131" y="73"/>
                      <a:pt x="126" y="69"/>
                    </a:cubicBezTo>
                    <a:cubicBezTo>
                      <a:pt x="121" y="65"/>
                      <a:pt x="117" y="61"/>
                      <a:pt x="114" y="56"/>
                    </a:cubicBezTo>
                    <a:cubicBezTo>
                      <a:pt x="112" y="51"/>
                      <a:pt x="110" y="45"/>
                      <a:pt x="110" y="39"/>
                    </a:cubicBezTo>
                    <a:cubicBezTo>
                      <a:pt x="110" y="33"/>
                      <a:pt x="112" y="27"/>
                      <a:pt x="116" y="22"/>
                    </a:cubicBezTo>
                    <a:cubicBezTo>
                      <a:pt x="120" y="17"/>
                      <a:pt x="126" y="12"/>
                      <a:pt x="134" y="9"/>
                    </a:cubicBezTo>
                    <a:cubicBezTo>
                      <a:pt x="142" y="6"/>
                      <a:pt x="151" y="4"/>
                      <a:pt x="162" y="4"/>
                    </a:cubicBezTo>
                    <a:cubicBezTo>
                      <a:pt x="172" y="4"/>
                      <a:pt x="181" y="6"/>
                      <a:pt x="187" y="9"/>
                    </a:cubicBezTo>
                    <a:cubicBezTo>
                      <a:pt x="194" y="13"/>
                      <a:pt x="198" y="17"/>
                      <a:pt x="201" y="22"/>
                    </a:cubicBezTo>
                    <a:cubicBezTo>
                      <a:pt x="204" y="27"/>
                      <a:pt x="205" y="32"/>
                      <a:pt x="205" y="37"/>
                    </a:cubicBezTo>
                    <a:cubicBezTo>
                      <a:pt x="205" y="46"/>
                      <a:pt x="202" y="53"/>
                      <a:pt x="197" y="59"/>
                    </a:cubicBezTo>
                    <a:cubicBezTo>
                      <a:pt x="192" y="65"/>
                      <a:pt x="184" y="71"/>
                      <a:pt x="174" y="76"/>
                    </a:cubicBezTo>
                    <a:cubicBezTo>
                      <a:pt x="186" y="82"/>
                      <a:pt x="195" y="88"/>
                      <a:pt x="201" y="95"/>
                    </a:cubicBezTo>
                    <a:cubicBezTo>
                      <a:pt x="208" y="103"/>
                      <a:pt x="211" y="111"/>
                      <a:pt x="211" y="121"/>
                    </a:cubicBezTo>
                    <a:cubicBezTo>
                      <a:pt x="211" y="130"/>
                      <a:pt x="209" y="137"/>
                      <a:pt x="204" y="144"/>
                    </a:cubicBezTo>
                    <a:cubicBezTo>
                      <a:pt x="200" y="151"/>
                      <a:pt x="193" y="156"/>
                      <a:pt x="185" y="160"/>
                    </a:cubicBezTo>
                    <a:cubicBezTo>
                      <a:pt x="176" y="164"/>
                      <a:pt x="167" y="166"/>
                      <a:pt x="156" y="166"/>
                    </a:cubicBezTo>
                    <a:cubicBezTo>
                      <a:pt x="146" y="166"/>
                      <a:pt x="137" y="165"/>
                      <a:pt x="130" y="161"/>
                    </a:cubicBezTo>
                    <a:cubicBezTo>
                      <a:pt x="122" y="158"/>
                      <a:pt x="116" y="154"/>
                      <a:pt x="112" y="148"/>
                    </a:cubicBezTo>
                    <a:cubicBezTo>
                      <a:pt x="108" y="142"/>
                      <a:pt x="106" y="136"/>
                      <a:pt x="106" y="130"/>
                    </a:cubicBezTo>
                    <a:cubicBezTo>
                      <a:pt x="106" y="108"/>
                      <a:pt x="118" y="91"/>
                      <a:pt x="144" y="81"/>
                    </a:cubicBezTo>
                    <a:close/>
                    <a:moveTo>
                      <a:pt x="0" y="46"/>
                    </a:moveTo>
                    <a:lnTo>
                      <a:pt x="0" y="34"/>
                    </a:lnTo>
                    <a:cubicBezTo>
                      <a:pt x="6" y="32"/>
                      <a:pt x="11" y="30"/>
                      <a:pt x="17" y="28"/>
                    </a:cubicBezTo>
                    <a:cubicBezTo>
                      <a:pt x="22" y="25"/>
                      <a:pt x="28" y="22"/>
                      <a:pt x="34" y="19"/>
                    </a:cubicBezTo>
                    <a:cubicBezTo>
                      <a:pt x="40" y="16"/>
                      <a:pt x="45" y="13"/>
                      <a:pt x="50" y="9"/>
                    </a:cubicBezTo>
                    <a:cubicBezTo>
                      <a:pt x="55" y="6"/>
                      <a:pt x="59" y="3"/>
                      <a:pt x="63" y="0"/>
                    </a:cubicBezTo>
                    <a:lnTo>
                      <a:pt x="65" y="0"/>
                    </a:lnTo>
                    <a:cubicBezTo>
                      <a:pt x="64" y="9"/>
                      <a:pt x="63" y="18"/>
                      <a:pt x="63" y="28"/>
                    </a:cubicBezTo>
                    <a:cubicBezTo>
                      <a:pt x="62" y="41"/>
                      <a:pt x="61" y="54"/>
                      <a:pt x="61" y="66"/>
                    </a:cubicBezTo>
                    <a:cubicBezTo>
                      <a:pt x="61" y="76"/>
                      <a:pt x="61" y="85"/>
                      <a:pt x="61" y="93"/>
                    </a:cubicBezTo>
                    <a:cubicBezTo>
                      <a:pt x="61" y="100"/>
                      <a:pt x="61" y="105"/>
                      <a:pt x="61" y="108"/>
                    </a:cubicBezTo>
                    <a:cubicBezTo>
                      <a:pt x="61" y="120"/>
                      <a:pt x="61" y="128"/>
                      <a:pt x="62" y="134"/>
                    </a:cubicBezTo>
                    <a:cubicBezTo>
                      <a:pt x="62" y="141"/>
                      <a:pt x="63" y="145"/>
                      <a:pt x="65" y="148"/>
                    </a:cubicBezTo>
                    <a:cubicBezTo>
                      <a:pt x="66" y="151"/>
                      <a:pt x="68" y="152"/>
                      <a:pt x="71" y="153"/>
                    </a:cubicBezTo>
                    <a:cubicBezTo>
                      <a:pt x="73" y="154"/>
                      <a:pt x="77" y="154"/>
                      <a:pt x="81" y="154"/>
                    </a:cubicBezTo>
                    <a:lnTo>
                      <a:pt x="86" y="154"/>
                    </a:lnTo>
                    <a:lnTo>
                      <a:pt x="86" y="163"/>
                    </a:lnTo>
                    <a:lnTo>
                      <a:pt x="81" y="163"/>
                    </a:lnTo>
                    <a:cubicBezTo>
                      <a:pt x="75" y="163"/>
                      <a:pt x="69" y="162"/>
                      <a:pt x="62" y="161"/>
                    </a:cubicBezTo>
                    <a:cubicBezTo>
                      <a:pt x="56" y="160"/>
                      <a:pt x="51" y="160"/>
                      <a:pt x="47" y="160"/>
                    </a:cubicBezTo>
                    <a:cubicBezTo>
                      <a:pt x="43" y="160"/>
                      <a:pt x="37" y="160"/>
                      <a:pt x="30" y="161"/>
                    </a:cubicBezTo>
                    <a:cubicBezTo>
                      <a:pt x="24" y="162"/>
                      <a:pt x="19" y="163"/>
                      <a:pt x="17" y="163"/>
                    </a:cubicBezTo>
                    <a:lnTo>
                      <a:pt x="8" y="163"/>
                    </a:lnTo>
                    <a:lnTo>
                      <a:pt x="8" y="154"/>
                    </a:lnTo>
                    <a:lnTo>
                      <a:pt x="15" y="154"/>
                    </a:lnTo>
                    <a:cubicBezTo>
                      <a:pt x="20" y="154"/>
                      <a:pt x="24" y="153"/>
                      <a:pt x="27" y="152"/>
                    </a:cubicBezTo>
                    <a:cubicBezTo>
                      <a:pt x="29" y="151"/>
                      <a:pt x="31" y="148"/>
                      <a:pt x="32" y="144"/>
                    </a:cubicBezTo>
                    <a:cubicBezTo>
                      <a:pt x="33" y="139"/>
                      <a:pt x="34" y="133"/>
                      <a:pt x="34" y="125"/>
                    </a:cubicBezTo>
                    <a:cubicBezTo>
                      <a:pt x="34" y="117"/>
                      <a:pt x="34" y="103"/>
                      <a:pt x="34" y="84"/>
                    </a:cubicBezTo>
                    <a:lnTo>
                      <a:pt x="34" y="62"/>
                    </a:lnTo>
                    <a:cubicBezTo>
                      <a:pt x="34" y="52"/>
                      <a:pt x="34" y="46"/>
                      <a:pt x="33" y="42"/>
                    </a:cubicBezTo>
                    <a:cubicBezTo>
                      <a:pt x="33" y="38"/>
                      <a:pt x="32" y="36"/>
                      <a:pt x="29" y="35"/>
                    </a:cubicBezTo>
                    <a:lnTo>
                      <a:pt x="24" y="35"/>
                    </a:lnTo>
                    <a:cubicBezTo>
                      <a:pt x="20" y="36"/>
                      <a:pt x="14" y="38"/>
                      <a:pt x="8" y="41"/>
                    </a:cubicBezTo>
                    <a:cubicBezTo>
                      <a:pt x="6" y="43"/>
                      <a:pt x="3" y="44"/>
                      <a:pt x="0" y="46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28"/>
            <p:cNvGrpSpPr/>
            <p:nvPr/>
          </p:nvGrpSpPr>
          <p:grpSpPr>
            <a:xfrm>
              <a:off x="2878937" y="2222500"/>
              <a:ext cx="3386126" cy="323850"/>
              <a:chOff x="2631281" y="-920750"/>
              <a:chExt cx="4697412" cy="449262"/>
            </a:xfrm>
          </p:grpSpPr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2647156" y="-920750"/>
                <a:ext cx="4681537" cy="182562"/>
              </a:xfrm>
              <a:custGeom>
                <a:avLst/>
                <a:gdLst/>
                <a:ahLst/>
                <a:cxnLst>
                  <a:cxn ang="0">
                    <a:pos x="203" y="88"/>
                  </a:cxn>
                  <a:cxn ang="0">
                    <a:pos x="303" y="440"/>
                  </a:cxn>
                  <a:cxn ang="0">
                    <a:pos x="500" y="301"/>
                  </a:cxn>
                  <a:cxn ang="0">
                    <a:pos x="742" y="110"/>
                  </a:cxn>
                  <a:cxn ang="0">
                    <a:pos x="638" y="403"/>
                  </a:cxn>
                  <a:cxn ang="0">
                    <a:pos x="961" y="440"/>
                  </a:cxn>
                  <a:cxn ang="0">
                    <a:pos x="1158" y="301"/>
                  </a:cxn>
                  <a:cxn ang="0">
                    <a:pos x="1531" y="88"/>
                  </a:cxn>
                  <a:cxn ang="0">
                    <a:pos x="1649" y="261"/>
                  </a:cxn>
                  <a:cxn ang="0">
                    <a:pos x="1908" y="93"/>
                  </a:cxn>
                  <a:cxn ang="0">
                    <a:pos x="2008" y="88"/>
                  </a:cxn>
                  <a:cxn ang="0">
                    <a:pos x="2507" y="88"/>
                  </a:cxn>
                  <a:cxn ang="0">
                    <a:pos x="2320" y="88"/>
                  </a:cxn>
                  <a:cxn ang="0">
                    <a:pos x="2702" y="440"/>
                  </a:cxn>
                  <a:cxn ang="0">
                    <a:pos x="2829" y="0"/>
                  </a:cxn>
                  <a:cxn ang="0">
                    <a:pos x="3425" y="88"/>
                  </a:cxn>
                  <a:cxn ang="0">
                    <a:pos x="3202" y="268"/>
                  </a:cxn>
                  <a:cxn ang="0">
                    <a:pos x="3809" y="440"/>
                  </a:cxn>
                  <a:cxn ang="0">
                    <a:pos x="3864" y="88"/>
                  </a:cxn>
                  <a:cxn ang="0">
                    <a:pos x="4087" y="88"/>
                  </a:cxn>
                  <a:cxn ang="0">
                    <a:pos x="4469" y="440"/>
                  </a:cxn>
                  <a:cxn ang="0">
                    <a:pos x="4588" y="262"/>
                  </a:cxn>
                  <a:cxn ang="0">
                    <a:pos x="4748" y="110"/>
                  </a:cxn>
                  <a:cxn ang="0">
                    <a:pos x="5027" y="235"/>
                  </a:cxn>
                  <a:cxn ang="0">
                    <a:pos x="5379" y="332"/>
                  </a:cxn>
                  <a:cxn ang="0">
                    <a:pos x="5390" y="301"/>
                  </a:cxn>
                  <a:cxn ang="0">
                    <a:pos x="5730" y="88"/>
                  </a:cxn>
                  <a:cxn ang="0">
                    <a:pos x="6086" y="266"/>
                  </a:cxn>
                  <a:cxn ang="0">
                    <a:pos x="6049" y="440"/>
                  </a:cxn>
                  <a:cxn ang="0">
                    <a:pos x="6606" y="88"/>
                  </a:cxn>
                  <a:cxn ang="0">
                    <a:pos x="6918" y="410"/>
                  </a:cxn>
                  <a:cxn ang="0">
                    <a:pos x="6913" y="237"/>
                  </a:cxn>
                  <a:cxn ang="0">
                    <a:pos x="7044" y="440"/>
                  </a:cxn>
                  <a:cxn ang="0">
                    <a:pos x="7413" y="141"/>
                  </a:cxn>
                  <a:cxn ang="0">
                    <a:pos x="7385" y="0"/>
                  </a:cxn>
                  <a:cxn ang="0">
                    <a:pos x="7962" y="440"/>
                  </a:cxn>
                  <a:cxn ang="0">
                    <a:pos x="8045" y="261"/>
                  </a:cxn>
                  <a:cxn ang="0">
                    <a:pos x="8305" y="93"/>
                  </a:cxn>
                  <a:cxn ang="0">
                    <a:pos x="8388" y="261"/>
                  </a:cxn>
                  <a:cxn ang="0">
                    <a:pos x="8931" y="440"/>
                  </a:cxn>
                  <a:cxn ang="0">
                    <a:pos x="9274" y="118"/>
                  </a:cxn>
                  <a:cxn ang="0">
                    <a:pos x="9274" y="440"/>
                  </a:cxn>
                  <a:cxn ang="0">
                    <a:pos x="9575" y="410"/>
                  </a:cxn>
                  <a:cxn ang="0">
                    <a:pos x="9332" y="440"/>
                  </a:cxn>
                  <a:cxn ang="0">
                    <a:pos x="9867" y="80"/>
                  </a:cxn>
                  <a:cxn ang="0">
                    <a:pos x="10284" y="410"/>
                  </a:cxn>
                  <a:cxn ang="0">
                    <a:pos x="10146" y="118"/>
                  </a:cxn>
                  <a:cxn ang="0">
                    <a:pos x="10110" y="440"/>
                  </a:cxn>
                  <a:cxn ang="0">
                    <a:pos x="10413" y="440"/>
                  </a:cxn>
                  <a:cxn ang="0">
                    <a:pos x="10583" y="116"/>
                  </a:cxn>
                  <a:cxn ang="0">
                    <a:pos x="10834" y="440"/>
                  </a:cxn>
                  <a:cxn ang="0">
                    <a:pos x="11228" y="267"/>
                  </a:cxn>
                  <a:cxn ang="0">
                    <a:pos x="11578" y="118"/>
                  </a:cxn>
                  <a:cxn ang="0">
                    <a:pos x="11578" y="118"/>
                  </a:cxn>
                  <a:cxn ang="0">
                    <a:pos x="11752" y="237"/>
                  </a:cxn>
                  <a:cxn ang="0">
                    <a:pos x="12191" y="447"/>
                  </a:cxn>
                  <a:cxn ang="0">
                    <a:pos x="12191" y="80"/>
                  </a:cxn>
                  <a:cxn ang="0">
                    <a:pos x="12390" y="259"/>
                  </a:cxn>
                  <a:cxn ang="0">
                    <a:pos x="12932" y="88"/>
                  </a:cxn>
                  <a:cxn ang="0">
                    <a:pos x="12702" y="402"/>
                  </a:cxn>
                  <a:cxn ang="0">
                    <a:pos x="13034" y="440"/>
                  </a:cxn>
                  <a:cxn ang="0">
                    <a:pos x="13170" y="35"/>
                  </a:cxn>
                </a:cxnLst>
                <a:rect l="0" t="0" r="r" b="b"/>
                <a:pathLst>
                  <a:path w="13301" h="518">
                    <a:moveTo>
                      <a:pt x="214" y="440"/>
                    </a:moveTo>
                    <a:cubicBezTo>
                      <a:pt x="151" y="295"/>
                      <a:pt x="113" y="272"/>
                      <a:pt x="36" y="267"/>
                    </a:cubicBezTo>
                    <a:lnTo>
                      <a:pt x="36" y="440"/>
                    </a:lnTo>
                    <a:lnTo>
                      <a:pt x="0" y="440"/>
                    </a:lnTo>
                    <a:lnTo>
                      <a:pt x="0" y="88"/>
                    </a:lnTo>
                    <a:lnTo>
                      <a:pt x="36" y="88"/>
                    </a:lnTo>
                    <a:lnTo>
                      <a:pt x="36" y="259"/>
                    </a:lnTo>
                    <a:cubicBezTo>
                      <a:pt x="69" y="235"/>
                      <a:pt x="137" y="170"/>
                      <a:pt x="203" y="88"/>
                    </a:cubicBezTo>
                    <a:lnTo>
                      <a:pt x="251" y="88"/>
                    </a:lnTo>
                    <a:cubicBezTo>
                      <a:pt x="173" y="179"/>
                      <a:pt x="116" y="232"/>
                      <a:pt x="95" y="247"/>
                    </a:cubicBezTo>
                    <a:cubicBezTo>
                      <a:pt x="145" y="260"/>
                      <a:pt x="180" y="275"/>
                      <a:pt x="257" y="440"/>
                    </a:cubicBezTo>
                    <a:lnTo>
                      <a:pt x="214" y="440"/>
                    </a:lnTo>
                    <a:close/>
                    <a:moveTo>
                      <a:pt x="553" y="440"/>
                    </a:moveTo>
                    <a:cubicBezTo>
                      <a:pt x="540" y="406"/>
                      <a:pt x="525" y="370"/>
                      <a:pt x="511" y="332"/>
                    </a:cubicBezTo>
                    <a:lnTo>
                      <a:pt x="339" y="332"/>
                    </a:lnTo>
                    <a:cubicBezTo>
                      <a:pt x="326" y="368"/>
                      <a:pt x="314" y="403"/>
                      <a:pt x="303" y="440"/>
                    </a:cubicBezTo>
                    <a:lnTo>
                      <a:pt x="267" y="440"/>
                    </a:lnTo>
                    <a:cubicBezTo>
                      <a:pt x="307" y="323"/>
                      <a:pt x="351" y="206"/>
                      <a:pt x="400" y="88"/>
                    </a:cubicBezTo>
                    <a:lnTo>
                      <a:pt x="462" y="88"/>
                    </a:lnTo>
                    <a:cubicBezTo>
                      <a:pt x="502" y="207"/>
                      <a:pt x="552" y="343"/>
                      <a:pt x="594" y="440"/>
                    </a:cubicBezTo>
                    <a:lnTo>
                      <a:pt x="553" y="440"/>
                    </a:lnTo>
                    <a:close/>
                    <a:moveTo>
                      <a:pt x="422" y="116"/>
                    </a:moveTo>
                    <a:cubicBezTo>
                      <a:pt x="397" y="179"/>
                      <a:pt x="372" y="240"/>
                      <a:pt x="350" y="301"/>
                    </a:cubicBezTo>
                    <a:lnTo>
                      <a:pt x="500" y="301"/>
                    </a:lnTo>
                    <a:cubicBezTo>
                      <a:pt x="478" y="242"/>
                      <a:pt x="456" y="178"/>
                      <a:pt x="437" y="116"/>
                    </a:cubicBezTo>
                    <a:lnTo>
                      <a:pt x="422" y="116"/>
                    </a:lnTo>
                    <a:close/>
                    <a:moveTo>
                      <a:pt x="803" y="251"/>
                    </a:moveTo>
                    <a:cubicBezTo>
                      <a:pt x="865" y="245"/>
                      <a:pt x="875" y="207"/>
                      <a:pt x="875" y="165"/>
                    </a:cubicBezTo>
                    <a:cubicBezTo>
                      <a:pt x="875" y="109"/>
                      <a:pt x="840" y="80"/>
                      <a:pt x="742" y="80"/>
                    </a:cubicBezTo>
                    <a:cubicBezTo>
                      <a:pt x="701" y="80"/>
                      <a:pt x="661" y="87"/>
                      <a:pt x="633" y="93"/>
                    </a:cubicBezTo>
                    <a:lnTo>
                      <a:pt x="642" y="124"/>
                    </a:lnTo>
                    <a:cubicBezTo>
                      <a:pt x="666" y="115"/>
                      <a:pt x="708" y="110"/>
                      <a:pt x="742" y="110"/>
                    </a:cubicBezTo>
                    <a:cubicBezTo>
                      <a:pt x="820" y="110"/>
                      <a:pt x="838" y="128"/>
                      <a:pt x="838" y="170"/>
                    </a:cubicBezTo>
                    <a:cubicBezTo>
                      <a:pt x="838" y="217"/>
                      <a:pt x="818" y="237"/>
                      <a:pt x="753" y="237"/>
                    </a:cubicBezTo>
                    <a:lnTo>
                      <a:pt x="702" y="237"/>
                    </a:lnTo>
                    <a:lnTo>
                      <a:pt x="702" y="266"/>
                    </a:lnTo>
                    <a:lnTo>
                      <a:pt x="753" y="266"/>
                    </a:lnTo>
                    <a:cubicBezTo>
                      <a:pt x="821" y="266"/>
                      <a:pt x="846" y="287"/>
                      <a:pt x="846" y="342"/>
                    </a:cubicBezTo>
                    <a:cubicBezTo>
                      <a:pt x="846" y="396"/>
                      <a:pt x="820" y="417"/>
                      <a:pt x="742" y="417"/>
                    </a:cubicBezTo>
                    <a:cubicBezTo>
                      <a:pt x="708" y="417"/>
                      <a:pt x="666" y="412"/>
                      <a:pt x="638" y="403"/>
                    </a:cubicBezTo>
                    <a:lnTo>
                      <a:pt x="629" y="433"/>
                    </a:lnTo>
                    <a:cubicBezTo>
                      <a:pt x="659" y="440"/>
                      <a:pt x="706" y="447"/>
                      <a:pt x="742" y="447"/>
                    </a:cubicBezTo>
                    <a:cubicBezTo>
                      <a:pt x="836" y="447"/>
                      <a:pt x="885" y="422"/>
                      <a:pt x="885" y="343"/>
                    </a:cubicBezTo>
                    <a:cubicBezTo>
                      <a:pt x="885" y="295"/>
                      <a:pt x="869" y="254"/>
                      <a:pt x="803" y="251"/>
                    </a:cubicBezTo>
                    <a:close/>
                    <a:moveTo>
                      <a:pt x="1212" y="440"/>
                    </a:moveTo>
                    <a:cubicBezTo>
                      <a:pt x="1198" y="406"/>
                      <a:pt x="1184" y="370"/>
                      <a:pt x="1169" y="332"/>
                    </a:cubicBezTo>
                    <a:lnTo>
                      <a:pt x="998" y="332"/>
                    </a:lnTo>
                    <a:cubicBezTo>
                      <a:pt x="985" y="368"/>
                      <a:pt x="973" y="403"/>
                      <a:pt x="961" y="440"/>
                    </a:cubicBezTo>
                    <a:lnTo>
                      <a:pt x="925" y="440"/>
                    </a:lnTo>
                    <a:cubicBezTo>
                      <a:pt x="966" y="323"/>
                      <a:pt x="1009" y="206"/>
                      <a:pt x="1058" y="88"/>
                    </a:cubicBezTo>
                    <a:lnTo>
                      <a:pt x="1120" y="88"/>
                    </a:lnTo>
                    <a:cubicBezTo>
                      <a:pt x="1160" y="207"/>
                      <a:pt x="1210" y="343"/>
                      <a:pt x="1253" y="440"/>
                    </a:cubicBezTo>
                    <a:lnTo>
                      <a:pt x="1212" y="440"/>
                    </a:lnTo>
                    <a:close/>
                    <a:moveTo>
                      <a:pt x="1081" y="116"/>
                    </a:moveTo>
                    <a:cubicBezTo>
                      <a:pt x="1055" y="179"/>
                      <a:pt x="1031" y="240"/>
                      <a:pt x="1009" y="301"/>
                    </a:cubicBezTo>
                    <a:lnTo>
                      <a:pt x="1158" y="301"/>
                    </a:lnTo>
                    <a:cubicBezTo>
                      <a:pt x="1137" y="242"/>
                      <a:pt x="1115" y="178"/>
                      <a:pt x="1095" y="116"/>
                    </a:cubicBezTo>
                    <a:lnTo>
                      <a:pt x="1081" y="116"/>
                    </a:lnTo>
                    <a:close/>
                    <a:moveTo>
                      <a:pt x="1344" y="268"/>
                    </a:moveTo>
                    <a:lnTo>
                      <a:pt x="1531" y="268"/>
                    </a:lnTo>
                    <a:lnTo>
                      <a:pt x="1531" y="440"/>
                    </a:lnTo>
                    <a:lnTo>
                      <a:pt x="1566" y="440"/>
                    </a:lnTo>
                    <a:lnTo>
                      <a:pt x="1566" y="88"/>
                    </a:lnTo>
                    <a:lnTo>
                      <a:pt x="1531" y="88"/>
                    </a:lnTo>
                    <a:lnTo>
                      <a:pt x="1531" y="235"/>
                    </a:lnTo>
                    <a:lnTo>
                      <a:pt x="1344" y="235"/>
                    </a:lnTo>
                    <a:lnTo>
                      <a:pt x="1344" y="88"/>
                    </a:lnTo>
                    <a:lnTo>
                      <a:pt x="1307" y="88"/>
                    </a:lnTo>
                    <a:lnTo>
                      <a:pt x="1307" y="440"/>
                    </a:lnTo>
                    <a:lnTo>
                      <a:pt x="1344" y="440"/>
                    </a:lnTo>
                    <a:lnTo>
                      <a:pt x="1344" y="268"/>
                    </a:lnTo>
                    <a:close/>
                    <a:moveTo>
                      <a:pt x="1649" y="261"/>
                    </a:moveTo>
                    <a:cubicBezTo>
                      <a:pt x="1649" y="404"/>
                      <a:pt x="1701" y="447"/>
                      <a:pt x="1810" y="447"/>
                    </a:cubicBezTo>
                    <a:cubicBezTo>
                      <a:pt x="1841" y="447"/>
                      <a:pt x="1881" y="442"/>
                      <a:pt x="1908" y="433"/>
                    </a:cubicBezTo>
                    <a:lnTo>
                      <a:pt x="1897" y="401"/>
                    </a:lnTo>
                    <a:cubicBezTo>
                      <a:pt x="1876" y="409"/>
                      <a:pt x="1838" y="414"/>
                      <a:pt x="1810" y="414"/>
                    </a:cubicBezTo>
                    <a:cubicBezTo>
                      <a:pt x="1722" y="414"/>
                      <a:pt x="1688" y="390"/>
                      <a:pt x="1688" y="261"/>
                    </a:cubicBezTo>
                    <a:cubicBezTo>
                      <a:pt x="1688" y="132"/>
                      <a:pt x="1722" y="112"/>
                      <a:pt x="1810" y="112"/>
                    </a:cubicBezTo>
                    <a:cubicBezTo>
                      <a:pt x="1838" y="112"/>
                      <a:pt x="1876" y="117"/>
                      <a:pt x="1897" y="126"/>
                    </a:cubicBezTo>
                    <a:lnTo>
                      <a:pt x="1908" y="93"/>
                    </a:lnTo>
                    <a:cubicBezTo>
                      <a:pt x="1881" y="85"/>
                      <a:pt x="1841" y="80"/>
                      <a:pt x="1810" y="80"/>
                    </a:cubicBezTo>
                    <a:cubicBezTo>
                      <a:pt x="1701" y="80"/>
                      <a:pt x="1649" y="117"/>
                      <a:pt x="1649" y="261"/>
                    </a:cubicBezTo>
                    <a:close/>
                    <a:moveTo>
                      <a:pt x="2186" y="440"/>
                    </a:moveTo>
                    <a:cubicBezTo>
                      <a:pt x="2123" y="295"/>
                      <a:pt x="2085" y="272"/>
                      <a:pt x="2008" y="267"/>
                    </a:cubicBezTo>
                    <a:lnTo>
                      <a:pt x="2008" y="440"/>
                    </a:lnTo>
                    <a:lnTo>
                      <a:pt x="1972" y="440"/>
                    </a:lnTo>
                    <a:lnTo>
                      <a:pt x="1972" y="88"/>
                    </a:lnTo>
                    <a:lnTo>
                      <a:pt x="2008" y="88"/>
                    </a:lnTo>
                    <a:lnTo>
                      <a:pt x="2008" y="259"/>
                    </a:lnTo>
                    <a:cubicBezTo>
                      <a:pt x="2041" y="235"/>
                      <a:pt x="2109" y="170"/>
                      <a:pt x="2175" y="88"/>
                    </a:cubicBezTo>
                    <a:lnTo>
                      <a:pt x="2223" y="88"/>
                    </a:lnTo>
                    <a:cubicBezTo>
                      <a:pt x="2145" y="179"/>
                      <a:pt x="2089" y="232"/>
                      <a:pt x="2067" y="247"/>
                    </a:cubicBezTo>
                    <a:cubicBezTo>
                      <a:pt x="2117" y="260"/>
                      <a:pt x="2153" y="275"/>
                      <a:pt x="2230" y="440"/>
                    </a:cubicBezTo>
                    <a:lnTo>
                      <a:pt x="2186" y="440"/>
                    </a:lnTo>
                    <a:close/>
                    <a:moveTo>
                      <a:pt x="2320" y="402"/>
                    </a:moveTo>
                    <a:cubicBezTo>
                      <a:pt x="2388" y="297"/>
                      <a:pt x="2451" y="191"/>
                      <a:pt x="2507" y="88"/>
                    </a:cubicBezTo>
                    <a:lnTo>
                      <a:pt x="2550" y="88"/>
                    </a:lnTo>
                    <a:lnTo>
                      <a:pt x="2550" y="440"/>
                    </a:lnTo>
                    <a:lnTo>
                      <a:pt x="2515" y="440"/>
                    </a:lnTo>
                    <a:lnTo>
                      <a:pt x="2515" y="141"/>
                    </a:lnTo>
                    <a:cubicBezTo>
                      <a:pt x="2459" y="241"/>
                      <a:pt x="2396" y="347"/>
                      <a:pt x="2333" y="440"/>
                    </a:cubicBezTo>
                    <a:lnTo>
                      <a:pt x="2284" y="440"/>
                    </a:lnTo>
                    <a:lnTo>
                      <a:pt x="2284" y="88"/>
                    </a:lnTo>
                    <a:lnTo>
                      <a:pt x="2320" y="88"/>
                    </a:lnTo>
                    <a:lnTo>
                      <a:pt x="2320" y="402"/>
                    </a:lnTo>
                    <a:close/>
                    <a:moveTo>
                      <a:pt x="2689" y="402"/>
                    </a:moveTo>
                    <a:cubicBezTo>
                      <a:pt x="2757" y="297"/>
                      <a:pt x="2820" y="191"/>
                      <a:pt x="2876" y="88"/>
                    </a:cubicBezTo>
                    <a:lnTo>
                      <a:pt x="2919" y="88"/>
                    </a:lnTo>
                    <a:lnTo>
                      <a:pt x="2919" y="440"/>
                    </a:lnTo>
                    <a:lnTo>
                      <a:pt x="2883" y="440"/>
                    </a:lnTo>
                    <a:lnTo>
                      <a:pt x="2883" y="141"/>
                    </a:lnTo>
                    <a:cubicBezTo>
                      <a:pt x="2828" y="241"/>
                      <a:pt x="2765" y="347"/>
                      <a:pt x="2702" y="440"/>
                    </a:cubicBezTo>
                    <a:lnTo>
                      <a:pt x="2652" y="440"/>
                    </a:lnTo>
                    <a:lnTo>
                      <a:pt x="2652" y="88"/>
                    </a:lnTo>
                    <a:lnTo>
                      <a:pt x="2689" y="88"/>
                    </a:lnTo>
                    <a:lnTo>
                      <a:pt x="2689" y="402"/>
                    </a:lnTo>
                    <a:close/>
                    <a:moveTo>
                      <a:pt x="2721" y="0"/>
                    </a:moveTo>
                    <a:cubicBezTo>
                      <a:pt x="2721" y="44"/>
                      <a:pt x="2744" y="64"/>
                      <a:pt x="2788" y="64"/>
                    </a:cubicBezTo>
                    <a:cubicBezTo>
                      <a:pt x="2833" y="64"/>
                      <a:pt x="2855" y="44"/>
                      <a:pt x="2855" y="0"/>
                    </a:cubicBezTo>
                    <a:lnTo>
                      <a:pt x="2829" y="0"/>
                    </a:lnTo>
                    <a:cubicBezTo>
                      <a:pt x="2829" y="29"/>
                      <a:pt x="2815" y="35"/>
                      <a:pt x="2788" y="35"/>
                    </a:cubicBezTo>
                    <a:cubicBezTo>
                      <a:pt x="2762" y="35"/>
                      <a:pt x="2748" y="29"/>
                      <a:pt x="2748" y="0"/>
                    </a:cubicBezTo>
                    <a:lnTo>
                      <a:pt x="2721" y="0"/>
                    </a:lnTo>
                    <a:close/>
                    <a:moveTo>
                      <a:pt x="3202" y="268"/>
                    </a:moveTo>
                    <a:lnTo>
                      <a:pt x="3389" y="268"/>
                    </a:lnTo>
                    <a:lnTo>
                      <a:pt x="3389" y="440"/>
                    </a:lnTo>
                    <a:lnTo>
                      <a:pt x="3425" y="440"/>
                    </a:lnTo>
                    <a:lnTo>
                      <a:pt x="3425" y="88"/>
                    </a:lnTo>
                    <a:lnTo>
                      <a:pt x="3389" y="88"/>
                    </a:lnTo>
                    <a:lnTo>
                      <a:pt x="3389" y="235"/>
                    </a:lnTo>
                    <a:lnTo>
                      <a:pt x="3202" y="235"/>
                    </a:lnTo>
                    <a:lnTo>
                      <a:pt x="3202" y="88"/>
                    </a:lnTo>
                    <a:lnTo>
                      <a:pt x="3166" y="88"/>
                    </a:lnTo>
                    <a:lnTo>
                      <a:pt x="3166" y="440"/>
                    </a:lnTo>
                    <a:lnTo>
                      <a:pt x="3202" y="440"/>
                    </a:lnTo>
                    <a:lnTo>
                      <a:pt x="3202" y="268"/>
                    </a:lnTo>
                    <a:close/>
                    <a:moveTo>
                      <a:pt x="3768" y="440"/>
                    </a:moveTo>
                    <a:cubicBezTo>
                      <a:pt x="3755" y="406"/>
                      <a:pt x="3740" y="370"/>
                      <a:pt x="3726" y="332"/>
                    </a:cubicBezTo>
                    <a:lnTo>
                      <a:pt x="3554" y="332"/>
                    </a:lnTo>
                    <a:cubicBezTo>
                      <a:pt x="3541" y="368"/>
                      <a:pt x="3529" y="403"/>
                      <a:pt x="3518" y="440"/>
                    </a:cubicBezTo>
                    <a:lnTo>
                      <a:pt x="3482" y="440"/>
                    </a:lnTo>
                    <a:cubicBezTo>
                      <a:pt x="3522" y="323"/>
                      <a:pt x="3566" y="206"/>
                      <a:pt x="3615" y="88"/>
                    </a:cubicBezTo>
                    <a:lnTo>
                      <a:pt x="3677" y="88"/>
                    </a:lnTo>
                    <a:cubicBezTo>
                      <a:pt x="3717" y="207"/>
                      <a:pt x="3767" y="343"/>
                      <a:pt x="3809" y="440"/>
                    </a:cubicBezTo>
                    <a:lnTo>
                      <a:pt x="3768" y="440"/>
                    </a:lnTo>
                    <a:close/>
                    <a:moveTo>
                      <a:pt x="3637" y="116"/>
                    </a:moveTo>
                    <a:cubicBezTo>
                      <a:pt x="3612" y="179"/>
                      <a:pt x="3587" y="240"/>
                      <a:pt x="3565" y="301"/>
                    </a:cubicBezTo>
                    <a:lnTo>
                      <a:pt x="3715" y="301"/>
                    </a:lnTo>
                    <a:cubicBezTo>
                      <a:pt x="3693" y="242"/>
                      <a:pt x="3671" y="178"/>
                      <a:pt x="3652" y="116"/>
                    </a:cubicBezTo>
                    <a:lnTo>
                      <a:pt x="3637" y="116"/>
                    </a:lnTo>
                    <a:close/>
                    <a:moveTo>
                      <a:pt x="3900" y="88"/>
                    </a:moveTo>
                    <a:lnTo>
                      <a:pt x="3864" y="88"/>
                    </a:lnTo>
                    <a:lnTo>
                      <a:pt x="3864" y="440"/>
                    </a:lnTo>
                    <a:lnTo>
                      <a:pt x="4147" y="440"/>
                    </a:lnTo>
                    <a:lnTo>
                      <a:pt x="4147" y="518"/>
                    </a:lnTo>
                    <a:lnTo>
                      <a:pt x="4177" y="518"/>
                    </a:lnTo>
                    <a:lnTo>
                      <a:pt x="4187" y="410"/>
                    </a:lnTo>
                    <a:lnTo>
                      <a:pt x="4123" y="410"/>
                    </a:lnTo>
                    <a:lnTo>
                      <a:pt x="4123" y="88"/>
                    </a:lnTo>
                    <a:lnTo>
                      <a:pt x="4087" y="88"/>
                    </a:lnTo>
                    <a:lnTo>
                      <a:pt x="4087" y="410"/>
                    </a:lnTo>
                    <a:lnTo>
                      <a:pt x="3900" y="410"/>
                    </a:lnTo>
                    <a:lnTo>
                      <a:pt x="3900" y="88"/>
                    </a:lnTo>
                    <a:close/>
                    <a:moveTo>
                      <a:pt x="4275" y="402"/>
                    </a:moveTo>
                    <a:cubicBezTo>
                      <a:pt x="4343" y="297"/>
                      <a:pt x="4406" y="191"/>
                      <a:pt x="4462" y="88"/>
                    </a:cubicBezTo>
                    <a:lnTo>
                      <a:pt x="4505" y="88"/>
                    </a:lnTo>
                    <a:lnTo>
                      <a:pt x="4505" y="440"/>
                    </a:lnTo>
                    <a:lnTo>
                      <a:pt x="4469" y="440"/>
                    </a:lnTo>
                    <a:lnTo>
                      <a:pt x="4469" y="141"/>
                    </a:lnTo>
                    <a:cubicBezTo>
                      <a:pt x="4414" y="241"/>
                      <a:pt x="4351" y="347"/>
                      <a:pt x="4288" y="440"/>
                    </a:cubicBezTo>
                    <a:lnTo>
                      <a:pt x="4238" y="440"/>
                    </a:lnTo>
                    <a:lnTo>
                      <a:pt x="4238" y="88"/>
                    </a:lnTo>
                    <a:lnTo>
                      <a:pt x="4275" y="88"/>
                    </a:lnTo>
                    <a:lnTo>
                      <a:pt x="4275" y="402"/>
                    </a:lnTo>
                    <a:close/>
                    <a:moveTo>
                      <a:pt x="4748" y="447"/>
                    </a:moveTo>
                    <a:cubicBezTo>
                      <a:pt x="4638" y="447"/>
                      <a:pt x="4588" y="408"/>
                      <a:pt x="4588" y="262"/>
                    </a:cubicBezTo>
                    <a:cubicBezTo>
                      <a:pt x="4588" y="119"/>
                      <a:pt x="4639" y="80"/>
                      <a:pt x="4748" y="80"/>
                    </a:cubicBezTo>
                    <a:cubicBezTo>
                      <a:pt x="4857" y="80"/>
                      <a:pt x="4908" y="119"/>
                      <a:pt x="4908" y="262"/>
                    </a:cubicBezTo>
                    <a:cubicBezTo>
                      <a:pt x="4908" y="408"/>
                      <a:pt x="4858" y="447"/>
                      <a:pt x="4748" y="447"/>
                    </a:cubicBezTo>
                    <a:close/>
                    <a:moveTo>
                      <a:pt x="4748" y="110"/>
                    </a:moveTo>
                    <a:cubicBezTo>
                      <a:pt x="4658" y="110"/>
                      <a:pt x="4627" y="134"/>
                      <a:pt x="4627" y="263"/>
                    </a:cubicBezTo>
                    <a:cubicBezTo>
                      <a:pt x="4627" y="386"/>
                      <a:pt x="4658" y="415"/>
                      <a:pt x="4748" y="415"/>
                    </a:cubicBezTo>
                    <a:cubicBezTo>
                      <a:pt x="4838" y="415"/>
                      <a:pt x="4869" y="386"/>
                      <a:pt x="4869" y="263"/>
                    </a:cubicBezTo>
                    <a:cubicBezTo>
                      <a:pt x="4869" y="134"/>
                      <a:pt x="4838" y="110"/>
                      <a:pt x="4748" y="110"/>
                    </a:cubicBezTo>
                    <a:close/>
                    <a:moveTo>
                      <a:pt x="5027" y="268"/>
                    </a:moveTo>
                    <a:lnTo>
                      <a:pt x="5214" y="268"/>
                    </a:lnTo>
                    <a:lnTo>
                      <a:pt x="5214" y="440"/>
                    </a:lnTo>
                    <a:lnTo>
                      <a:pt x="5250" y="440"/>
                    </a:lnTo>
                    <a:lnTo>
                      <a:pt x="5250" y="88"/>
                    </a:lnTo>
                    <a:lnTo>
                      <a:pt x="5214" y="88"/>
                    </a:lnTo>
                    <a:lnTo>
                      <a:pt x="5214" y="235"/>
                    </a:lnTo>
                    <a:lnTo>
                      <a:pt x="5027" y="235"/>
                    </a:lnTo>
                    <a:lnTo>
                      <a:pt x="5027" y="88"/>
                    </a:lnTo>
                    <a:lnTo>
                      <a:pt x="4991" y="88"/>
                    </a:lnTo>
                    <a:lnTo>
                      <a:pt x="4991" y="440"/>
                    </a:lnTo>
                    <a:lnTo>
                      <a:pt x="5027" y="440"/>
                    </a:lnTo>
                    <a:lnTo>
                      <a:pt x="5027" y="268"/>
                    </a:lnTo>
                    <a:close/>
                    <a:moveTo>
                      <a:pt x="5593" y="440"/>
                    </a:moveTo>
                    <a:cubicBezTo>
                      <a:pt x="5580" y="406"/>
                      <a:pt x="5565" y="370"/>
                      <a:pt x="5551" y="332"/>
                    </a:cubicBezTo>
                    <a:lnTo>
                      <a:pt x="5379" y="332"/>
                    </a:lnTo>
                    <a:cubicBezTo>
                      <a:pt x="5366" y="368"/>
                      <a:pt x="5354" y="403"/>
                      <a:pt x="5343" y="440"/>
                    </a:cubicBezTo>
                    <a:lnTo>
                      <a:pt x="5307" y="440"/>
                    </a:lnTo>
                    <a:cubicBezTo>
                      <a:pt x="5347" y="323"/>
                      <a:pt x="5391" y="206"/>
                      <a:pt x="5440" y="88"/>
                    </a:cubicBezTo>
                    <a:lnTo>
                      <a:pt x="5502" y="88"/>
                    </a:lnTo>
                    <a:cubicBezTo>
                      <a:pt x="5542" y="207"/>
                      <a:pt x="5592" y="343"/>
                      <a:pt x="5634" y="440"/>
                    </a:cubicBezTo>
                    <a:lnTo>
                      <a:pt x="5593" y="440"/>
                    </a:lnTo>
                    <a:close/>
                    <a:moveTo>
                      <a:pt x="5462" y="116"/>
                    </a:moveTo>
                    <a:cubicBezTo>
                      <a:pt x="5437" y="179"/>
                      <a:pt x="5412" y="240"/>
                      <a:pt x="5390" y="301"/>
                    </a:cubicBezTo>
                    <a:lnTo>
                      <a:pt x="5540" y="301"/>
                    </a:lnTo>
                    <a:cubicBezTo>
                      <a:pt x="5518" y="242"/>
                      <a:pt x="5496" y="178"/>
                      <a:pt x="5477" y="116"/>
                    </a:cubicBezTo>
                    <a:lnTo>
                      <a:pt x="5462" y="116"/>
                    </a:lnTo>
                    <a:close/>
                    <a:moveTo>
                      <a:pt x="5912" y="118"/>
                    </a:moveTo>
                    <a:lnTo>
                      <a:pt x="5912" y="440"/>
                    </a:lnTo>
                    <a:lnTo>
                      <a:pt x="5948" y="440"/>
                    </a:lnTo>
                    <a:lnTo>
                      <a:pt x="5948" y="88"/>
                    </a:lnTo>
                    <a:lnTo>
                      <a:pt x="5730" y="88"/>
                    </a:lnTo>
                    <a:cubicBezTo>
                      <a:pt x="5725" y="216"/>
                      <a:pt x="5693" y="336"/>
                      <a:pt x="5659" y="440"/>
                    </a:cubicBezTo>
                    <a:lnTo>
                      <a:pt x="5698" y="440"/>
                    </a:lnTo>
                    <a:cubicBezTo>
                      <a:pt x="5732" y="343"/>
                      <a:pt x="5758" y="216"/>
                      <a:pt x="5763" y="118"/>
                    </a:cubicBezTo>
                    <a:lnTo>
                      <a:pt x="5912" y="118"/>
                    </a:lnTo>
                    <a:close/>
                    <a:moveTo>
                      <a:pt x="6224" y="410"/>
                    </a:moveTo>
                    <a:cubicBezTo>
                      <a:pt x="6261" y="410"/>
                      <a:pt x="6273" y="381"/>
                      <a:pt x="6273" y="340"/>
                    </a:cubicBezTo>
                    <a:cubicBezTo>
                      <a:pt x="6273" y="298"/>
                      <a:pt x="6258" y="266"/>
                      <a:pt x="6222" y="266"/>
                    </a:cubicBezTo>
                    <a:lnTo>
                      <a:pt x="6086" y="266"/>
                    </a:lnTo>
                    <a:lnTo>
                      <a:pt x="6086" y="410"/>
                    </a:lnTo>
                    <a:lnTo>
                      <a:pt x="6224" y="410"/>
                    </a:lnTo>
                    <a:close/>
                    <a:moveTo>
                      <a:pt x="6086" y="88"/>
                    </a:moveTo>
                    <a:lnTo>
                      <a:pt x="6086" y="237"/>
                    </a:lnTo>
                    <a:lnTo>
                      <a:pt x="6219" y="237"/>
                    </a:lnTo>
                    <a:cubicBezTo>
                      <a:pt x="6293" y="237"/>
                      <a:pt x="6312" y="280"/>
                      <a:pt x="6312" y="341"/>
                    </a:cubicBezTo>
                    <a:cubicBezTo>
                      <a:pt x="6312" y="406"/>
                      <a:pt x="6281" y="440"/>
                      <a:pt x="6224" y="440"/>
                    </a:cubicBezTo>
                    <a:lnTo>
                      <a:pt x="6049" y="440"/>
                    </a:lnTo>
                    <a:lnTo>
                      <a:pt x="6049" y="88"/>
                    </a:lnTo>
                    <a:lnTo>
                      <a:pt x="6086" y="88"/>
                    </a:lnTo>
                    <a:close/>
                    <a:moveTo>
                      <a:pt x="6420" y="268"/>
                    </a:moveTo>
                    <a:lnTo>
                      <a:pt x="6606" y="268"/>
                    </a:lnTo>
                    <a:lnTo>
                      <a:pt x="6606" y="440"/>
                    </a:lnTo>
                    <a:lnTo>
                      <a:pt x="6642" y="440"/>
                    </a:lnTo>
                    <a:lnTo>
                      <a:pt x="6642" y="88"/>
                    </a:lnTo>
                    <a:lnTo>
                      <a:pt x="6606" y="88"/>
                    </a:lnTo>
                    <a:lnTo>
                      <a:pt x="6606" y="235"/>
                    </a:lnTo>
                    <a:lnTo>
                      <a:pt x="6420" y="235"/>
                    </a:lnTo>
                    <a:lnTo>
                      <a:pt x="6420" y="88"/>
                    </a:lnTo>
                    <a:lnTo>
                      <a:pt x="6383" y="88"/>
                    </a:lnTo>
                    <a:lnTo>
                      <a:pt x="6383" y="440"/>
                    </a:lnTo>
                    <a:lnTo>
                      <a:pt x="6420" y="440"/>
                    </a:lnTo>
                    <a:lnTo>
                      <a:pt x="6420" y="268"/>
                    </a:lnTo>
                    <a:close/>
                    <a:moveTo>
                      <a:pt x="6918" y="410"/>
                    </a:moveTo>
                    <a:cubicBezTo>
                      <a:pt x="6955" y="410"/>
                      <a:pt x="6968" y="381"/>
                      <a:pt x="6968" y="340"/>
                    </a:cubicBezTo>
                    <a:cubicBezTo>
                      <a:pt x="6968" y="298"/>
                      <a:pt x="6952" y="266"/>
                      <a:pt x="6916" y="266"/>
                    </a:cubicBezTo>
                    <a:lnTo>
                      <a:pt x="6780" y="266"/>
                    </a:lnTo>
                    <a:lnTo>
                      <a:pt x="6780" y="410"/>
                    </a:lnTo>
                    <a:lnTo>
                      <a:pt x="6918" y="410"/>
                    </a:lnTo>
                    <a:close/>
                    <a:moveTo>
                      <a:pt x="6780" y="88"/>
                    </a:moveTo>
                    <a:lnTo>
                      <a:pt x="6780" y="237"/>
                    </a:lnTo>
                    <a:lnTo>
                      <a:pt x="6913" y="237"/>
                    </a:lnTo>
                    <a:cubicBezTo>
                      <a:pt x="6988" y="237"/>
                      <a:pt x="7006" y="280"/>
                      <a:pt x="7006" y="341"/>
                    </a:cubicBezTo>
                    <a:cubicBezTo>
                      <a:pt x="7006" y="406"/>
                      <a:pt x="6975" y="440"/>
                      <a:pt x="6919" y="440"/>
                    </a:cubicBezTo>
                    <a:lnTo>
                      <a:pt x="6744" y="440"/>
                    </a:lnTo>
                    <a:lnTo>
                      <a:pt x="6744" y="88"/>
                    </a:lnTo>
                    <a:lnTo>
                      <a:pt x="6780" y="88"/>
                    </a:lnTo>
                    <a:close/>
                    <a:moveTo>
                      <a:pt x="7080" y="88"/>
                    </a:moveTo>
                    <a:lnTo>
                      <a:pt x="7080" y="440"/>
                    </a:lnTo>
                    <a:lnTo>
                      <a:pt x="7044" y="440"/>
                    </a:lnTo>
                    <a:lnTo>
                      <a:pt x="7044" y="88"/>
                    </a:lnTo>
                    <a:lnTo>
                      <a:pt x="7080" y="88"/>
                    </a:lnTo>
                    <a:close/>
                    <a:moveTo>
                      <a:pt x="7219" y="402"/>
                    </a:moveTo>
                    <a:cubicBezTo>
                      <a:pt x="7286" y="297"/>
                      <a:pt x="7350" y="191"/>
                      <a:pt x="7406" y="88"/>
                    </a:cubicBezTo>
                    <a:lnTo>
                      <a:pt x="7449" y="88"/>
                    </a:lnTo>
                    <a:lnTo>
                      <a:pt x="7449" y="440"/>
                    </a:lnTo>
                    <a:lnTo>
                      <a:pt x="7413" y="440"/>
                    </a:lnTo>
                    <a:lnTo>
                      <a:pt x="7413" y="141"/>
                    </a:lnTo>
                    <a:cubicBezTo>
                      <a:pt x="7358" y="241"/>
                      <a:pt x="7294" y="347"/>
                      <a:pt x="7232" y="440"/>
                    </a:cubicBezTo>
                    <a:lnTo>
                      <a:pt x="7182" y="440"/>
                    </a:lnTo>
                    <a:lnTo>
                      <a:pt x="7182" y="88"/>
                    </a:lnTo>
                    <a:lnTo>
                      <a:pt x="7219" y="88"/>
                    </a:lnTo>
                    <a:lnTo>
                      <a:pt x="7219" y="402"/>
                    </a:lnTo>
                    <a:close/>
                    <a:moveTo>
                      <a:pt x="7251" y="0"/>
                    </a:moveTo>
                    <a:cubicBezTo>
                      <a:pt x="7251" y="44"/>
                      <a:pt x="7274" y="64"/>
                      <a:pt x="7318" y="64"/>
                    </a:cubicBezTo>
                    <a:cubicBezTo>
                      <a:pt x="7363" y="64"/>
                      <a:pt x="7385" y="44"/>
                      <a:pt x="7385" y="0"/>
                    </a:cubicBezTo>
                    <a:lnTo>
                      <a:pt x="7359" y="0"/>
                    </a:lnTo>
                    <a:cubicBezTo>
                      <a:pt x="7359" y="29"/>
                      <a:pt x="7344" y="35"/>
                      <a:pt x="7318" y="35"/>
                    </a:cubicBezTo>
                    <a:cubicBezTo>
                      <a:pt x="7291" y="35"/>
                      <a:pt x="7278" y="29"/>
                      <a:pt x="7278" y="0"/>
                    </a:cubicBezTo>
                    <a:lnTo>
                      <a:pt x="7251" y="0"/>
                    </a:lnTo>
                    <a:close/>
                    <a:moveTo>
                      <a:pt x="7732" y="402"/>
                    </a:moveTo>
                    <a:cubicBezTo>
                      <a:pt x="7800" y="297"/>
                      <a:pt x="7863" y="191"/>
                      <a:pt x="7919" y="88"/>
                    </a:cubicBezTo>
                    <a:lnTo>
                      <a:pt x="7962" y="88"/>
                    </a:lnTo>
                    <a:lnTo>
                      <a:pt x="7962" y="440"/>
                    </a:lnTo>
                    <a:lnTo>
                      <a:pt x="7926" y="440"/>
                    </a:lnTo>
                    <a:lnTo>
                      <a:pt x="7926" y="141"/>
                    </a:lnTo>
                    <a:cubicBezTo>
                      <a:pt x="7871" y="241"/>
                      <a:pt x="7808" y="347"/>
                      <a:pt x="7745" y="440"/>
                    </a:cubicBezTo>
                    <a:lnTo>
                      <a:pt x="7695" y="440"/>
                    </a:lnTo>
                    <a:lnTo>
                      <a:pt x="7695" y="88"/>
                    </a:lnTo>
                    <a:lnTo>
                      <a:pt x="7732" y="88"/>
                    </a:lnTo>
                    <a:lnTo>
                      <a:pt x="7732" y="402"/>
                    </a:lnTo>
                    <a:close/>
                    <a:moveTo>
                      <a:pt x="8045" y="261"/>
                    </a:moveTo>
                    <a:cubicBezTo>
                      <a:pt x="8045" y="404"/>
                      <a:pt x="8097" y="447"/>
                      <a:pt x="8206" y="447"/>
                    </a:cubicBezTo>
                    <a:cubicBezTo>
                      <a:pt x="8237" y="447"/>
                      <a:pt x="8277" y="442"/>
                      <a:pt x="8305" y="433"/>
                    </a:cubicBezTo>
                    <a:lnTo>
                      <a:pt x="8293" y="401"/>
                    </a:lnTo>
                    <a:cubicBezTo>
                      <a:pt x="8272" y="409"/>
                      <a:pt x="8234" y="414"/>
                      <a:pt x="8207" y="414"/>
                    </a:cubicBezTo>
                    <a:cubicBezTo>
                      <a:pt x="8118" y="414"/>
                      <a:pt x="8084" y="390"/>
                      <a:pt x="8084" y="261"/>
                    </a:cubicBezTo>
                    <a:cubicBezTo>
                      <a:pt x="8084" y="132"/>
                      <a:pt x="8118" y="112"/>
                      <a:pt x="8207" y="112"/>
                    </a:cubicBezTo>
                    <a:cubicBezTo>
                      <a:pt x="8234" y="112"/>
                      <a:pt x="8272" y="117"/>
                      <a:pt x="8293" y="126"/>
                    </a:cubicBezTo>
                    <a:lnTo>
                      <a:pt x="8305" y="93"/>
                    </a:lnTo>
                    <a:cubicBezTo>
                      <a:pt x="8277" y="85"/>
                      <a:pt x="8237" y="80"/>
                      <a:pt x="8206" y="80"/>
                    </a:cubicBezTo>
                    <a:cubicBezTo>
                      <a:pt x="8097" y="80"/>
                      <a:pt x="8045" y="117"/>
                      <a:pt x="8045" y="261"/>
                    </a:cubicBezTo>
                    <a:close/>
                    <a:moveTo>
                      <a:pt x="8349" y="261"/>
                    </a:moveTo>
                    <a:cubicBezTo>
                      <a:pt x="8349" y="404"/>
                      <a:pt x="8401" y="447"/>
                      <a:pt x="8510" y="447"/>
                    </a:cubicBezTo>
                    <a:cubicBezTo>
                      <a:pt x="8542" y="447"/>
                      <a:pt x="8581" y="442"/>
                      <a:pt x="8609" y="433"/>
                    </a:cubicBezTo>
                    <a:lnTo>
                      <a:pt x="8597" y="401"/>
                    </a:lnTo>
                    <a:cubicBezTo>
                      <a:pt x="8576" y="409"/>
                      <a:pt x="8538" y="414"/>
                      <a:pt x="8511" y="414"/>
                    </a:cubicBezTo>
                    <a:cubicBezTo>
                      <a:pt x="8422" y="414"/>
                      <a:pt x="8388" y="390"/>
                      <a:pt x="8388" y="261"/>
                    </a:cubicBezTo>
                    <a:cubicBezTo>
                      <a:pt x="8388" y="132"/>
                      <a:pt x="8422" y="112"/>
                      <a:pt x="8511" y="112"/>
                    </a:cubicBezTo>
                    <a:cubicBezTo>
                      <a:pt x="8538" y="112"/>
                      <a:pt x="8576" y="117"/>
                      <a:pt x="8597" y="126"/>
                    </a:cubicBezTo>
                    <a:lnTo>
                      <a:pt x="8609" y="93"/>
                    </a:lnTo>
                    <a:cubicBezTo>
                      <a:pt x="8581" y="85"/>
                      <a:pt x="8542" y="80"/>
                      <a:pt x="8510" y="80"/>
                    </a:cubicBezTo>
                    <a:cubicBezTo>
                      <a:pt x="8401" y="80"/>
                      <a:pt x="8349" y="117"/>
                      <a:pt x="8349" y="261"/>
                    </a:cubicBezTo>
                    <a:close/>
                    <a:moveTo>
                      <a:pt x="8896" y="118"/>
                    </a:moveTo>
                    <a:lnTo>
                      <a:pt x="8896" y="440"/>
                    </a:lnTo>
                    <a:lnTo>
                      <a:pt x="8931" y="440"/>
                    </a:lnTo>
                    <a:lnTo>
                      <a:pt x="8931" y="88"/>
                    </a:lnTo>
                    <a:lnTo>
                      <a:pt x="8714" y="88"/>
                    </a:lnTo>
                    <a:cubicBezTo>
                      <a:pt x="8708" y="216"/>
                      <a:pt x="8677" y="336"/>
                      <a:pt x="8643" y="440"/>
                    </a:cubicBezTo>
                    <a:lnTo>
                      <a:pt x="8681" y="440"/>
                    </a:lnTo>
                    <a:cubicBezTo>
                      <a:pt x="8715" y="343"/>
                      <a:pt x="8742" y="216"/>
                      <a:pt x="8747" y="118"/>
                    </a:cubicBezTo>
                    <a:lnTo>
                      <a:pt x="8896" y="118"/>
                    </a:lnTo>
                    <a:close/>
                    <a:moveTo>
                      <a:pt x="9274" y="88"/>
                    </a:moveTo>
                    <a:lnTo>
                      <a:pt x="9274" y="118"/>
                    </a:lnTo>
                    <a:lnTo>
                      <a:pt x="9069" y="118"/>
                    </a:lnTo>
                    <a:lnTo>
                      <a:pt x="9069" y="237"/>
                    </a:lnTo>
                    <a:lnTo>
                      <a:pt x="9214" y="237"/>
                    </a:lnTo>
                    <a:lnTo>
                      <a:pt x="9214" y="267"/>
                    </a:lnTo>
                    <a:lnTo>
                      <a:pt x="9069" y="267"/>
                    </a:lnTo>
                    <a:lnTo>
                      <a:pt x="9069" y="410"/>
                    </a:lnTo>
                    <a:lnTo>
                      <a:pt x="9274" y="410"/>
                    </a:lnTo>
                    <a:lnTo>
                      <a:pt x="9274" y="440"/>
                    </a:lnTo>
                    <a:lnTo>
                      <a:pt x="9033" y="440"/>
                    </a:lnTo>
                    <a:lnTo>
                      <a:pt x="9033" y="88"/>
                    </a:lnTo>
                    <a:lnTo>
                      <a:pt x="9274" y="88"/>
                    </a:lnTo>
                    <a:close/>
                    <a:moveTo>
                      <a:pt x="9575" y="410"/>
                    </a:moveTo>
                    <a:lnTo>
                      <a:pt x="9385" y="410"/>
                    </a:lnTo>
                    <a:cubicBezTo>
                      <a:pt x="9416" y="322"/>
                      <a:pt x="9430" y="216"/>
                      <a:pt x="9436" y="118"/>
                    </a:cubicBezTo>
                    <a:lnTo>
                      <a:pt x="9575" y="118"/>
                    </a:lnTo>
                    <a:lnTo>
                      <a:pt x="9575" y="410"/>
                    </a:lnTo>
                    <a:close/>
                    <a:moveTo>
                      <a:pt x="9611" y="410"/>
                    </a:moveTo>
                    <a:lnTo>
                      <a:pt x="9611" y="88"/>
                    </a:lnTo>
                    <a:lnTo>
                      <a:pt x="9402" y="88"/>
                    </a:lnTo>
                    <a:cubicBezTo>
                      <a:pt x="9397" y="216"/>
                      <a:pt x="9379" y="323"/>
                      <a:pt x="9342" y="410"/>
                    </a:cubicBezTo>
                    <a:lnTo>
                      <a:pt x="9290" y="410"/>
                    </a:lnTo>
                    <a:lnTo>
                      <a:pt x="9300" y="518"/>
                    </a:lnTo>
                    <a:lnTo>
                      <a:pt x="9332" y="518"/>
                    </a:lnTo>
                    <a:lnTo>
                      <a:pt x="9332" y="440"/>
                    </a:lnTo>
                    <a:lnTo>
                      <a:pt x="9635" y="440"/>
                    </a:lnTo>
                    <a:lnTo>
                      <a:pt x="9635" y="518"/>
                    </a:lnTo>
                    <a:lnTo>
                      <a:pt x="9665" y="518"/>
                    </a:lnTo>
                    <a:lnTo>
                      <a:pt x="9675" y="410"/>
                    </a:lnTo>
                    <a:lnTo>
                      <a:pt x="9611" y="410"/>
                    </a:lnTo>
                    <a:close/>
                    <a:moveTo>
                      <a:pt x="9867" y="447"/>
                    </a:moveTo>
                    <a:cubicBezTo>
                      <a:pt x="9757" y="447"/>
                      <a:pt x="9707" y="408"/>
                      <a:pt x="9707" y="262"/>
                    </a:cubicBezTo>
                    <a:cubicBezTo>
                      <a:pt x="9707" y="119"/>
                      <a:pt x="9758" y="80"/>
                      <a:pt x="9867" y="80"/>
                    </a:cubicBezTo>
                    <a:cubicBezTo>
                      <a:pt x="9977" y="80"/>
                      <a:pt x="10027" y="119"/>
                      <a:pt x="10027" y="262"/>
                    </a:cubicBezTo>
                    <a:cubicBezTo>
                      <a:pt x="10027" y="408"/>
                      <a:pt x="9977" y="447"/>
                      <a:pt x="9867" y="447"/>
                    </a:cubicBezTo>
                    <a:close/>
                    <a:moveTo>
                      <a:pt x="9867" y="110"/>
                    </a:moveTo>
                    <a:cubicBezTo>
                      <a:pt x="9778" y="110"/>
                      <a:pt x="9747" y="134"/>
                      <a:pt x="9747" y="263"/>
                    </a:cubicBezTo>
                    <a:cubicBezTo>
                      <a:pt x="9747" y="386"/>
                      <a:pt x="9778" y="415"/>
                      <a:pt x="9867" y="415"/>
                    </a:cubicBezTo>
                    <a:cubicBezTo>
                      <a:pt x="9957" y="415"/>
                      <a:pt x="9989" y="386"/>
                      <a:pt x="9989" y="263"/>
                    </a:cubicBezTo>
                    <a:cubicBezTo>
                      <a:pt x="9989" y="134"/>
                      <a:pt x="9957" y="110"/>
                      <a:pt x="9867" y="110"/>
                    </a:cubicBezTo>
                    <a:close/>
                    <a:moveTo>
                      <a:pt x="10284" y="410"/>
                    </a:moveTo>
                    <a:lnTo>
                      <a:pt x="10146" y="410"/>
                    </a:lnTo>
                    <a:lnTo>
                      <a:pt x="10146" y="266"/>
                    </a:lnTo>
                    <a:lnTo>
                      <a:pt x="10282" y="266"/>
                    </a:lnTo>
                    <a:cubicBezTo>
                      <a:pt x="10318" y="266"/>
                      <a:pt x="10334" y="298"/>
                      <a:pt x="10334" y="340"/>
                    </a:cubicBezTo>
                    <a:cubicBezTo>
                      <a:pt x="10334" y="381"/>
                      <a:pt x="10322" y="410"/>
                      <a:pt x="10284" y="410"/>
                    </a:cubicBezTo>
                    <a:close/>
                    <a:moveTo>
                      <a:pt x="10279" y="237"/>
                    </a:moveTo>
                    <a:lnTo>
                      <a:pt x="10146" y="237"/>
                    </a:lnTo>
                    <a:lnTo>
                      <a:pt x="10146" y="118"/>
                    </a:lnTo>
                    <a:lnTo>
                      <a:pt x="10279" y="118"/>
                    </a:lnTo>
                    <a:cubicBezTo>
                      <a:pt x="10316" y="118"/>
                      <a:pt x="10326" y="141"/>
                      <a:pt x="10326" y="176"/>
                    </a:cubicBezTo>
                    <a:cubicBezTo>
                      <a:pt x="10326" y="207"/>
                      <a:pt x="10315" y="237"/>
                      <a:pt x="10279" y="237"/>
                    </a:cubicBezTo>
                    <a:close/>
                    <a:moveTo>
                      <a:pt x="10293" y="251"/>
                    </a:moveTo>
                    <a:cubicBezTo>
                      <a:pt x="10356" y="245"/>
                      <a:pt x="10363" y="213"/>
                      <a:pt x="10363" y="172"/>
                    </a:cubicBezTo>
                    <a:cubicBezTo>
                      <a:pt x="10363" y="128"/>
                      <a:pt x="10349" y="88"/>
                      <a:pt x="10279" y="88"/>
                    </a:cubicBezTo>
                    <a:lnTo>
                      <a:pt x="10110" y="88"/>
                    </a:lnTo>
                    <a:lnTo>
                      <a:pt x="10110" y="440"/>
                    </a:lnTo>
                    <a:lnTo>
                      <a:pt x="10285" y="440"/>
                    </a:lnTo>
                    <a:cubicBezTo>
                      <a:pt x="10341" y="440"/>
                      <a:pt x="10373" y="406"/>
                      <a:pt x="10373" y="341"/>
                    </a:cubicBezTo>
                    <a:cubicBezTo>
                      <a:pt x="10373" y="293"/>
                      <a:pt x="10360" y="254"/>
                      <a:pt x="10293" y="251"/>
                    </a:cubicBezTo>
                    <a:close/>
                    <a:moveTo>
                      <a:pt x="10700" y="440"/>
                    </a:moveTo>
                    <a:cubicBezTo>
                      <a:pt x="10686" y="406"/>
                      <a:pt x="10672" y="370"/>
                      <a:pt x="10657" y="332"/>
                    </a:cubicBezTo>
                    <a:lnTo>
                      <a:pt x="10486" y="332"/>
                    </a:lnTo>
                    <a:cubicBezTo>
                      <a:pt x="10473" y="368"/>
                      <a:pt x="10461" y="403"/>
                      <a:pt x="10449" y="440"/>
                    </a:cubicBezTo>
                    <a:lnTo>
                      <a:pt x="10413" y="440"/>
                    </a:lnTo>
                    <a:cubicBezTo>
                      <a:pt x="10454" y="323"/>
                      <a:pt x="10497" y="206"/>
                      <a:pt x="10546" y="88"/>
                    </a:cubicBezTo>
                    <a:lnTo>
                      <a:pt x="10608" y="88"/>
                    </a:lnTo>
                    <a:cubicBezTo>
                      <a:pt x="10648" y="207"/>
                      <a:pt x="10698" y="343"/>
                      <a:pt x="10741" y="440"/>
                    </a:cubicBezTo>
                    <a:lnTo>
                      <a:pt x="10700" y="440"/>
                    </a:lnTo>
                    <a:close/>
                    <a:moveTo>
                      <a:pt x="10569" y="116"/>
                    </a:moveTo>
                    <a:cubicBezTo>
                      <a:pt x="10543" y="179"/>
                      <a:pt x="10519" y="240"/>
                      <a:pt x="10497" y="301"/>
                    </a:cubicBezTo>
                    <a:lnTo>
                      <a:pt x="10646" y="301"/>
                    </a:lnTo>
                    <a:cubicBezTo>
                      <a:pt x="10625" y="242"/>
                      <a:pt x="10603" y="178"/>
                      <a:pt x="10583" y="116"/>
                    </a:cubicBezTo>
                    <a:lnTo>
                      <a:pt x="10569" y="116"/>
                    </a:lnTo>
                    <a:close/>
                    <a:moveTo>
                      <a:pt x="10871" y="118"/>
                    </a:moveTo>
                    <a:lnTo>
                      <a:pt x="10993" y="118"/>
                    </a:lnTo>
                    <a:lnTo>
                      <a:pt x="10993" y="88"/>
                    </a:lnTo>
                    <a:lnTo>
                      <a:pt x="10712" y="88"/>
                    </a:lnTo>
                    <a:lnTo>
                      <a:pt x="10712" y="118"/>
                    </a:lnTo>
                    <a:lnTo>
                      <a:pt x="10834" y="118"/>
                    </a:lnTo>
                    <a:lnTo>
                      <a:pt x="10834" y="440"/>
                    </a:lnTo>
                    <a:lnTo>
                      <a:pt x="10871" y="440"/>
                    </a:lnTo>
                    <a:lnTo>
                      <a:pt x="10871" y="118"/>
                    </a:lnTo>
                    <a:close/>
                    <a:moveTo>
                      <a:pt x="11288" y="88"/>
                    </a:moveTo>
                    <a:lnTo>
                      <a:pt x="11288" y="118"/>
                    </a:lnTo>
                    <a:lnTo>
                      <a:pt x="11083" y="118"/>
                    </a:lnTo>
                    <a:lnTo>
                      <a:pt x="11083" y="237"/>
                    </a:lnTo>
                    <a:lnTo>
                      <a:pt x="11228" y="237"/>
                    </a:lnTo>
                    <a:lnTo>
                      <a:pt x="11228" y="267"/>
                    </a:lnTo>
                    <a:lnTo>
                      <a:pt x="11083" y="267"/>
                    </a:lnTo>
                    <a:lnTo>
                      <a:pt x="11083" y="410"/>
                    </a:lnTo>
                    <a:lnTo>
                      <a:pt x="11288" y="410"/>
                    </a:lnTo>
                    <a:lnTo>
                      <a:pt x="11288" y="440"/>
                    </a:lnTo>
                    <a:lnTo>
                      <a:pt x="11047" y="440"/>
                    </a:lnTo>
                    <a:lnTo>
                      <a:pt x="11047" y="88"/>
                    </a:lnTo>
                    <a:lnTo>
                      <a:pt x="11288" y="88"/>
                    </a:lnTo>
                    <a:close/>
                    <a:moveTo>
                      <a:pt x="11578" y="118"/>
                    </a:moveTo>
                    <a:lnTo>
                      <a:pt x="11578" y="440"/>
                    </a:lnTo>
                    <a:lnTo>
                      <a:pt x="11614" y="440"/>
                    </a:lnTo>
                    <a:lnTo>
                      <a:pt x="11614" y="88"/>
                    </a:lnTo>
                    <a:lnTo>
                      <a:pt x="11396" y="88"/>
                    </a:lnTo>
                    <a:cubicBezTo>
                      <a:pt x="11391" y="216"/>
                      <a:pt x="11360" y="336"/>
                      <a:pt x="11325" y="440"/>
                    </a:cubicBezTo>
                    <a:lnTo>
                      <a:pt x="11364" y="440"/>
                    </a:lnTo>
                    <a:cubicBezTo>
                      <a:pt x="11398" y="343"/>
                      <a:pt x="11424" y="216"/>
                      <a:pt x="11430" y="118"/>
                    </a:cubicBezTo>
                    <a:lnTo>
                      <a:pt x="11578" y="118"/>
                    </a:lnTo>
                    <a:close/>
                    <a:moveTo>
                      <a:pt x="11890" y="410"/>
                    </a:moveTo>
                    <a:cubicBezTo>
                      <a:pt x="11927" y="410"/>
                      <a:pt x="11939" y="381"/>
                      <a:pt x="11939" y="340"/>
                    </a:cubicBezTo>
                    <a:cubicBezTo>
                      <a:pt x="11939" y="298"/>
                      <a:pt x="11924" y="266"/>
                      <a:pt x="11888" y="266"/>
                    </a:cubicBezTo>
                    <a:lnTo>
                      <a:pt x="11752" y="266"/>
                    </a:lnTo>
                    <a:lnTo>
                      <a:pt x="11752" y="410"/>
                    </a:lnTo>
                    <a:lnTo>
                      <a:pt x="11890" y="410"/>
                    </a:lnTo>
                    <a:close/>
                    <a:moveTo>
                      <a:pt x="11752" y="88"/>
                    </a:moveTo>
                    <a:lnTo>
                      <a:pt x="11752" y="237"/>
                    </a:lnTo>
                    <a:lnTo>
                      <a:pt x="11885" y="237"/>
                    </a:lnTo>
                    <a:cubicBezTo>
                      <a:pt x="11960" y="237"/>
                      <a:pt x="11978" y="280"/>
                      <a:pt x="11978" y="341"/>
                    </a:cubicBezTo>
                    <a:cubicBezTo>
                      <a:pt x="11978" y="406"/>
                      <a:pt x="11947" y="440"/>
                      <a:pt x="11890" y="440"/>
                    </a:cubicBezTo>
                    <a:lnTo>
                      <a:pt x="11716" y="440"/>
                    </a:lnTo>
                    <a:lnTo>
                      <a:pt x="11716" y="88"/>
                    </a:lnTo>
                    <a:lnTo>
                      <a:pt x="11752" y="88"/>
                    </a:lnTo>
                    <a:close/>
                    <a:moveTo>
                      <a:pt x="12030" y="261"/>
                    </a:moveTo>
                    <a:cubicBezTo>
                      <a:pt x="12030" y="404"/>
                      <a:pt x="12082" y="447"/>
                      <a:pt x="12191" y="447"/>
                    </a:cubicBezTo>
                    <a:cubicBezTo>
                      <a:pt x="12223" y="447"/>
                      <a:pt x="12263" y="442"/>
                      <a:pt x="12290" y="433"/>
                    </a:cubicBezTo>
                    <a:lnTo>
                      <a:pt x="12278" y="401"/>
                    </a:lnTo>
                    <a:cubicBezTo>
                      <a:pt x="12257" y="409"/>
                      <a:pt x="12219" y="414"/>
                      <a:pt x="12192" y="414"/>
                    </a:cubicBezTo>
                    <a:cubicBezTo>
                      <a:pt x="12103" y="414"/>
                      <a:pt x="12070" y="390"/>
                      <a:pt x="12070" y="261"/>
                    </a:cubicBezTo>
                    <a:cubicBezTo>
                      <a:pt x="12070" y="132"/>
                      <a:pt x="12103" y="112"/>
                      <a:pt x="12192" y="112"/>
                    </a:cubicBezTo>
                    <a:cubicBezTo>
                      <a:pt x="12219" y="112"/>
                      <a:pt x="12257" y="117"/>
                      <a:pt x="12278" y="126"/>
                    </a:cubicBezTo>
                    <a:lnTo>
                      <a:pt x="12290" y="93"/>
                    </a:lnTo>
                    <a:cubicBezTo>
                      <a:pt x="12263" y="85"/>
                      <a:pt x="12223" y="80"/>
                      <a:pt x="12191" y="80"/>
                    </a:cubicBezTo>
                    <a:cubicBezTo>
                      <a:pt x="12082" y="80"/>
                      <a:pt x="12030" y="117"/>
                      <a:pt x="12030" y="261"/>
                    </a:cubicBezTo>
                    <a:close/>
                    <a:moveTo>
                      <a:pt x="12568" y="440"/>
                    </a:moveTo>
                    <a:cubicBezTo>
                      <a:pt x="12505" y="295"/>
                      <a:pt x="12467" y="272"/>
                      <a:pt x="12390" y="267"/>
                    </a:cubicBezTo>
                    <a:lnTo>
                      <a:pt x="12390" y="440"/>
                    </a:lnTo>
                    <a:lnTo>
                      <a:pt x="12354" y="440"/>
                    </a:lnTo>
                    <a:lnTo>
                      <a:pt x="12354" y="88"/>
                    </a:lnTo>
                    <a:lnTo>
                      <a:pt x="12390" y="88"/>
                    </a:lnTo>
                    <a:lnTo>
                      <a:pt x="12390" y="259"/>
                    </a:lnTo>
                    <a:cubicBezTo>
                      <a:pt x="12423" y="235"/>
                      <a:pt x="12491" y="170"/>
                      <a:pt x="12557" y="88"/>
                    </a:cubicBezTo>
                    <a:lnTo>
                      <a:pt x="12605" y="88"/>
                    </a:lnTo>
                    <a:cubicBezTo>
                      <a:pt x="12527" y="179"/>
                      <a:pt x="12470" y="232"/>
                      <a:pt x="12449" y="247"/>
                    </a:cubicBezTo>
                    <a:cubicBezTo>
                      <a:pt x="12499" y="260"/>
                      <a:pt x="12534" y="275"/>
                      <a:pt x="12611" y="440"/>
                    </a:cubicBezTo>
                    <a:lnTo>
                      <a:pt x="12568" y="440"/>
                    </a:lnTo>
                    <a:close/>
                    <a:moveTo>
                      <a:pt x="12702" y="402"/>
                    </a:moveTo>
                    <a:cubicBezTo>
                      <a:pt x="12769" y="297"/>
                      <a:pt x="12833" y="191"/>
                      <a:pt x="12888" y="88"/>
                    </a:cubicBezTo>
                    <a:lnTo>
                      <a:pt x="12932" y="88"/>
                    </a:lnTo>
                    <a:lnTo>
                      <a:pt x="12932" y="440"/>
                    </a:lnTo>
                    <a:lnTo>
                      <a:pt x="12896" y="440"/>
                    </a:lnTo>
                    <a:lnTo>
                      <a:pt x="12896" y="141"/>
                    </a:lnTo>
                    <a:cubicBezTo>
                      <a:pt x="12840" y="241"/>
                      <a:pt x="12777" y="347"/>
                      <a:pt x="12715" y="440"/>
                    </a:cubicBezTo>
                    <a:lnTo>
                      <a:pt x="12665" y="440"/>
                    </a:lnTo>
                    <a:lnTo>
                      <a:pt x="12665" y="88"/>
                    </a:lnTo>
                    <a:lnTo>
                      <a:pt x="12702" y="88"/>
                    </a:lnTo>
                    <a:lnTo>
                      <a:pt x="12702" y="402"/>
                    </a:lnTo>
                    <a:close/>
                    <a:moveTo>
                      <a:pt x="13070" y="402"/>
                    </a:moveTo>
                    <a:cubicBezTo>
                      <a:pt x="13138" y="297"/>
                      <a:pt x="13202" y="191"/>
                      <a:pt x="13257" y="88"/>
                    </a:cubicBezTo>
                    <a:lnTo>
                      <a:pt x="13301" y="88"/>
                    </a:lnTo>
                    <a:lnTo>
                      <a:pt x="13301" y="440"/>
                    </a:lnTo>
                    <a:lnTo>
                      <a:pt x="13265" y="440"/>
                    </a:lnTo>
                    <a:lnTo>
                      <a:pt x="13265" y="141"/>
                    </a:lnTo>
                    <a:cubicBezTo>
                      <a:pt x="13209" y="241"/>
                      <a:pt x="13146" y="347"/>
                      <a:pt x="13083" y="440"/>
                    </a:cubicBezTo>
                    <a:lnTo>
                      <a:pt x="13034" y="440"/>
                    </a:lnTo>
                    <a:lnTo>
                      <a:pt x="13034" y="88"/>
                    </a:lnTo>
                    <a:lnTo>
                      <a:pt x="13070" y="88"/>
                    </a:lnTo>
                    <a:lnTo>
                      <a:pt x="13070" y="402"/>
                    </a:lnTo>
                    <a:close/>
                    <a:moveTo>
                      <a:pt x="13103" y="0"/>
                    </a:moveTo>
                    <a:cubicBezTo>
                      <a:pt x="13103" y="44"/>
                      <a:pt x="13125" y="64"/>
                      <a:pt x="13169" y="64"/>
                    </a:cubicBezTo>
                    <a:cubicBezTo>
                      <a:pt x="13214" y="64"/>
                      <a:pt x="13237" y="44"/>
                      <a:pt x="13237" y="0"/>
                    </a:cubicBezTo>
                    <a:lnTo>
                      <a:pt x="13210" y="0"/>
                    </a:lnTo>
                    <a:cubicBezTo>
                      <a:pt x="13210" y="29"/>
                      <a:pt x="13196" y="35"/>
                      <a:pt x="13170" y="35"/>
                    </a:cubicBezTo>
                    <a:cubicBezTo>
                      <a:pt x="13143" y="35"/>
                      <a:pt x="13130" y="29"/>
                      <a:pt x="13130" y="0"/>
                    </a:cubicBezTo>
                    <a:lnTo>
                      <a:pt x="13103" y="0"/>
                    </a:lnTo>
                    <a:close/>
                  </a:path>
                </a:pathLst>
              </a:custGeom>
              <a:solidFill>
                <a:srgbClr val="9900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2631281" y="-714375"/>
                <a:ext cx="4697412" cy="2428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883" y="135"/>
                  </a:cxn>
                  <a:cxn ang="0">
                    <a:pos x="792" y="409"/>
                  </a:cxn>
                  <a:cxn ang="0">
                    <a:pos x="513" y="675"/>
                  </a:cxn>
                  <a:cxn ang="0">
                    <a:pos x="992" y="135"/>
                  </a:cxn>
                  <a:cxn ang="0">
                    <a:pos x="1163" y="444"/>
                  </a:cxn>
                  <a:cxn ang="0">
                    <a:pos x="1327" y="135"/>
                  </a:cxn>
                  <a:cxn ang="0">
                    <a:pos x="1886" y="135"/>
                  </a:cxn>
                  <a:cxn ang="0">
                    <a:pos x="1488" y="135"/>
                  </a:cxn>
                  <a:cxn ang="0">
                    <a:pos x="2012" y="402"/>
                  </a:cxn>
                  <a:cxn ang="0">
                    <a:pos x="2073" y="404"/>
                  </a:cxn>
                  <a:cxn ang="0">
                    <a:pos x="2972" y="675"/>
                  </a:cxn>
                  <a:cxn ang="0">
                    <a:pos x="2644" y="675"/>
                  </a:cxn>
                  <a:cxn ang="0">
                    <a:pos x="3398" y="122"/>
                  </a:cxn>
                  <a:cxn ang="0">
                    <a:pos x="3398" y="637"/>
                  </a:cxn>
                  <a:cxn ang="0">
                    <a:pos x="4106" y="135"/>
                  </a:cxn>
                  <a:cxn ang="0">
                    <a:pos x="4240" y="616"/>
                  </a:cxn>
                  <a:cxn ang="0">
                    <a:pos x="4538" y="216"/>
                  </a:cxn>
                  <a:cxn ang="0">
                    <a:pos x="4240" y="616"/>
                  </a:cxn>
                  <a:cxn ang="0">
                    <a:pos x="5059" y="135"/>
                  </a:cxn>
                  <a:cxn ang="0">
                    <a:pos x="4727" y="135"/>
                  </a:cxn>
                  <a:cxn ang="0">
                    <a:pos x="5585" y="182"/>
                  </a:cxn>
                  <a:cxn ang="0">
                    <a:pos x="5271" y="409"/>
                  </a:cxn>
                  <a:cxn ang="0">
                    <a:pos x="5216" y="135"/>
                  </a:cxn>
                  <a:cxn ang="0">
                    <a:pos x="6039" y="615"/>
                  </a:cxn>
                  <a:cxn ang="0">
                    <a:pos x="6057" y="143"/>
                  </a:cxn>
                  <a:cxn ang="0">
                    <a:pos x="6211" y="675"/>
                  </a:cxn>
                  <a:cxn ang="0">
                    <a:pos x="6466" y="135"/>
                  </a:cxn>
                  <a:cxn ang="0">
                    <a:pos x="6689" y="616"/>
                  </a:cxn>
                  <a:cxn ang="0">
                    <a:pos x="6987" y="216"/>
                  </a:cxn>
                  <a:cxn ang="0">
                    <a:pos x="6689" y="616"/>
                  </a:cxn>
                  <a:cxn ang="0">
                    <a:pos x="7553" y="675"/>
                  </a:cxn>
                  <a:cxn ang="0">
                    <a:pos x="7254" y="135"/>
                  </a:cxn>
                  <a:cxn ang="0">
                    <a:pos x="7469" y="0"/>
                  </a:cxn>
                  <a:cxn ang="0">
                    <a:pos x="8007" y="675"/>
                  </a:cxn>
                  <a:cxn ang="0">
                    <a:pos x="8285" y="135"/>
                  </a:cxn>
                  <a:cxn ang="0">
                    <a:pos x="8760" y="675"/>
                  </a:cxn>
                  <a:cxn ang="0">
                    <a:pos x="8473" y="361"/>
                  </a:cxn>
                  <a:cxn ang="0">
                    <a:pos x="8473" y="411"/>
                  </a:cxn>
                  <a:cxn ang="0">
                    <a:pos x="9325" y="675"/>
                  </a:cxn>
                  <a:cxn ang="0">
                    <a:pos x="9027" y="135"/>
                  </a:cxn>
                  <a:cxn ang="0">
                    <a:pos x="9801" y="409"/>
                  </a:cxn>
                  <a:cxn ang="0">
                    <a:pos x="9592" y="182"/>
                  </a:cxn>
                  <a:cxn ang="0">
                    <a:pos x="9925" y="263"/>
                  </a:cxn>
                  <a:cxn ang="0">
                    <a:pos x="9939" y="523"/>
                  </a:cxn>
                  <a:cxn ang="0">
                    <a:pos x="10126" y="363"/>
                  </a:cxn>
                  <a:cxn ang="0">
                    <a:pos x="10440" y="629"/>
                  </a:cxn>
                  <a:cxn ang="0">
                    <a:pos x="10599" y="427"/>
                  </a:cxn>
                  <a:cxn ang="0">
                    <a:pos x="10599" y="427"/>
                  </a:cxn>
                  <a:cxn ang="0">
                    <a:pos x="10784" y="135"/>
                  </a:cxn>
                  <a:cxn ang="0">
                    <a:pos x="11265" y="686"/>
                  </a:cxn>
                  <a:cxn ang="0">
                    <a:pos x="11265" y="172"/>
                  </a:cxn>
                  <a:cxn ang="0">
                    <a:pos x="11569" y="616"/>
                  </a:cxn>
                  <a:cxn ang="0">
                    <a:pos x="11867" y="216"/>
                  </a:cxn>
                  <a:cxn ang="0">
                    <a:pos x="11569" y="616"/>
                  </a:cxn>
                  <a:cxn ang="0">
                    <a:pos x="12005" y="182"/>
                  </a:cxn>
                  <a:cxn ang="0">
                    <a:pos x="12889" y="135"/>
                  </a:cxn>
                  <a:cxn ang="0">
                    <a:pos x="12797" y="409"/>
                  </a:cxn>
                  <a:cxn ang="0">
                    <a:pos x="12519" y="675"/>
                  </a:cxn>
                  <a:cxn ang="0">
                    <a:pos x="13349" y="135"/>
                  </a:cxn>
                  <a:cxn ang="0">
                    <a:pos x="13162" y="675"/>
                  </a:cxn>
                </a:cxnLst>
                <a:rect l="0" t="0" r="r" b="b"/>
                <a:pathLst>
                  <a:path w="13349" h="686">
                    <a:moveTo>
                      <a:pt x="244" y="182"/>
                    </a:moveTo>
                    <a:lnTo>
                      <a:pt x="430" y="182"/>
                    </a:lnTo>
                    <a:lnTo>
                      <a:pt x="430" y="135"/>
                    </a:lnTo>
                    <a:lnTo>
                      <a:pt x="0" y="135"/>
                    </a:lnTo>
                    <a:lnTo>
                      <a:pt x="0" y="182"/>
                    </a:lnTo>
                    <a:lnTo>
                      <a:pt x="187" y="182"/>
                    </a:lnTo>
                    <a:lnTo>
                      <a:pt x="187" y="675"/>
                    </a:lnTo>
                    <a:lnTo>
                      <a:pt x="244" y="675"/>
                    </a:lnTo>
                    <a:lnTo>
                      <a:pt x="244" y="182"/>
                    </a:lnTo>
                    <a:close/>
                    <a:moveTo>
                      <a:pt x="883" y="135"/>
                    </a:moveTo>
                    <a:lnTo>
                      <a:pt x="883" y="182"/>
                    </a:lnTo>
                    <a:lnTo>
                      <a:pt x="569" y="182"/>
                    </a:lnTo>
                    <a:lnTo>
                      <a:pt x="569" y="363"/>
                    </a:lnTo>
                    <a:lnTo>
                      <a:pt x="792" y="363"/>
                    </a:lnTo>
                    <a:lnTo>
                      <a:pt x="792" y="409"/>
                    </a:lnTo>
                    <a:lnTo>
                      <a:pt x="569" y="409"/>
                    </a:lnTo>
                    <a:lnTo>
                      <a:pt x="569" y="629"/>
                    </a:lnTo>
                    <a:lnTo>
                      <a:pt x="883" y="629"/>
                    </a:lnTo>
                    <a:lnTo>
                      <a:pt x="883" y="675"/>
                    </a:lnTo>
                    <a:lnTo>
                      <a:pt x="513" y="675"/>
                    </a:lnTo>
                    <a:lnTo>
                      <a:pt x="513" y="135"/>
                    </a:lnTo>
                    <a:lnTo>
                      <a:pt x="883" y="135"/>
                    </a:lnTo>
                    <a:close/>
                    <a:moveTo>
                      <a:pt x="1327" y="135"/>
                    </a:moveTo>
                    <a:cubicBezTo>
                      <a:pt x="1274" y="209"/>
                      <a:pt x="1219" y="282"/>
                      <a:pt x="1164" y="356"/>
                    </a:cubicBezTo>
                    <a:cubicBezTo>
                      <a:pt x="1104" y="278"/>
                      <a:pt x="1046" y="203"/>
                      <a:pt x="992" y="135"/>
                    </a:cubicBezTo>
                    <a:lnTo>
                      <a:pt x="924" y="135"/>
                    </a:lnTo>
                    <a:cubicBezTo>
                      <a:pt x="994" y="224"/>
                      <a:pt x="1063" y="313"/>
                      <a:pt x="1130" y="402"/>
                    </a:cubicBezTo>
                    <a:cubicBezTo>
                      <a:pt x="1061" y="492"/>
                      <a:pt x="990" y="585"/>
                      <a:pt x="918" y="675"/>
                    </a:cubicBezTo>
                    <a:lnTo>
                      <a:pt x="983" y="675"/>
                    </a:lnTo>
                    <a:cubicBezTo>
                      <a:pt x="1042" y="600"/>
                      <a:pt x="1102" y="523"/>
                      <a:pt x="1163" y="444"/>
                    </a:cubicBezTo>
                    <a:cubicBezTo>
                      <a:pt x="1220" y="521"/>
                      <a:pt x="1277" y="598"/>
                      <a:pt x="1332" y="675"/>
                    </a:cubicBezTo>
                    <a:lnTo>
                      <a:pt x="1400" y="675"/>
                    </a:lnTo>
                    <a:cubicBezTo>
                      <a:pt x="1335" y="584"/>
                      <a:pt x="1265" y="490"/>
                      <a:pt x="1197" y="399"/>
                    </a:cubicBezTo>
                    <a:cubicBezTo>
                      <a:pt x="1264" y="311"/>
                      <a:pt x="1329" y="223"/>
                      <a:pt x="1392" y="135"/>
                    </a:cubicBezTo>
                    <a:lnTo>
                      <a:pt x="1327" y="135"/>
                    </a:lnTo>
                    <a:close/>
                    <a:moveTo>
                      <a:pt x="1544" y="411"/>
                    </a:moveTo>
                    <a:lnTo>
                      <a:pt x="1831" y="411"/>
                    </a:lnTo>
                    <a:lnTo>
                      <a:pt x="1831" y="675"/>
                    </a:lnTo>
                    <a:lnTo>
                      <a:pt x="1886" y="675"/>
                    </a:lnTo>
                    <a:lnTo>
                      <a:pt x="1886" y="135"/>
                    </a:lnTo>
                    <a:lnTo>
                      <a:pt x="1831" y="135"/>
                    </a:lnTo>
                    <a:lnTo>
                      <a:pt x="1831" y="361"/>
                    </a:lnTo>
                    <a:lnTo>
                      <a:pt x="1544" y="361"/>
                    </a:lnTo>
                    <a:lnTo>
                      <a:pt x="1544" y="135"/>
                    </a:lnTo>
                    <a:lnTo>
                      <a:pt x="1488" y="135"/>
                    </a:lnTo>
                    <a:lnTo>
                      <a:pt x="1488" y="675"/>
                    </a:lnTo>
                    <a:lnTo>
                      <a:pt x="1544" y="675"/>
                    </a:lnTo>
                    <a:lnTo>
                      <a:pt x="1544" y="411"/>
                    </a:lnTo>
                    <a:close/>
                    <a:moveTo>
                      <a:pt x="2257" y="686"/>
                    </a:moveTo>
                    <a:cubicBezTo>
                      <a:pt x="2089" y="686"/>
                      <a:pt x="2012" y="626"/>
                      <a:pt x="2012" y="402"/>
                    </a:cubicBezTo>
                    <a:cubicBezTo>
                      <a:pt x="2012" y="182"/>
                      <a:pt x="2090" y="122"/>
                      <a:pt x="2257" y="122"/>
                    </a:cubicBezTo>
                    <a:cubicBezTo>
                      <a:pt x="2425" y="122"/>
                      <a:pt x="2503" y="182"/>
                      <a:pt x="2503" y="402"/>
                    </a:cubicBezTo>
                    <a:cubicBezTo>
                      <a:pt x="2503" y="626"/>
                      <a:pt x="2426" y="686"/>
                      <a:pt x="2257" y="686"/>
                    </a:cubicBezTo>
                    <a:close/>
                    <a:moveTo>
                      <a:pt x="2257" y="169"/>
                    </a:moveTo>
                    <a:cubicBezTo>
                      <a:pt x="2120" y="169"/>
                      <a:pt x="2073" y="206"/>
                      <a:pt x="2073" y="404"/>
                    </a:cubicBezTo>
                    <a:cubicBezTo>
                      <a:pt x="2073" y="592"/>
                      <a:pt x="2120" y="637"/>
                      <a:pt x="2257" y="637"/>
                    </a:cubicBezTo>
                    <a:cubicBezTo>
                      <a:pt x="2396" y="637"/>
                      <a:pt x="2444" y="592"/>
                      <a:pt x="2444" y="404"/>
                    </a:cubicBezTo>
                    <a:cubicBezTo>
                      <a:pt x="2444" y="206"/>
                      <a:pt x="2396" y="169"/>
                      <a:pt x="2257" y="169"/>
                    </a:cubicBezTo>
                    <a:close/>
                    <a:moveTo>
                      <a:pt x="2972" y="182"/>
                    </a:moveTo>
                    <a:lnTo>
                      <a:pt x="2972" y="675"/>
                    </a:lnTo>
                    <a:lnTo>
                      <a:pt x="3027" y="675"/>
                    </a:lnTo>
                    <a:lnTo>
                      <a:pt x="3027" y="135"/>
                    </a:lnTo>
                    <a:lnTo>
                      <a:pt x="2693" y="135"/>
                    </a:lnTo>
                    <a:cubicBezTo>
                      <a:pt x="2685" y="332"/>
                      <a:pt x="2637" y="515"/>
                      <a:pt x="2584" y="675"/>
                    </a:cubicBezTo>
                    <a:lnTo>
                      <a:pt x="2644" y="675"/>
                    </a:lnTo>
                    <a:cubicBezTo>
                      <a:pt x="2696" y="526"/>
                      <a:pt x="2736" y="332"/>
                      <a:pt x="2744" y="182"/>
                    </a:cubicBezTo>
                    <a:lnTo>
                      <a:pt x="2972" y="182"/>
                    </a:lnTo>
                    <a:close/>
                    <a:moveTo>
                      <a:pt x="3398" y="686"/>
                    </a:moveTo>
                    <a:cubicBezTo>
                      <a:pt x="3230" y="686"/>
                      <a:pt x="3154" y="626"/>
                      <a:pt x="3154" y="402"/>
                    </a:cubicBezTo>
                    <a:cubicBezTo>
                      <a:pt x="3154" y="182"/>
                      <a:pt x="3231" y="122"/>
                      <a:pt x="3398" y="122"/>
                    </a:cubicBezTo>
                    <a:cubicBezTo>
                      <a:pt x="3567" y="122"/>
                      <a:pt x="3644" y="182"/>
                      <a:pt x="3644" y="402"/>
                    </a:cubicBezTo>
                    <a:cubicBezTo>
                      <a:pt x="3644" y="626"/>
                      <a:pt x="3567" y="686"/>
                      <a:pt x="3398" y="686"/>
                    </a:cubicBezTo>
                    <a:close/>
                    <a:moveTo>
                      <a:pt x="3398" y="169"/>
                    </a:moveTo>
                    <a:cubicBezTo>
                      <a:pt x="3261" y="169"/>
                      <a:pt x="3214" y="206"/>
                      <a:pt x="3214" y="404"/>
                    </a:cubicBezTo>
                    <a:cubicBezTo>
                      <a:pt x="3214" y="592"/>
                      <a:pt x="3261" y="637"/>
                      <a:pt x="3398" y="637"/>
                    </a:cubicBezTo>
                    <a:cubicBezTo>
                      <a:pt x="3537" y="637"/>
                      <a:pt x="3585" y="592"/>
                      <a:pt x="3585" y="404"/>
                    </a:cubicBezTo>
                    <a:cubicBezTo>
                      <a:pt x="3585" y="206"/>
                      <a:pt x="3537" y="169"/>
                      <a:pt x="3398" y="169"/>
                    </a:cubicBezTo>
                    <a:close/>
                    <a:moveTo>
                      <a:pt x="3771" y="675"/>
                    </a:moveTo>
                    <a:lnTo>
                      <a:pt x="3771" y="135"/>
                    </a:lnTo>
                    <a:lnTo>
                      <a:pt x="4106" y="135"/>
                    </a:lnTo>
                    <a:lnTo>
                      <a:pt x="4106" y="182"/>
                    </a:lnTo>
                    <a:lnTo>
                      <a:pt x="3827" y="182"/>
                    </a:lnTo>
                    <a:lnTo>
                      <a:pt x="3827" y="675"/>
                    </a:lnTo>
                    <a:lnTo>
                      <a:pt x="3771" y="675"/>
                    </a:lnTo>
                    <a:close/>
                    <a:moveTo>
                      <a:pt x="4240" y="616"/>
                    </a:moveTo>
                    <a:cubicBezTo>
                      <a:pt x="4344" y="456"/>
                      <a:pt x="4441" y="293"/>
                      <a:pt x="4527" y="135"/>
                    </a:cubicBezTo>
                    <a:lnTo>
                      <a:pt x="4593" y="135"/>
                    </a:lnTo>
                    <a:lnTo>
                      <a:pt x="4593" y="675"/>
                    </a:lnTo>
                    <a:lnTo>
                      <a:pt x="4538" y="675"/>
                    </a:lnTo>
                    <a:lnTo>
                      <a:pt x="4538" y="216"/>
                    </a:lnTo>
                    <a:cubicBezTo>
                      <a:pt x="4453" y="370"/>
                      <a:pt x="4356" y="533"/>
                      <a:pt x="4260" y="675"/>
                    </a:cubicBezTo>
                    <a:lnTo>
                      <a:pt x="4184" y="675"/>
                    </a:lnTo>
                    <a:lnTo>
                      <a:pt x="4184" y="135"/>
                    </a:lnTo>
                    <a:lnTo>
                      <a:pt x="4240" y="135"/>
                    </a:lnTo>
                    <a:lnTo>
                      <a:pt x="4240" y="616"/>
                    </a:lnTo>
                    <a:close/>
                    <a:moveTo>
                      <a:pt x="4870" y="518"/>
                    </a:moveTo>
                    <a:cubicBezTo>
                      <a:pt x="4929" y="518"/>
                      <a:pt x="4984" y="502"/>
                      <a:pt x="5003" y="486"/>
                    </a:cubicBezTo>
                    <a:lnTo>
                      <a:pt x="5003" y="675"/>
                    </a:lnTo>
                    <a:lnTo>
                      <a:pt x="5059" y="675"/>
                    </a:lnTo>
                    <a:lnTo>
                      <a:pt x="5059" y="135"/>
                    </a:lnTo>
                    <a:lnTo>
                      <a:pt x="5003" y="135"/>
                    </a:lnTo>
                    <a:lnTo>
                      <a:pt x="5003" y="411"/>
                    </a:lnTo>
                    <a:cubicBezTo>
                      <a:pt x="5003" y="447"/>
                      <a:pt x="4940" y="466"/>
                      <a:pt x="4872" y="466"/>
                    </a:cubicBezTo>
                    <a:cubicBezTo>
                      <a:pt x="4772" y="466"/>
                      <a:pt x="4727" y="446"/>
                      <a:pt x="4727" y="327"/>
                    </a:cubicBezTo>
                    <a:lnTo>
                      <a:pt x="4727" y="135"/>
                    </a:lnTo>
                    <a:lnTo>
                      <a:pt x="4672" y="135"/>
                    </a:lnTo>
                    <a:lnTo>
                      <a:pt x="4672" y="337"/>
                    </a:lnTo>
                    <a:cubicBezTo>
                      <a:pt x="4672" y="491"/>
                      <a:pt x="4745" y="518"/>
                      <a:pt x="4870" y="518"/>
                    </a:cubicBezTo>
                    <a:close/>
                    <a:moveTo>
                      <a:pt x="5585" y="135"/>
                    </a:moveTo>
                    <a:lnTo>
                      <a:pt x="5585" y="182"/>
                    </a:lnTo>
                    <a:lnTo>
                      <a:pt x="5271" y="182"/>
                    </a:lnTo>
                    <a:lnTo>
                      <a:pt x="5271" y="363"/>
                    </a:lnTo>
                    <a:lnTo>
                      <a:pt x="5494" y="363"/>
                    </a:lnTo>
                    <a:lnTo>
                      <a:pt x="5494" y="409"/>
                    </a:lnTo>
                    <a:lnTo>
                      <a:pt x="5271" y="409"/>
                    </a:lnTo>
                    <a:lnTo>
                      <a:pt x="5271" y="629"/>
                    </a:lnTo>
                    <a:lnTo>
                      <a:pt x="5585" y="629"/>
                    </a:lnTo>
                    <a:lnTo>
                      <a:pt x="5585" y="675"/>
                    </a:lnTo>
                    <a:lnTo>
                      <a:pt x="5216" y="675"/>
                    </a:lnTo>
                    <a:lnTo>
                      <a:pt x="5216" y="135"/>
                    </a:lnTo>
                    <a:lnTo>
                      <a:pt x="5585" y="135"/>
                    </a:lnTo>
                    <a:close/>
                    <a:moveTo>
                      <a:pt x="5659" y="400"/>
                    </a:moveTo>
                    <a:cubicBezTo>
                      <a:pt x="5659" y="620"/>
                      <a:pt x="5739" y="686"/>
                      <a:pt x="5906" y="686"/>
                    </a:cubicBezTo>
                    <a:cubicBezTo>
                      <a:pt x="5954" y="686"/>
                      <a:pt x="6015" y="678"/>
                      <a:pt x="6057" y="664"/>
                    </a:cubicBezTo>
                    <a:lnTo>
                      <a:pt x="6039" y="615"/>
                    </a:lnTo>
                    <a:cubicBezTo>
                      <a:pt x="6007" y="627"/>
                      <a:pt x="5949" y="635"/>
                      <a:pt x="5907" y="635"/>
                    </a:cubicBezTo>
                    <a:cubicBezTo>
                      <a:pt x="5770" y="635"/>
                      <a:pt x="5719" y="598"/>
                      <a:pt x="5719" y="400"/>
                    </a:cubicBezTo>
                    <a:cubicBezTo>
                      <a:pt x="5719" y="202"/>
                      <a:pt x="5770" y="172"/>
                      <a:pt x="5907" y="172"/>
                    </a:cubicBezTo>
                    <a:cubicBezTo>
                      <a:pt x="5949" y="172"/>
                      <a:pt x="6007" y="180"/>
                      <a:pt x="6039" y="193"/>
                    </a:cubicBezTo>
                    <a:lnTo>
                      <a:pt x="6057" y="143"/>
                    </a:lnTo>
                    <a:cubicBezTo>
                      <a:pt x="6015" y="130"/>
                      <a:pt x="5954" y="122"/>
                      <a:pt x="5906" y="122"/>
                    </a:cubicBezTo>
                    <a:cubicBezTo>
                      <a:pt x="5739" y="122"/>
                      <a:pt x="5659" y="179"/>
                      <a:pt x="5659" y="400"/>
                    </a:cubicBezTo>
                    <a:close/>
                    <a:moveTo>
                      <a:pt x="6483" y="675"/>
                    </a:moveTo>
                    <a:cubicBezTo>
                      <a:pt x="6386" y="453"/>
                      <a:pt x="6328" y="417"/>
                      <a:pt x="6211" y="409"/>
                    </a:cubicBezTo>
                    <a:lnTo>
                      <a:pt x="6211" y="675"/>
                    </a:lnTo>
                    <a:lnTo>
                      <a:pt x="6155" y="675"/>
                    </a:lnTo>
                    <a:lnTo>
                      <a:pt x="6155" y="135"/>
                    </a:lnTo>
                    <a:lnTo>
                      <a:pt x="6211" y="135"/>
                    </a:lnTo>
                    <a:lnTo>
                      <a:pt x="6211" y="398"/>
                    </a:lnTo>
                    <a:cubicBezTo>
                      <a:pt x="6261" y="361"/>
                      <a:pt x="6366" y="260"/>
                      <a:pt x="6466" y="135"/>
                    </a:cubicBezTo>
                    <a:lnTo>
                      <a:pt x="6540" y="135"/>
                    </a:lnTo>
                    <a:cubicBezTo>
                      <a:pt x="6421" y="275"/>
                      <a:pt x="6334" y="356"/>
                      <a:pt x="6300" y="378"/>
                    </a:cubicBezTo>
                    <a:cubicBezTo>
                      <a:pt x="6377" y="399"/>
                      <a:pt x="6432" y="422"/>
                      <a:pt x="6550" y="675"/>
                    </a:cubicBezTo>
                    <a:lnTo>
                      <a:pt x="6483" y="675"/>
                    </a:lnTo>
                    <a:close/>
                    <a:moveTo>
                      <a:pt x="6689" y="616"/>
                    </a:moveTo>
                    <a:cubicBezTo>
                      <a:pt x="6793" y="456"/>
                      <a:pt x="6890" y="293"/>
                      <a:pt x="6975" y="135"/>
                    </a:cubicBezTo>
                    <a:lnTo>
                      <a:pt x="7042" y="135"/>
                    </a:lnTo>
                    <a:lnTo>
                      <a:pt x="7042" y="675"/>
                    </a:lnTo>
                    <a:lnTo>
                      <a:pt x="6987" y="675"/>
                    </a:lnTo>
                    <a:lnTo>
                      <a:pt x="6987" y="216"/>
                    </a:lnTo>
                    <a:cubicBezTo>
                      <a:pt x="6902" y="370"/>
                      <a:pt x="6805" y="533"/>
                      <a:pt x="6709" y="675"/>
                    </a:cubicBezTo>
                    <a:lnTo>
                      <a:pt x="6633" y="675"/>
                    </a:lnTo>
                    <a:lnTo>
                      <a:pt x="6633" y="135"/>
                    </a:lnTo>
                    <a:lnTo>
                      <a:pt x="6689" y="135"/>
                    </a:lnTo>
                    <a:lnTo>
                      <a:pt x="6689" y="616"/>
                    </a:lnTo>
                    <a:close/>
                    <a:moveTo>
                      <a:pt x="7254" y="616"/>
                    </a:moveTo>
                    <a:cubicBezTo>
                      <a:pt x="7358" y="456"/>
                      <a:pt x="7456" y="293"/>
                      <a:pt x="7541" y="135"/>
                    </a:cubicBezTo>
                    <a:lnTo>
                      <a:pt x="7608" y="135"/>
                    </a:lnTo>
                    <a:lnTo>
                      <a:pt x="7608" y="675"/>
                    </a:lnTo>
                    <a:lnTo>
                      <a:pt x="7553" y="675"/>
                    </a:lnTo>
                    <a:lnTo>
                      <a:pt x="7553" y="216"/>
                    </a:lnTo>
                    <a:cubicBezTo>
                      <a:pt x="7468" y="370"/>
                      <a:pt x="7371" y="533"/>
                      <a:pt x="7275" y="675"/>
                    </a:cubicBezTo>
                    <a:lnTo>
                      <a:pt x="7199" y="675"/>
                    </a:lnTo>
                    <a:lnTo>
                      <a:pt x="7199" y="135"/>
                    </a:lnTo>
                    <a:lnTo>
                      <a:pt x="7254" y="135"/>
                    </a:lnTo>
                    <a:lnTo>
                      <a:pt x="7254" y="616"/>
                    </a:lnTo>
                    <a:close/>
                    <a:moveTo>
                      <a:pt x="7304" y="0"/>
                    </a:moveTo>
                    <a:cubicBezTo>
                      <a:pt x="7304" y="68"/>
                      <a:pt x="7339" y="98"/>
                      <a:pt x="7406" y="98"/>
                    </a:cubicBezTo>
                    <a:cubicBezTo>
                      <a:pt x="7475" y="98"/>
                      <a:pt x="7509" y="68"/>
                      <a:pt x="7509" y="0"/>
                    </a:cubicBezTo>
                    <a:lnTo>
                      <a:pt x="7469" y="0"/>
                    </a:lnTo>
                    <a:cubicBezTo>
                      <a:pt x="7469" y="44"/>
                      <a:pt x="7447" y="54"/>
                      <a:pt x="7407" y="54"/>
                    </a:cubicBezTo>
                    <a:cubicBezTo>
                      <a:pt x="7366" y="54"/>
                      <a:pt x="7346" y="44"/>
                      <a:pt x="7346" y="0"/>
                    </a:cubicBezTo>
                    <a:lnTo>
                      <a:pt x="7304" y="0"/>
                    </a:lnTo>
                    <a:close/>
                    <a:moveTo>
                      <a:pt x="8073" y="675"/>
                    </a:moveTo>
                    <a:lnTo>
                      <a:pt x="8007" y="675"/>
                    </a:lnTo>
                    <a:cubicBezTo>
                      <a:pt x="8035" y="638"/>
                      <a:pt x="8069" y="588"/>
                      <a:pt x="8094" y="543"/>
                    </a:cubicBezTo>
                    <a:cubicBezTo>
                      <a:pt x="8062" y="443"/>
                      <a:pt x="7969" y="242"/>
                      <a:pt x="7904" y="135"/>
                    </a:cubicBezTo>
                    <a:lnTo>
                      <a:pt x="7967" y="135"/>
                    </a:lnTo>
                    <a:cubicBezTo>
                      <a:pt x="8020" y="230"/>
                      <a:pt x="8087" y="368"/>
                      <a:pt x="8129" y="485"/>
                    </a:cubicBezTo>
                    <a:cubicBezTo>
                      <a:pt x="8187" y="369"/>
                      <a:pt x="8251" y="235"/>
                      <a:pt x="8285" y="135"/>
                    </a:cubicBezTo>
                    <a:lnTo>
                      <a:pt x="8343" y="135"/>
                    </a:lnTo>
                    <a:cubicBezTo>
                      <a:pt x="8273" y="315"/>
                      <a:pt x="8163" y="534"/>
                      <a:pt x="8073" y="675"/>
                    </a:cubicBezTo>
                    <a:close/>
                    <a:moveTo>
                      <a:pt x="8473" y="411"/>
                    </a:moveTo>
                    <a:lnTo>
                      <a:pt x="8760" y="411"/>
                    </a:lnTo>
                    <a:lnTo>
                      <a:pt x="8760" y="675"/>
                    </a:lnTo>
                    <a:lnTo>
                      <a:pt x="8815" y="675"/>
                    </a:lnTo>
                    <a:lnTo>
                      <a:pt x="8815" y="135"/>
                    </a:lnTo>
                    <a:lnTo>
                      <a:pt x="8760" y="135"/>
                    </a:lnTo>
                    <a:lnTo>
                      <a:pt x="8760" y="361"/>
                    </a:lnTo>
                    <a:lnTo>
                      <a:pt x="8473" y="361"/>
                    </a:lnTo>
                    <a:lnTo>
                      <a:pt x="8473" y="135"/>
                    </a:lnTo>
                    <a:lnTo>
                      <a:pt x="8418" y="135"/>
                    </a:lnTo>
                    <a:lnTo>
                      <a:pt x="8418" y="675"/>
                    </a:lnTo>
                    <a:lnTo>
                      <a:pt x="8473" y="675"/>
                    </a:lnTo>
                    <a:lnTo>
                      <a:pt x="8473" y="411"/>
                    </a:lnTo>
                    <a:close/>
                    <a:moveTo>
                      <a:pt x="9027" y="616"/>
                    </a:moveTo>
                    <a:cubicBezTo>
                      <a:pt x="9130" y="456"/>
                      <a:pt x="9228" y="293"/>
                      <a:pt x="9313" y="135"/>
                    </a:cubicBezTo>
                    <a:lnTo>
                      <a:pt x="9380" y="135"/>
                    </a:lnTo>
                    <a:lnTo>
                      <a:pt x="9380" y="675"/>
                    </a:lnTo>
                    <a:lnTo>
                      <a:pt x="9325" y="675"/>
                    </a:lnTo>
                    <a:lnTo>
                      <a:pt x="9325" y="216"/>
                    </a:lnTo>
                    <a:cubicBezTo>
                      <a:pt x="9240" y="370"/>
                      <a:pt x="9143" y="533"/>
                      <a:pt x="9047" y="675"/>
                    </a:cubicBezTo>
                    <a:lnTo>
                      <a:pt x="8971" y="675"/>
                    </a:lnTo>
                    <a:lnTo>
                      <a:pt x="8971" y="135"/>
                    </a:lnTo>
                    <a:lnTo>
                      <a:pt x="9027" y="135"/>
                    </a:lnTo>
                    <a:lnTo>
                      <a:pt x="9027" y="616"/>
                    </a:lnTo>
                    <a:close/>
                    <a:moveTo>
                      <a:pt x="9804" y="629"/>
                    </a:moveTo>
                    <a:lnTo>
                      <a:pt x="9592" y="629"/>
                    </a:lnTo>
                    <a:lnTo>
                      <a:pt x="9592" y="409"/>
                    </a:lnTo>
                    <a:lnTo>
                      <a:pt x="9801" y="409"/>
                    </a:lnTo>
                    <a:cubicBezTo>
                      <a:pt x="9857" y="409"/>
                      <a:pt x="9880" y="457"/>
                      <a:pt x="9880" y="522"/>
                    </a:cubicBezTo>
                    <a:cubicBezTo>
                      <a:pt x="9880" y="585"/>
                      <a:pt x="9861" y="629"/>
                      <a:pt x="9804" y="629"/>
                    </a:cubicBezTo>
                    <a:close/>
                    <a:moveTo>
                      <a:pt x="9796" y="363"/>
                    </a:moveTo>
                    <a:lnTo>
                      <a:pt x="9592" y="363"/>
                    </a:lnTo>
                    <a:lnTo>
                      <a:pt x="9592" y="182"/>
                    </a:lnTo>
                    <a:lnTo>
                      <a:pt x="9796" y="182"/>
                    </a:lnTo>
                    <a:cubicBezTo>
                      <a:pt x="9853" y="182"/>
                      <a:pt x="9867" y="216"/>
                      <a:pt x="9867" y="270"/>
                    </a:cubicBezTo>
                    <a:cubicBezTo>
                      <a:pt x="9867" y="318"/>
                      <a:pt x="9852" y="363"/>
                      <a:pt x="9796" y="363"/>
                    </a:cubicBezTo>
                    <a:close/>
                    <a:moveTo>
                      <a:pt x="9818" y="385"/>
                    </a:moveTo>
                    <a:cubicBezTo>
                      <a:pt x="9914" y="376"/>
                      <a:pt x="9925" y="327"/>
                      <a:pt x="9925" y="263"/>
                    </a:cubicBezTo>
                    <a:cubicBezTo>
                      <a:pt x="9925" y="196"/>
                      <a:pt x="9904" y="135"/>
                      <a:pt x="9796" y="135"/>
                    </a:cubicBezTo>
                    <a:lnTo>
                      <a:pt x="9537" y="135"/>
                    </a:lnTo>
                    <a:lnTo>
                      <a:pt x="9537" y="675"/>
                    </a:lnTo>
                    <a:lnTo>
                      <a:pt x="9805" y="675"/>
                    </a:lnTo>
                    <a:cubicBezTo>
                      <a:pt x="9891" y="675"/>
                      <a:pt x="9939" y="623"/>
                      <a:pt x="9939" y="523"/>
                    </a:cubicBezTo>
                    <a:cubicBezTo>
                      <a:pt x="9939" y="449"/>
                      <a:pt x="9920" y="389"/>
                      <a:pt x="9818" y="385"/>
                    </a:cubicBezTo>
                    <a:close/>
                    <a:moveTo>
                      <a:pt x="10440" y="135"/>
                    </a:moveTo>
                    <a:lnTo>
                      <a:pt x="10440" y="182"/>
                    </a:lnTo>
                    <a:lnTo>
                      <a:pt x="10126" y="182"/>
                    </a:lnTo>
                    <a:lnTo>
                      <a:pt x="10126" y="363"/>
                    </a:lnTo>
                    <a:lnTo>
                      <a:pt x="10349" y="363"/>
                    </a:lnTo>
                    <a:lnTo>
                      <a:pt x="10349" y="409"/>
                    </a:lnTo>
                    <a:lnTo>
                      <a:pt x="10126" y="409"/>
                    </a:lnTo>
                    <a:lnTo>
                      <a:pt x="10126" y="629"/>
                    </a:lnTo>
                    <a:lnTo>
                      <a:pt x="10440" y="629"/>
                    </a:lnTo>
                    <a:lnTo>
                      <a:pt x="10440" y="675"/>
                    </a:lnTo>
                    <a:lnTo>
                      <a:pt x="10070" y="675"/>
                    </a:lnTo>
                    <a:lnTo>
                      <a:pt x="10070" y="135"/>
                    </a:lnTo>
                    <a:lnTo>
                      <a:pt x="10440" y="135"/>
                    </a:lnTo>
                    <a:close/>
                    <a:moveTo>
                      <a:pt x="10599" y="427"/>
                    </a:moveTo>
                    <a:lnTo>
                      <a:pt x="10599" y="182"/>
                    </a:lnTo>
                    <a:lnTo>
                      <a:pt x="10787" y="182"/>
                    </a:lnTo>
                    <a:cubicBezTo>
                      <a:pt x="10845" y="182"/>
                      <a:pt x="10876" y="230"/>
                      <a:pt x="10876" y="309"/>
                    </a:cubicBezTo>
                    <a:cubicBezTo>
                      <a:pt x="10876" y="378"/>
                      <a:pt x="10847" y="427"/>
                      <a:pt x="10783" y="427"/>
                    </a:cubicBezTo>
                    <a:lnTo>
                      <a:pt x="10599" y="427"/>
                    </a:lnTo>
                    <a:close/>
                    <a:moveTo>
                      <a:pt x="10599" y="675"/>
                    </a:moveTo>
                    <a:lnTo>
                      <a:pt x="10599" y="477"/>
                    </a:lnTo>
                    <a:lnTo>
                      <a:pt x="10788" y="477"/>
                    </a:lnTo>
                    <a:cubicBezTo>
                      <a:pt x="10900" y="477"/>
                      <a:pt x="10938" y="395"/>
                      <a:pt x="10938" y="310"/>
                    </a:cubicBezTo>
                    <a:cubicBezTo>
                      <a:pt x="10938" y="217"/>
                      <a:pt x="10904" y="135"/>
                      <a:pt x="10784" y="135"/>
                    </a:cubicBezTo>
                    <a:lnTo>
                      <a:pt x="10543" y="135"/>
                    </a:lnTo>
                    <a:lnTo>
                      <a:pt x="10543" y="675"/>
                    </a:lnTo>
                    <a:lnTo>
                      <a:pt x="10599" y="675"/>
                    </a:lnTo>
                    <a:close/>
                    <a:moveTo>
                      <a:pt x="11017" y="400"/>
                    </a:moveTo>
                    <a:cubicBezTo>
                      <a:pt x="11017" y="620"/>
                      <a:pt x="11097" y="686"/>
                      <a:pt x="11265" y="686"/>
                    </a:cubicBezTo>
                    <a:cubicBezTo>
                      <a:pt x="11313" y="686"/>
                      <a:pt x="11374" y="678"/>
                      <a:pt x="11416" y="664"/>
                    </a:cubicBezTo>
                    <a:lnTo>
                      <a:pt x="11398" y="615"/>
                    </a:lnTo>
                    <a:cubicBezTo>
                      <a:pt x="11365" y="627"/>
                      <a:pt x="11307" y="635"/>
                      <a:pt x="11265" y="635"/>
                    </a:cubicBezTo>
                    <a:cubicBezTo>
                      <a:pt x="11129" y="635"/>
                      <a:pt x="11078" y="598"/>
                      <a:pt x="11078" y="400"/>
                    </a:cubicBezTo>
                    <a:cubicBezTo>
                      <a:pt x="11078" y="202"/>
                      <a:pt x="11129" y="172"/>
                      <a:pt x="11265" y="172"/>
                    </a:cubicBezTo>
                    <a:cubicBezTo>
                      <a:pt x="11307" y="172"/>
                      <a:pt x="11365" y="180"/>
                      <a:pt x="11398" y="193"/>
                    </a:cubicBezTo>
                    <a:lnTo>
                      <a:pt x="11416" y="143"/>
                    </a:lnTo>
                    <a:cubicBezTo>
                      <a:pt x="11374" y="130"/>
                      <a:pt x="11313" y="122"/>
                      <a:pt x="11265" y="122"/>
                    </a:cubicBezTo>
                    <a:cubicBezTo>
                      <a:pt x="11097" y="122"/>
                      <a:pt x="11017" y="179"/>
                      <a:pt x="11017" y="400"/>
                    </a:cubicBezTo>
                    <a:close/>
                    <a:moveTo>
                      <a:pt x="11569" y="616"/>
                    </a:moveTo>
                    <a:cubicBezTo>
                      <a:pt x="11673" y="456"/>
                      <a:pt x="11771" y="293"/>
                      <a:pt x="11856" y="135"/>
                    </a:cubicBezTo>
                    <a:lnTo>
                      <a:pt x="11923" y="135"/>
                    </a:lnTo>
                    <a:lnTo>
                      <a:pt x="11923" y="675"/>
                    </a:lnTo>
                    <a:lnTo>
                      <a:pt x="11867" y="675"/>
                    </a:lnTo>
                    <a:lnTo>
                      <a:pt x="11867" y="216"/>
                    </a:lnTo>
                    <a:cubicBezTo>
                      <a:pt x="11782" y="370"/>
                      <a:pt x="11685" y="533"/>
                      <a:pt x="11589" y="675"/>
                    </a:cubicBezTo>
                    <a:lnTo>
                      <a:pt x="11513" y="675"/>
                    </a:lnTo>
                    <a:lnTo>
                      <a:pt x="11513" y="135"/>
                    </a:lnTo>
                    <a:lnTo>
                      <a:pt x="11569" y="135"/>
                    </a:lnTo>
                    <a:lnTo>
                      <a:pt x="11569" y="616"/>
                    </a:lnTo>
                    <a:close/>
                    <a:moveTo>
                      <a:pt x="12250" y="182"/>
                    </a:moveTo>
                    <a:lnTo>
                      <a:pt x="12436" y="182"/>
                    </a:lnTo>
                    <a:lnTo>
                      <a:pt x="12436" y="135"/>
                    </a:lnTo>
                    <a:lnTo>
                      <a:pt x="12005" y="135"/>
                    </a:lnTo>
                    <a:lnTo>
                      <a:pt x="12005" y="182"/>
                    </a:lnTo>
                    <a:lnTo>
                      <a:pt x="12193" y="182"/>
                    </a:lnTo>
                    <a:lnTo>
                      <a:pt x="12193" y="675"/>
                    </a:lnTo>
                    <a:lnTo>
                      <a:pt x="12250" y="675"/>
                    </a:lnTo>
                    <a:lnTo>
                      <a:pt x="12250" y="182"/>
                    </a:lnTo>
                    <a:close/>
                    <a:moveTo>
                      <a:pt x="12889" y="135"/>
                    </a:moveTo>
                    <a:lnTo>
                      <a:pt x="12889" y="182"/>
                    </a:lnTo>
                    <a:lnTo>
                      <a:pt x="12575" y="182"/>
                    </a:lnTo>
                    <a:lnTo>
                      <a:pt x="12575" y="363"/>
                    </a:lnTo>
                    <a:lnTo>
                      <a:pt x="12797" y="363"/>
                    </a:lnTo>
                    <a:lnTo>
                      <a:pt x="12797" y="409"/>
                    </a:lnTo>
                    <a:lnTo>
                      <a:pt x="12575" y="409"/>
                    </a:lnTo>
                    <a:lnTo>
                      <a:pt x="12575" y="629"/>
                    </a:lnTo>
                    <a:lnTo>
                      <a:pt x="12889" y="629"/>
                    </a:lnTo>
                    <a:lnTo>
                      <a:pt x="12889" y="675"/>
                    </a:lnTo>
                    <a:lnTo>
                      <a:pt x="12519" y="675"/>
                    </a:lnTo>
                    <a:lnTo>
                      <a:pt x="12519" y="135"/>
                    </a:lnTo>
                    <a:lnTo>
                      <a:pt x="12889" y="135"/>
                    </a:lnTo>
                    <a:close/>
                    <a:moveTo>
                      <a:pt x="13162" y="182"/>
                    </a:moveTo>
                    <a:lnTo>
                      <a:pt x="13349" y="182"/>
                    </a:lnTo>
                    <a:lnTo>
                      <a:pt x="13349" y="135"/>
                    </a:lnTo>
                    <a:lnTo>
                      <a:pt x="12918" y="135"/>
                    </a:lnTo>
                    <a:lnTo>
                      <a:pt x="12918" y="182"/>
                    </a:lnTo>
                    <a:lnTo>
                      <a:pt x="13106" y="182"/>
                    </a:lnTo>
                    <a:lnTo>
                      <a:pt x="13106" y="675"/>
                    </a:lnTo>
                    <a:lnTo>
                      <a:pt x="13162" y="675"/>
                    </a:lnTo>
                    <a:lnTo>
                      <a:pt x="13162" y="182"/>
                    </a:lnTo>
                    <a:close/>
                  </a:path>
                </a:pathLst>
              </a:custGeom>
              <a:solidFill>
                <a:srgbClr val="9900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Полилиния: фигура 15">
            <a:extLst>
              <a:ext uri="{FF2B5EF4-FFF2-40B4-BE49-F238E27FC236}">
                <a16:creationId xmlns:a16="http://schemas.microsoft.com/office/drawing/2014/main" xmlns="" id="{B0951C61-1C59-4EF8-AA4D-79E5AF7EF62D}"/>
              </a:ext>
            </a:extLst>
          </p:cNvPr>
          <p:cNvSpPr/>
          <p:nvPr/>
        </p:nvSpPr>
        <p:spPr>
          <a:xfrm>
            <a:off x="0" y="0"/>
            <a:ext cx="7000239" cy="6858000"/>
          </a:xfrm>
          <a:custGeom>
            <a:avLst/>
            <a:gdLst>
              <a:gd name="connsiteX0" fmla="*/ 0 w 5800545"/>
              <a:gd name="connsiteY0" fmla="*/ 0 h 6858000"/>
              <a:gd name="connsiteX1" fmla="*/ 1452802 w 5800545"/>
              <a:gd name="connsiteY1" fmla="*/ 0 h 6858000"/>
              <a:gd name="connsiteX2" fmla="*/ 3759200 w 5800545"/>
              <a:gd name="connsiteY2" fmla="*/ 0 h 6858000"/>
              <a:gd name="connsiteX3" fmla="*/ 5800545 w 5800545"/>
              <a:gd name="connsiteY3" fmla="*/ 0 h 6858000"/>
              <a:gd name="connsiteX4" fmla="*/ 4351297 w 5800545"/>
              <a:gd name="connsiteY4" fmla="*/ 6858000 h 6858000"/>
              <a:gd name="connsiteX5" fmla="*/ 3759200 w 5800545"/>
              <a:gd name="connsiteY5" fmla="*/ 6858000 h 6858000"/>
              <a:gd name="connsiteX6" fmla="*/ 3554 w 5800545"/>
              <a:gd name="connsiteY6" fmla="*/ 6858000 h 6858000"/>
              <a:gd name="connsiteX7" fmla="*/ 0 w 580054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0545" h="6858000">
                <a:moveTo>
                  <a:pt x="0" y="0"/>
                </a:moveTo>
                <a:lnTo>
                  <a:pt x="1452802" y="0"/>
                </a:lnTo>
                <a:lnTo>
                  <a:pt x="3759200" y="0"/>
                </a:lnTo>
                <a:lnTo>
                  <a:pt x="5800545" y="0"/>
                </a:lnTo>
                <a:lnTo>
                  <a:pt x="4351297" y="6858000"/>
                </a:lnTo>
                <a:lnTo>
                  <a:pt x="3759200" y="6858000"/>
                </a:lnTo>
                <a:lnTo>
                  <a:pt x="3554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 l="-31000"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Полилиния: фигура 16">
            <a:extLst>
              <a:ext uri="{FF2B5EF4-FFF2-40B4-BE49-F238E27FC236}">
                <a16:creationId xmlns:a16="http://schemas.microsoft.com/office/drawing/2014/main" xmlns="" id="{60ED586E-0B90-462A-8E19-4AABD8D7A472}"/>
              </a:ext>
            </a:extLst>
          </p:cNvPr>
          <p:cNvSpPr/>
          <p:nvPr/>
        </p:nvSpPr>
        <p:spPr>
          <a:xfrm>
            <a:off x="0" y="0"/>
            <a:ext cx="7000239" cy="6858000"/>
          </a:xfrm>
          <a:custGeom>
            <a:avLst/>
            <a:gdLst>
              <a:gd name="connsiteX0" fmla="*/ 0 w 5800545"/>
              <a:gd name="connsiteY0" fmla="*/ 0 h 6858000"/>
              <a:gd name="connsiteX1" fmla="*/ 1452802 w 5800545"/>
              <a:gd name="connsiteY1" fmla="*/ 0 h 6858000"/>
              <a:gd name="connsiteX2" fmla="*/ 3759200 w 5800545"/>
              <a:gd name="connsiteY2" fmla="*/ 0 h 6858000"/>
              <a:gd name="connsiteX3" fmla="*/ 5800545 w 5800545"/>
              <a:gd name="connsiteY3" fmla="*/ 0 h 6858000"/>
              <a:gd name="connsiteX4" fmla="*/ 4351297 w 5800545"/>
              <a:gd name="connsiteY4" fmla="*/ 6858000 h 6858000"/>
              <a:gd name="connsiteX5" fmla="*/ 3759200 w 5800545"/>
              <a:gd name="connsiteY5" fmla="*/ 6858000 h 6858000"/>
              <a:gd name="connsiteX6" fmla="*/ 3554 w 5800545"/>
              <a:gd name="connsiteY6" fmla="*/ 6858000 h 6858000"/>
              <a:gd name="connsiteX7" fmla="*/ 0 w 580054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0545" h="6858000">
                <a:moveTo>
                  <a:pt x="0" y="0"/>
                </a:moveTo>
                <a:lnTo>
                  <a:pt x="1452802" y="0"/>
                </a:lnTo>
                <a:lnTo>
                  <a:pt x="3759200" y="0"/>
                </a:lnTo>
                <a:lnTo>
                  <a:pt x="5800545" y="0"/>
                </a:lnTo>
                <a:lnTo>
                  <a:pt x="4351297" y="6858000"/>
                </a:lnTo>
                <a:lnTo>
                  <a:pt x="3759200" y="6858000"/>
                </a:lnTo>
                <a:lnTo>
                  <a:pt x="35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Полилиния: фигура 17">
            <a:extLst>
              <a:ext uri="{FF2B5EF4-FFF2-40B4-BE49-F238E27FC236}">
                <a16:creationId xmlns:a16="http://schemas.microsoft.com/office/drawing/2014/main" xmlns="" id="{63D42904-6157-4DDA-8CF2-B4F1A453476C}"/>
              </a:ext>
            </a:extLst>
          </p:cNvPr>
          <p:cNvSpPr/>
          <p:nvPr/>
        </p:nvSpPr>
        <p:spPr>
          <a:xfrm>
            <a:off x="5586532" y="0"/>
            <a:ext cx="2998668" cy="6858000"/>
          </a:xfrm>
          <a:custGeom>
            <a:avLst/>
            <a:gdLst>
              <a:gd name="connsiteX0" fmla="*/ 1748988 w 2998668"/>
              <a:gd name="connsiteY0" fmla="*/ 0 h 6858000"/>
              <a:gd name="connsiteX1" fmla="*/ 2998668 w 2998668"/>
              <a:gd name="connsiteY1" fmla="*/ 0 h 6858000"/>
              <a:gd name="connsiteX2" fmla="*/ 1249680 w 2998668"/>
              <a:gd name="connsiteY2" fmla="*/ 6858000 h 6858000"/>
              <a:gd name="connsiteX3" fmla="*/ 535123 w 2998668"/>
              <a:gd name="connsiteY3" fmla="*/ 6858000 h 6858000"/>
              <a:gd name="connsiteX4" fmla="*/ 0 w 299866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668" h="6858000">
                <a:moveTo>
                  <a:pt x="1748988" y="0"/>
                </a:moveTo>
                <a:lnTo>
                  <a:pt x="2998668" y="0"/>
                </a:lnTo>
                <a:lnTo>
                  <a:pt x="1249680" y="6858000"/>
                </a:lnTo>
                <a:lnTo>
                  <a:pt x="535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6B5B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AC47A8-979A-4665-B702-54ECBB8808F0}"/>
              </a:ext>
            </a:extLst>
          </p:cNvPr>
          <p:cNvSpPr txBox="1"/>
          <p:nvPr/>
        </p:nvSpPr>
        <p:spPr>
          <a:xfrm>
            <a:off x="426719" y="7808270"/>
            <a:ext cx="540258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ПИШ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 химических технологиях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31644A-258D-4370-B05E-6FB718C2975C}"/>
              </a:ext>
            </a:extLst>
          </p:cNvPr>
          <p:cNvSpPr txBox="1"/>
          <p:nvPr/>
        </p:nvSpPr>
        <p:spPr>
          <a:xfrm>
            <a:off x="602570" y="821691"/>
            <a:ext cx="594337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altLang="ko-KR" sz="3600" b="1" dirty="0" smtClean="0">
                <a:ln w="952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Отчёт </a:t>
            </a:r>
            <a:br>
              <a:rPr lang="ru-RU" altLang="ko-KR" sz="3600" b="1" dirty="0" smtClean="0">
                <a:ln w="952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ko-KR" sz="3600" b="1" dirty="0" smtClean="0">
                <a:ln w="952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о проделанной работе </a:t>
            </a:r>
            <a:r>
              <a:rPr lang="ru-RU" altLang="ko-KR" sz="3600" dirty="0" smtClean="0">
                <a:ln w="952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(2020-2023 гг.)</a:t>
            </a:r>
          </a:p>
          <a:p>
            <a:endParaRPr lang="ru-RU" altLang="ko-KR" sz="3600" dirty="0" smtClean="0">
              <a:ln w="9525"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altLang="ko-KR" sz="3600" b="1" dirty="0" smtClean="0">
                <a:ln w="952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Планы по развитию КНИТУ</a:t>
            </a:r>
            <a:endParaRPr lang="ru-RU" altLang="ko-KR" sz="3600" b="1" dirty="0">
              <a:ln w="9525"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6350326"/>
            <a:ext cx="8325968" cy="72008"/>
            <a:chOff x="0" y="6237312"/>
            <a:chExt cx="13197832" cy="21602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0" y="6237312"/>
              <a:ext cx="3215680" cy="216024"/>
            </a:xfrm>
            <a:prstGeom prst="rect">
              <a:avLst/>
            </a:prstGeom>
            <a:solidFill>
              <a:schemeClr val="bg1"/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330534" y="6237312"/>
              <a:ext cx="3215680" cy="216024"/>
            </a:xfrm>
            <a:prstGeom prst="rect">
              <a:avLst/>
            </a:prstGeom>
            <a:solidFill>
              <a:schemeClr val="tx1"/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latin typeface="Century Gothic" panose="020B0502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51618" y="6237312"/>
              <a:ext cx="321568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latin typeface="Century Gothic" panose="020B0502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982152" y="6237312"/>
              <a:ext cx="321568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8B32D0-F679-48BC-BAB0-3DD8B9C265A9}"/>
              </a:ext>
            </a:extLst>
          </p:cNvPr>
          <p:cNvSpPr txBox="1"/>
          <p:nvPr/>
        </p:nvSpPr>
        <p:spPr>
          <a:xfrm>
            <a:off x="602570" y="5507428"/>
            <a:ext cx="3530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Врио ректора КНИТУ</a:t>
            </a:r>
          </a:p>
          <a:p>
            <a:r>
              <a:rPr lang="ru-RU" altLang="ko-K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Юрий Михайлович </a:t>
            </a:r>
            <a:r>
              <a:rPr lang="ru-RU" altLang="ko-K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Казаков</a:t>
            </a:r>
            <a:endParaRPr lang="ru-RU" altLang="ko-K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727" y="2611616"/>
            <a:ext cx="3900216" cy="38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70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5">
            <a:extLst>
              <a:ext uri="{FF2B5EF4-FFF2-40B4-BE49-F238E27FC236}">
                <a16:creationId xmlns:a16="http://schemas.microsoft.com/office/drawing/2014/main" xmlns="" id="{09E27CAA-AF88-4C62-8BE7-9638417F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9" y="369997"/>
            <a:ext cx="11331616" cy="4011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2400" dirty="0"/>
              <a:t>Меры социальной поддержки сотрудников КНИТУ </a:t>
            </a:r>
            <a:endParaRPr lang="ru-RU" altLang="ru-RU" sz="2400" b="0" dirty="0"/>
          </a:p>
        </p:txBody>
      </p:sp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xmlns="" id="{FFB4C90B-0F9D-EEFA-3C32-C233525B0962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E8529CD-9F17-DC5F-2A54-9F95FE3F0CCC}"/>
              </a:ext>
            </a:extLst>
          </p:cNvPr>
          <p:cNvSpPr txBox="1">
            <a:spLocks/>
          </p:cNvSpPr>
          <p:nvPr/>
        </p:nvSpPr>
        <p:spPr>
          <a:xfrm>
            <a:off x="651329" y="2287487"/>
            <a:ext cx="2840733" cy="3685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Возобновлена практика предоставления </a:t>
            </a: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медицинских услуг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(терапевтическая стоматология, лечебный массаж, физиотерапия) в Медицинском центре</a:t>
            </a:r>
          </a:p>
          <a:p>
            <a:pPr algn="ctr">
              <a:spcAft>
                <a:spcPts val="3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150CE2E4-8089-CC17-F07E-2ACA624AAE8E}"/>
              </a:ext>
            </a:extLst>
          </p:cNvPr>
          <p:cNvSpPr txBox="1">
            <a:spLocks/>
          </p:cNvSpPr>
          <p:nvPr/>
        </p:nvSpPr>
        <p:spPr>
          <a:xfrm>
            <a:off x="3691077" y="2287487"/>
            <a:ext cx="2656490" cy="3685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Социально-психологическая поддержка 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сотрудников</a:t>
            </a:r>
          </a:p>
          <a:p>
            <a:pPr algn="ctr">
              <a:spcAft>
                <a:spcPts val="3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(запись на приём к психологу через сайт с 2022 года) </a:t>
            </a:r>
          </a:p>
          <a:p>
            <a:pPr algn="ctr">
              <a:spcAft>
                <a:spcPts val="3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64254D5B-454F-BBAB-8F6F-3C0E1D9A8B13}"/>
              </a:ext>
            </a:extLst>
          </p:cNvPr>
          <p:cNvSpPr txBox="1">
            <a:spLocks/>
          </p:cNvSpPr>
          <p:nvPr/>
        </p:nvSpPr>
        <p:spPr>
          <a:xfrm>
            <a:off x="6749961" y="2287487"/>
            <a:ext cx="2103562" cy="3685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Работа ситуационного центра осенью 2022 г. (обработано 175 запросов от обучающихся и сотрудников) </a:t>
            </a:r>
          </a:p>
          <a:p>
            <a:pPr algn="ctr">
              <a:spcAft>
                <a:spcPts val="3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6A5759ED-2EAC-A154-0793-0E315E214F6A}"/>
              </a:ext>
            </a:extLst>
          </p:cNvPr>
          <p:cNvSpPr txBox="1">
            <a:spLocks/>
          </p:cNvSpPr>
          <p:nvPr/>
        </p:nvSpPr>
        <p:spPr>
          <a:xfrm>
            <a:off x="647063" y="4786293"/>
            <a:ext cx="3205265" cy="3685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Бесплатные занятия по футболу и волейболу для сотрудников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площадки ГТО у общежитий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xmlns="" id="{094D1D91-7F0D-9753-C322-B369BE7DB60D}"/>
              </a:ext>
            </a:extLst>
          </p:cNvPr>
          <p:cNvSpPr txBox="1">
            <a:spLocks/>
          </p:cNvSpPr>
          <p:nvPr/>
        </p:nvSpPr>
        <p:spPr>
          <a:xfrm>
            <a:off x="343109" y="4553612"/>
            <a:ext cx="3509220" cy="3685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Спорт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xmlns="" id="{4F7D686E-CAB9-8FFB-D385-F1B72980A072}"/>
              </a:ext>
            </a:extLst>
          </p:cNvPr>
          <p:cNvSpPr txBox="1">
            <a:spLocks/>
          </p:cNvSpPr>
          <p:nvPr/>
        </p:nvSpPr>
        <p:spPr>
          <a:xfrm>
            <a:off x="3866540" y="4552002"/>
            <a:ext cx="7593302" cy="1396735"/>
          </a:xfrm>
          <a:prstGeom prst="rect">
            <a:avLst/>
          </a:prstGeom>
        </p:spPr>
        <p:txBody>
          <a:bodyPr vert="horz" lIns="91440" tIns="45720" rIns="91440" bIns="45720" numCol="2" spcCol="360000" rtlCol="0" anchor="t" anchorCtr="0"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Введение новых пространств для занятий внеучебной деятельностью (в 2022 введено в эксплуатацию </a:t>
            </a: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многофункциональных объекта 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(креативное и творческое пространство) в 2023 планируется ремонтные работы на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площадках</a:t>
            </a:r>
          </a:p>
          <a:p>
            <a:pPr algn="ctr">
              <a:spcAft>
                <a:spcPts val="300"/>
              </a:spcAft>
            </a:pP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Работа с ветеранами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Выделено и отремонтировано помещение для совета ветеранов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В 2023 г. начались з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анятия по танцам для ветеранов университета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E05C35-7A86-4CD5-935D-7C612292C53E}"/>
              </a:ext>
            </a:extLst>
          </p:cNvPr>
          <p:cNvSpPr txBox="1"/>
          <p:nvPr/>
        </p:nvSpPr>
        <p:spPr>
          <a:xfrm>
            <a:off x="9532995" y="2287487"/>
            <a:ext cx="1803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Принят </a:t>
            </a:r>
            <a:r>
              <a:rPr lang="ru-RU" sz="1100" dirty="0" smtClean="0"/>
              <a:t>обновлённый </a:t>
            </a:r>
            <a:r>
              <a:rPr lang="ru-RU" sz="1100" dirty="0"/>
              <a:t>коллективный договор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695625" y="1323045"/>
            <a:ext cx="914400" cy="914400"/>
            <a:chOff x="1695625" y="1323045"/>
            <a:chExt cx="784800" cy="7848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5FC30709-032B-89CD-A47C-500884B39537}"/>
                </a:ext>
              </a:extLst>
            </p:cNvPr>
            <p:cNvSpPr/>
            <p:nvPr/>
          </p:nvSpPr>
          <p:spPr>
            <a:xfrm>
              <a:off x="1695625" y="1323045"/>
              <a:ext cx="784800" cy="7848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B84AC4C5-01B3-C201-EA1F-0AA1089E1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856063" y="1472054"/>
              <a:ext cx="462160" cy="46216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581836" y="1323045"/>
            <a:ext cx="914400" cy="914400"/>
            <a:chOff x="4787316" y="1323045"/>
            <a:chExt cx="784800" cy="7848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8EC77EA6-5B44-2883-597B-6061BCD828D0}"/>
                </a:ext>
              </a:extLst>
            </p:cNvPr>
            <p:cNvSpPr/>
            <p:nvPr/>
          </p:nvSpPr>
          <p:spPr>
            <a:xfrm>
              <a:off x="4787316" y="1323045"/>
              <a:ext cx="784800" cy="7848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9050F359-B6A2-EAA9-E9CE-C0F9B38D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001005" y="1526942"/>
              <a:ext cx="387546" cy="387546"/>
            </a:xfrm>
            <a:custGeom>
              <a:avLst/>
              <a:gdLst>
                <a:gd name="connsiteX0" fmla="*/ 0 w 641082"/>
                <a:gd name="connsiteY0" fmla="*/ 0 h 465868"/>
                <a:gd name="connsiteX1" fmla="*/ 641082 w 641082"/>
                <a:gd name="connsiteY1" fmla="*/ 0 h 465868"/>
                <a:gd name="connsiteX2" fmla="*/ 641082 w 641082"/>
                <a:gd name="connsiteY2" fmla="*/ 465868 h 465868"/>
                <a:gd name="connsiteX3" fmla="*/ 0 w 641082"/>
                <a:gd name="connsiteY3" fmla="*/ 465868 h 4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82" h="465868">
                  <a:moveTo>
                    <a:pt x="0" y="0"/>
                  </a:moveTo>
                  <a:lnTo>
                    <a:pt x="641082" y="0"/>
                  </a:lnTo>
                  <a:lnTo>
                    <a:pt x="641082" y="465868"/>
                  </a:lnTo>
                  <a:lnTo>
                    <a:pt x="0" y="465868"/>
                  </a:lnTo>
                  <a:close/>
                </a:path>
              </a:pathLst>
            </a:cu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7313019" y="1323045"/>
            <a:ext cx="914400" cy="914400"/>
            <a:chOff x="7260765" y="1323045"/>
            <a:chExt cx="784800" cy="7848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DA32D020-2662-0B70-FEB6-45C5E2B5951C}"/>
                </a:ext>
              </a:extLst>
            </p:cNvPr>
            <p:cNvSpPr/>
            <p:nvPr/>
          </p:nvSpPr>
          <p:spPr>
            <a:xfrm>
              <a:off x="7260765" y="1323045"/>
              <a:ext cx="784800" cy="7848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8CA8B42D-CC82-EC84-902F-98DCD13A5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475307" y="1526942"/>
              <a:ext cx="408011" cy="406948"/>
            </a:xfrm>
            <a:custGeom>
              <a:avLst/>
              <a:gdLst>
                <a:gd name="connsiteX0" fmla="*/ 0 w 641082"/>
                <a:gd name="connsiteY0" fmla="*/ 0 h 465868"/>
                <a:gd name="connsiteX1" fmla="*/ 641082 w 641082"/>
                <a:gd name="connsiteY1" fmla="*/ 0 h 465868"/>
                <a:gd name="connsiteX2" fmla="*/ 641082 w 641082"/>
                <a:gd name="connsiteY2" fmla="*/ 465868 h 465868"/>
                <a:gd name="connsiteX3" fmla="*/ 0 w 641082"/>
                <a:gd name="connsiteY3" fmla="*/ 465868 h 4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82" h="465868">
                  <a:moveTo>
                    <a:pt x="0" y="0"/>
                  </a:moveTo>
                  <a:lnTo>
                    <a:pt x="641082" y="0"/>
                  </a:lnTo>
                  <a:lnTo>
                    <a:pt x="641082" y="465868"/>
                  </a:lnTo>
                  <a:lnTo>
                    <a:pt x="0" y="465868"/>
                  </a:lnTo>
                  <a:close/>
                </a:path>
              </a:pathLst>
            </a:cu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982075" y="1323045"/>
            <a:ext cx="914400" cy="914400"/>
            <a:chOff x="9917779" y="1323045"/>
            <a:chExt cx="784800" cy="7848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4069D021-207A-C314-B397-91F664D684BB}"/>
                </a:ext>
              </a:extLst>
            </p:cNvPr>
            <p:cNvSpPr/>
            <p:nvPr/>
          </p:nvSpPr>
          <p:spPr>
            <a:xfrm>
              <a:off x="9917779" y="1323045"/>
              <a:ext cx="784800" cy="7848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9A8E4EBE-F6AD-76FF-BE1E-D26EBABAC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147103" y="1526942"/>
              <a:ext cx="376613" cy="376613"/>
            </a:xfrm>
            <a:custGeom>
              <a:avLst/>
              <a:gdLst>
                <a:gd name="connsiteX0" fmla="*/ 0 w 641082"/>
                <a:gd name="connsiteY0" fmla="*/ 0 h 465868"/>
                <a:gd name="connsiteX1" fmla="*/ 641082 w 641082"/>
                <a:gd name="connsiteY1" fmla="*/ 0 h 465868"/>
                <a:gd name="connsiteX2" fmla="*/ 641082 w 641082"/>
                <a:gd name="connsiteY2" fmla="*/ 465868 h 465868"/>
                <a:gd name="connsiteX3" fmla="*/ 0 w 641082"/>
                <a:gd name="connsiteY3" fmla="*/ 465868 h 4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82" h="465868">
                  <a:moveTo>
                    <a:pt x="0" y="0"/>
                  </a:moveTo>
                  <a:lnTo>
                    <a:pt x="641082" y="0"/>
                  </a:lnTo>
                  <a:lnTo>
                    <a:pt x="641082" y="465868"/>
                  </a:lnTo>
                  <a:lnTo>
                    <a:pt x="0" y="465868"/>
                  </a:lnTo>
                  <a:close/>
                </a:path>
              </a:pathLst>
            </a:cu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408B6A0-3D71-81D3-C81D-87A7D9E7FEC3}"/>
              </a:ext>
            </a:extLst>
          </p:cNvPr>
          <p:cNvGrpSpPr/>
          <p:nvPr/>
        </p:nvGrpSpPr>
        <p:grpSpPr>
          <a:xfrm>
            <a:off x="1705319" y="3650862"/>
            <a:ext cx="914400" cy="914400"/>
            <a:chOff x="2109586" y="3780353"/>
            <a:chExt cx="784800" cy="78480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4069D021-207A-C314-B397-91F664D684BB}"/>
                </a:ext>
              </a:extLst>
            </p:cNvPr>
            <p:cNvSpPr/>
            <p:nvPr/>
          </p:nvSpPr>
          <p:spPr>
            <a:xfrm>
              <a:off x="2109586" y="3780353"/>
              <a:ext cx="784800" cy="7848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9D22E96E-C088-A02A-4D26-DF0D8B26D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89021" y="3962211"/>
              <a:ext cx="425931" cy="421085"/>
            </a:xfrm>
            <a:custGeom>
              <a:avLst/>
              <a:gdLst>
                <a:gd name="connsiteX0" fmla="*/ 0 w 641082"/>
                <a:gd name="connsiteY0" fmla="*/ 0 h 465868"/>
                <a:gd name="connsiteX1" fmla="*/ 641082 w 641082"/>
                <a:gd name="connsiteY1" fmla="*/ 0 h 465868"/>
                <a:gd name="connsiteX2" fmla="*/ 641082 w 641082"/>
                <a:gd name="connsiteY2" fmla="*/ 465868 h 465868"/>
                <a:gd name="connsiteX3" fmla="*/ 0 w 641082"/>
                <a:gd name="connsiteY3" fmla="*/ 465868 h 4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82" h="465868">
                  <a:moveTo>
                    <a:pt x="0" y="0"/>
                  </a:moveTo>
                  <a:lnTo>
                    <a:pt x="641082" y="0"/>
                  </a:lnTo>
                  <a:lnTo>
                    <a:pt x="641082" y="465868"/>
                  </a:lnTo>
                  <a:lnTo>
                    <a:pt x="0" y="465868"/>
                  </a:lnTo>
                  <a:close/>
                </a:path>
              </a:pathLst>
            </a:cu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337EA9E8-9A2B-79AA-5243-130EA169786D}"/>
              </a:ext>
            </a:extLst>
          </p:cNvPr>
          <p:cNvGrpSpPr/>
          <p:nvPr/>
        </p:nvGrpSpPr>
        <p:grpSpPr>
          <a:xfrm>
            <a:off x="7372973" y="3650862"/>
            <a:ext cx="914400" cy="914400"/>
            <a:chOff x="7756323" y="3678976"/>
            <a:chExt cx="592706" cy="59270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D3A42933-4CDC-97BE-BFB8-6A9EEAC5634C}"/>
                </a:ext>
              </a:extLst>
            </p:cNvPr>
            <p:cNvSpPr/>
            <p:nvPr/>
          </p:nvSpPr>
          <p:spPr>
            <a:xfrm>
              <a:off x="7756323" y="3678976"/>
              <a:ext cx="592706" cy="592706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19968D50-3D11-5EE5-D368-74B3F51A5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894081" y="3816321"/>
              <a:ext cx="317188" cy="318017"/>
            </a:xfrm>
            <a:custGeom>
              <a:avLst/>
              <a:gdLst>
                <a:gd name="connsiteX0" fmla="*/ 0 w 641082"/>
                <a:gd name="connsiteY0" fmla="*/ 0 h 465868"/>
                <a:gd name="connsiteX1" fmla="*/ 641082 w 641082"/>
                <a:gd name="connsiteY1" fmla="*/ 0 h 465868"/>
                <a:gd name="connsiteX2" fmla="*/ 641082 w 641082"/>
                <a:gd name="connsiteY2" fmla="*/ 465868 h 465868"/>
                <a:gd name="connsiteX3" fmla="*/ 0 w 641082"/>
                <a:gd name="connsiteY3" fmla="*/ 465868 h 4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82" h="465868">
                  <a:moveTo>
                    <a:pt x="0" y="0"/>
                  </a:moveTo>
                  <a:lnTo>
                    <a:pt x="641082" y="0"/>
                  </a:lnTo>
                  <a:lnTo>
                    <a:pt x="641082" y="465868"/>
                  </a:lnTo>
                  <a:lnTo>
                    <a:pt x="0" y="465868"/>
                  </a:lnTo>
                  <a:close/>
                </a:path>
              </a:pathLst>
            </a:cu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82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5">
            <a:extLst>
              <a:ext uri="{FF2B5EF4-FFF2-40B4-BE49-F238E27FC236}">
                <a16:creationId xmlns:a16="http://schemas.microsoft.com/office/drawing/2014/main" xmlns="" id="{09E27CAA-AF88-4C62-8BE7-9638417F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67" y="380271"/>
            <a:ext cx="11331616" cy="4011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2400" dirty="0"/>
              <a:t>Результаты реализации программы развития</a:t>
            </a:r>
            <a:endParaRPr lang="ru-RU" altLang="ru-RU" sz="2400" b="0" dirty="0"/>
          </a:p>
        </p:txBody>
      </p:sp>
      <p:sp>
        <p:nvSpPr>
          <p:cNvPr id="97" name="Заголовок 1">
            <a:extLst>
              <a:ext uri="{FF2B5EF4-FFF2-40B4-BE49-F238E27FC236}">
                <a16:creationId xmlns:a16="http://schemas.microsoft.com/office/drawing/2014/main" xmlns="" id="{D3C467AD-3250-4DDC-A8FD-61BF02308907}"/>
              </a:ext>
            </a:extLst>
          </p:cNvPr>
          <p:cNvSpPr txBox="1">
            <a:spLocks/>
          </p:cNvSpPr>
          <p:nvPr/>
        </p:nvSpPr>
        <p:spPr>
          <a:xfrm>
            <a:off x="4683333" y="2567033"/>
            <a:ext cx="2885088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ru-RU" sz="1100" dirty="0"/>
              <a:t>рост количества выпускников, трудоустроенных на предприятиях (организациях) региона</a:t>
            </a:r>
          </a:p>
        </p:txBody>
      </p:sp>
      <p:sp>
        <p:nvSpPr>
          <p:cNvPr id="160" name="Заголовок 1">
            <a:extLst>
              <a:ext uri="{FF2B5EF4-FFF2-40B4-BE49-F238E27FC236}">
                <a16:creationId xmlns:a16="http://schemas.microsoft.com/office/drawing/2014/main" xmlns="" id="{2026292D-5BD5-45A3-B381-4E71B69106F1}"/>
              </a:ext>
            </a:extLst>
          </p:cNvPr>
          <p:cNvSpPr txBox="1">
            <a:spLocks/>
          </p:cNvSpPr>
          <p:nvPr/>
        </p:nvSpPr>
        <p:spPr>
          <a:xfrm>
            <a:off x="688919" y="2567033"/>
            <a:ext cx="3752193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ru-RU" sz="1100" dirty="0"/>
              <a:t>привлечение мотивированных студентов</a:t>
            </a:r>
          </a:p>
          <a:p>
            <a:pPr algn="ctr"/>
            <a:r>
              <a:rPr lang="ru-RU" sz="1100" dirty="0"/>
              <a:t> (с баллом </a:t>
            </a:r>
            <a:r>
              <a:rPr lang="ru-RU" sz="1100" b="1" dirty="0"/>
              <a:t>ЕГЭ не менее 80</a:t>
            </a:r>
            <a:r>
              <a:rPr lang="ru-RU" sz="1100" dirty="0"/>
              <a:t>) </a:t>
            </a:r>
          </a:p>
          <a:p>
            <a:pPr algn="ctr"/>
            <a:r>
              <a:rPr lang="ru-RU" sz="1100" dirty="0"/>
              <a:t>и подготовка востребованных специалистов инженерного профиля</a:t>
            </a:r>
          </a:p>
        </p:txBody>
      </p:sp>
      <p:sp>
        <p:nvSpPr>
          <p:cNvPr id="102" name="Заголовок 1">
            <a:extLst>
              <a:ext uri="{FF2B5EF4-FFF2-40B4-BE49-F238E27FC236}">
                <a16:creationId xmlns:a16="http://schemas.microsoft.com/office/drawing/2014/main" xmlns="" id="{23BA3CF2-DA0B-45A2-A784-5A7F2D02BE70}"/>
              </a:ext>
            </a:extLst>
          </p:cNvPr>
          <p:cNvSpPr txBox="1">
            <a:spLocks/>
          </p:cNvSpPr>
          <p:nvPr/>
        </p:nvSpPr>
        <p:spPr>
          <a:xfrm>
            <a:off x="6277595" y="4871289"/>
            <a:ext cx="3090042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ru-RU" sz="1100" b="1" dirty="0"/>
              <a:t>создание комфортных условий для обучения и работы</a:t>
            </a:r>
          </a:p>
        </p:txBody>
      </p:sp>
      <p:sp>
        <p:nvSpPr>
          <p:cNvPr id="105" name="Заголовок 1">
            <a:extLst>
              <a:ext uri="{FF2B5EF4-FFF2-40B4-BE49-F238E27FC236}">
                <a16:creationId xmlns:a16="http://schemas.microsoft.com/office/drawing/2014/main" xmlns="" id="{AC691245-0F5C-4ACE-AE94-5B7F0D6C279B}"/>
              </a:ext>
            </a:extLst>
          </p:cNvPr>
          <p:cNvSpPr txBox="1">
            <a:spLocks/>
          </p:cNvSpPr>
          <p:nvPr/>
        </p:nvSpPr>
        <p:spPr>
          <a:xfrm>
            <a:off x="3079058" y="4871289"/>
            <a:ext cx="2664373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ru-RU" sz="1100" b="1" dirty="0"/>
              <a:t>усиление мотивации работников всех категорий</a:t>
            </a:r>
          </a:p>
        </p:txBody>
      </p:sp>
      <p:sp>
        <p:nvSpPr>
          <p:cNvPr id="167" name="Заголовок 1">
            <a:extLst>
              <a:ext uri="{FF2B5EF4-FFF2-40B4-BE49-F238E27FC236}">
                <a16:creationId xmlns:a16="http://schemas.microsoft.com/office/drawing/2014/main" xmlns="" id="{8F4B4337-8743-42C7-BA84-25EFB2EF0644}"/>
              </a:ext>
            </a:extLst>
          </p:cNvPr>
          <p:cNvSpPr txBox="1">
            <a:spLocks/>
          </p:cNvSpPr>
          <p:nvPr/>
        </p:nvSpPr>
        <p:spPr>
          <a:xfrm>
            <a:off x="7876646" y="2567033"/>
            <a:ext cx="3444765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ru-RU" sz="1100" dirty="0"/>
              <a:t>повышение результативности НИОКР и увеличение объемов НИОКР в </a:t>
            </a:r>
            <a:r>
              <a:rPr lang="ru-RU" sz="1100" b="1" dirty="0"/>
              <a:t>2,5</a:t>
            </a:r>
            <a:r>
              <a:rPr lang="ru-RU" sz="1100" dirty="0"/>
              <a:t> раза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28632" y="1630929"/>
            <a:ext cx="914400" cy="914400"/>
            <a:chOff x="2549872" y="1630929"/>
            <a:chExt cx="914400" cy="914400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xmlns="" id="{F60E7088-1116-4458-AF16-B6B741E2FBB2}"/>
                </a:ext>
              </a:extLst>
            </p:cNvPr>
            <p:cNvSpPr/>
            <p:nvPr/>
          </p:nvSpPr>
          <p:spPr>
            <a:xfrm>
              <a:off x="2549872" y="1630929"/>
              <a:ext cx="914400" cy="9144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F84B9A4-970E-760F-7B49-EE2879DA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791047" y="1872104"/>
              <a:ext cx="432049" cy="432049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5687692" y="1630929"/>
            <a:ext cx="914400" cy="914400"/>
            <a:chOff x="5615774" y="1630929"/>
            <a:chExt cx="914400" cy="914400"/>
          </a:xfrm>
        </p:grpSpPr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xmlns="" id="{95EB9A56-38C2-4F88-8613-0282E6ABA6BC}"/>
                </a:ext>
              </a:extLst>
            </p:cNvPr>
            <p:cNvSpPr/>
            <p:nvPr/>
          </p:nvSpPr>
          <p:spPr>
            <a:xfrm>
              <a:off x="5615774" y="1630929"/>
              <a:ext cx="914400" cy="9144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177944A6-2C58-484D-B619-CD62E25C4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856949" y="1872104"/>
              <a:ext cx="432049" cy="43204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8995955" y="1630929"/>
            <a:ext cx="914400" cy="914400"/>
            <a:chOff x="8595264" y="1630929"/>
            <a:chExt cx="914400" cy="914400"/>
          </a:xfrm>
        </p:grpSpPr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xmlns="" id="{1E3A1BC4-F535-448F-8941-E1EBEEB22479}"/>
                </a:ext>
              </a:extLst>
            </p:cNvPr>
            <p:cNvSpPr/>
            <p:nvPr/>
          </p:nvSpPr>
          <p:spPr>
            <a:xfrm>
              <a:off x="8595264" y="1630929"/>
              <a:ext cx="914400" cy="9144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83A645E-F76C-E805-89FA-234B5EBB3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8837002" y="1872104"/>
              <a:ext cx="430923" cy="43204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960483" y="3935185"/>
            <a:ext cx="914400" cy="914400"/>
            <a:chOff x="4124867" y="3935185"/>
            <a:chExt cx="914400" cy="91440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94D461EC-3CE4-490A-BA7B-95D1274640E8}"/>
                </a:ext>
              </a:extLst>
            </p:cNvPr>
            <p:cNvSpPr/>
            <p:nvPr/>
          </p:nvSpPr>
          <p:spPr>
            <a:xfrm>
              <a:off x="4124867" y="3935185"/>
              <a:ext cx="914400" cy="9144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E6A3D7C-65F4-DBEB-DB68-9C1FEBA0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4381103" y="4174029"/>
              <a:ext cx="432049" cy="43204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369683" y="3935185"/>
            <a:ext cx="914400" cy="914400"/>
            <a:chOff x="7153929" y="3935185"/>
            <a:chExt cx="914400" cy="914400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BCF10803-171D-4F3A-866B-60D92D456B80}"/>
                </a:ext>
              </a:extLst>
            </p:cNvPr>
            <p:cNvSpPr/>
            <p:nvPr/>
          </p:nvSpPr>
          <p:spPr>
            <a:xfrm>
              <a:off x="7153929" y="3935185"/>
              <a:ext cx="914400" cy="914400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DA6ABB5-409C-52D0-DBB5-0638EFE85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7385186" y="4174029"/>
              <a:ext cx="432049" cy="432049"/>
            </a:xfrm>
            <a:prstGeom prst="rect">
              <a:avLst/>
            </a:prstGeom>
          </p:spPr>
        </p:pic>
      </p:grpSp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xmlns="" id="{FFB4C90B-0F9D-EEFA-3C32-C233525B0962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6">
            <a:extLst>
              <a:ext uri="{FF2B5EF4-FFF2-40B4-BE49-F238E27FC236}">
                <a16:creationId xmlns:a16="http://schemas.microsoft.com/office/drawing/2014/main" xmlns="" id="{D02FD4DB-688C-C74F-B046-E472B13AD386}"/>
              </a:ext>
            </a:extLst>
          </p:cNvPr>
          <p:cNvSpPr txBox="1">
            <a:spLocks/>
          </p:cNvSpPr>
          <p:nvPr/>
        </p:nvSpPr>
        <p:spPr>
          <a:xfrm>
            <a:off x="348019" y="358471"/>
            <a:ext cx="9415860" cy="56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ru-RU" altLang="ru-RU" sz="3000" b="1" spc="0" dirty="0" smtClean="0">
                <a:ln w="9525">
                  <a:noFill/>
                </a:ln>
                <a:latin typeface="Century Gothic" panose="020B0502020202020204" pitchFamily="34" charset="0"/>
              </a:defRPr>
            </a:lvl1pPr>
            <a:lvl2pPr algn="ctr" defTabSz="685800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2pPr>
            <a:lvl3pPr algn="ctr" defTabSz="685800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3pPr>
            <a:lvl4pPr algn="ctr" defTabSz="685800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4pPr>
            <a:lvl5pPr algn="ctr" defTabSz="685800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5pPr>
            <a:lvl6pPr marL="457200" algn="ctr" defTabSz="685800" fontAlgn="base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6pPr>
            <a:lvl7pPr marL="914400" algn="ctr" defTabSz="685800" fontAlgn="base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7pPr>
            <a:lvl8pPr marL="1371600" algn="ctr" defTabSz="685800" fontAlgn="base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8pPr>
            <a:lvl9pPr marL="1828800" algn="ctr" defTabSz="685800" fontAlgn="base">
              <a:spcBef>
                <a:spcPct val="0"/>
              </a:spcBef>
              <a:spcAft>
                <a:spcPct val="0"/>
              </a:spcAft>
              <a:defRPr sz="3300"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tabLst>
                <a:tab pos="2233930" algn="l"/>
                <a:tab pos="3051810" algn="l"/>
              </a:tabLst>
            </a:pPr>
            <a:r>
              <a:rPr lang="ru-RU" sz="2400" dirty="0" smtClean="0"/>
              <a:t>Партнёрства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990000"/>
                </a:solidFill>
                <a:latin typeface="+mj-lt"/>
                <a:cs typeface="Tahoma"/>
              </a:rPr>
              <a:t>КНИТУ -</a:t>
            </a:r>
            <a:r>
              <a:rPr lang="ru-RU" sz="2800" b="0" dirty="0" smtClean="0">
                <a:solidFill>
                  <a:srgbClr val="990000"/>
                </a:solidFill>
                <a:latin typeface="Impact" pitchFamily="34" charset="0"/>
              </a:rPr>
              <a:t> </a:t>
            </a:r>
            <a:r>
              <a:rPr lang="ru-RU" altLang="ru-RU" sz="1600" dirty="0" smtClean="0">
                <a:solidFill>
                  <a:srgbClr val="990000"/>
                </a:solidFill>
                <a:latin typeface="+mj-lt"/>
                <a:cs typeface="Tahoma"/>
              </a:rPr>
              <a:t>отраслевой вуз в области химических технологий</a:t>
            </a:r>
            <a:endParaRPr lang="ru-RU" altLang="ru-RU" sz="1600" dirty="0">
              <a:solidFill>
                <a:srgbClr val="990000"/>
              </a:solidFill>
              <a:latin typeface="+mj-lt"/>
              <a:cs typeface="Tahom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BC3D556-FC52-E4DD-8E67-81B8F359164F}"/>
              </a:ext>
            </a:extLst>
          </p:cNvPr>
          <p:cNvSpPr txBox="1"/>
          <p:nvPr/>
        </p:nvSpPr>
        <p:spPr>
          <a:xfrm>
            <a:off x="322024" y="1106305"/>
            <a:ext cx="11136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dirty="0" smtClean="0">
                <a:latin typeface="+mj-lt"/>
                <a:cs typeface="Tahoma"/>
              </a:rPr>
              <a:t>Центр непрерывного воспроизводства кадров и перспективных разработок для химический отрасли</a:t>
            </a:r>
            <a:endParaRPr lang="ru-RU" sz="1600" dirty="0">
              <a:latin typeface="+mj-lt"/>
              <a:cs typeface="Tahoma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ABC775C-C96E-45FE-0A52-C36355BB239F}"/>
              </a:ext>
            </a:extLst>
          </p:cNvPr>
          <p:cNvGrpSpPr/>
          <p:nvPr/>
        </p:nvGrpSpPr>
        <p:grpSpPr>
          <a:xfrm>
            <a:off x="1847807" y="1631676"/>
            <a:ext cx="9802997" cy="1304481"/>
            <a:chOff x="1847807" y="1631676"/>
            <a:chExt cx="9802997" cy="1304481"/>
          </a:xfrm>
        </p:grpSpPr>
        <p:sp>
          <p:nvSpPr>
            <p:cNvPr id="70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C0CC8335-B32F-1099-97B4-5967AC66619C}"/>
                </a:ext>
              </a:extLst>
            </p:cNvPr>
            <p:cNvSpPr/>
            <p:nvPr/>
          </p:nvSpPr>
          <p:spPr>
            <a:xfrm>
              <a:off x="1847807" y="2565180"/>
              <a:ext cx="9610833" cy="370977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39178" algn="ctr">
                <a:spcBef>
                  <a:spcPts val="53"/>
                </a:spcBef>
                <a:buClr>
                  <a:srgbClr val="EA0A2A"/>
                </a:buClr>
              </a:pPr>
              <a:r>
                <a:rPr lang="ru-RU" sz="1067" b="1" dirty="0"/>
                <a:t>Совместная научная повестка, модернизация образовательных программ, целевой приём, повышение квалификации персонала</a:t>
              </a:r>
            </a:p>
          </p:txBody>
        </p:sp>
        <p:pic>
          <p:nvPicPr>
            <p:cNvPr id="79" name="Picture 6">
              <a:extLst>
                <a:ext uri="{FF2B5EF4-FFF2-40B4-BE49-F238E27FC236}">
                  <a16:creationId xmlns:a16="http://schemas.microsoft.com/office/drawing/2014/main" xmlns="" id="{8D624F97-7FCA-4D3E-BAF9-2497203F0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568" b="6568"/>
            <a:stretch/>
          </p:blipFill>
          <p:spPr bwMode="auto">
            <a:xfrm>
              <a:off x="6092170" y="1976734"/>
              <a:ext cx="1184097" cy="23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>
              <a:extLst>
                <a:ext uri="{FF2B5EF4-FFF2-40B4-BE49-F238E27FC236}">
                  <a16:creationId xmlns:a16="http://schemas.microsoft.com/office/drawing/2014/main" xmlns="" id="{A08BA058-8C98-4199-86EF-F520216636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092" t="-355" r="-3235" b="-1783"/>
            <a:stretch/>
          </p:blipFill>
          <p:spPr bwMode="auto">
            <a:xfrm>
              <a:off x="2319716" y="1631676"/>
              <a:ext cx="1011815" cy="57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Нашивка 84">
              <a:extLst>
                <a:ext uri="{FF2B5EF4-FFF2-40B4-BE49-F238E27FC236}">
                  <a16:creationId xmlns:a16="http://schemas.microsoft.com/office/drawing/2014/main" xmlns="" id="{560743D8-2ABC-2C08-442B-B71370139EF7}"/>
                </a:ext>
              </a:extLst>
            </p:cNvPr>
            <p:cNvSpPr/>
            <p:nvPr/>
          </p:nvSpPr>
          <p:spPr>
            <a:xfrm rot="5400000">
              <a:off x="2818438" y="2224280"/>
              <a:ext cx="112792" cy="229328"/>
            </a:xfrm>
            <a:prstGeom prst="chevron">
              <a:avLst/>
            </a:prstGeom>
            <a:solidFill>
              <a:srgbClr val="007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081F77E0-C3AE-C549-9204-65D8A15A3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670" t="-16782" r="-469" b="-18981"/>
            <a:stretch/>
          </p:blipFill>
          <p:spPr>
            <a:xfrm>
              <a:off x="4272779" y="1950820"/>
              <a:ext cx="962308" cy="256397"/>
            </a:xfrm>
            <a:prstGeom prst="rect">
              <a:avLst/>
            </a:prstGeom>
            <a:noFill/>
          </p:spPr>
        </p:pic>
        <p:sp>
          <p:nvSpPr>
            <p:cNvPr id="88" name="Нашивка 87">
              <a:extLst>
                <a:ext uri="{FF2B5EF4-FFF2-40B4-BE49-F238E27FC236}">
                  <a16:creationId xmlns:a16="http://schemas.microsoft.com/office/drawing/2014/main" xmlns="" id="{C20A558B-FB7D-EF63-DC35-9578CA1B74E3}"/>
                </a:ext>
              </a:extLst>
            </p:cNvPr>
            <p:cNvSpPr/>
            <p:nvPr/>
          </p:nvSpPr>
          <p:spPr>
            <a:xfrm rot="5400000">
              <a:off x="4697535" y="2224280"/>
              <a:ext cx="112792" cy="229328"/>
            </a:xfrm>
            <a:prstGeom prst="chevron">
              <a:avLst/>
            </a:prstGeom>
            <a:solidFill>
              <a:srgbClr val="038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sp>
          <p:nvSpPr>
            <p:cNvPr id="89" name="Нашивка 88">
              <a:extLst>
                <a:ext uri="{FF2B5EF4-FFF2-40B4-BE49-F238E27FC236}">
                  <a16:creationId xmlns:a16="http://schemas.microsoft.com/office/drawing/2014/main" xmlns="" id="{094E0A7A-6C72-FE5C-1879-7E0717D11048}"/>
                </a:ext>
              </a:extLst>
            </p:cNvPr>
            <p:cNvSpPr/>
            <p:nvPr/>
          </p:nvSpPr>
          <p:spPr>
            <a:xfrm rot="5400000">
              <a:off x="6709044" y="2224280"/>
              <a:ext cx="112792" cy="229328"/>
            </a:xfrm>
            <a:prstGeom prst="chevron">
              <a:avLst/>
            </a:prstGeom>
            <a:solidFill>
              <a:srgbClr val="305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647857BB-7C4D-8F0C-ED5C-0840E185474A}"/>
                </a:ext>
              </a:extLst>
            </p:cNvPr>
            <p:cNvSpPr/>
            <p:nvPr/>
          </p:nvSpPr>
          <p:spPr>
            <a:xfrm>
              <a:off x="7629234" y="2006468"/>
              <a:ext cx="855416" cy="20075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133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Verdana" panose="020B0604030504040204" pitchFamily="34" charset="0"/>
                </a:rPr>
                <a:t>ОПК</a:t>
              </a:r>
            </a:p>
          </p:txBody>
        </p:sp>
        <p:sp>
          <p:nvSpPr>
            <p:cNvPr id="91" name="Нашивка 90">
              <a:extLst>
                <a:ext uri="{FF2B5EF4-FFF2-40B4-BE49-F238E27FC236}">
                  <a16:creationId xmlns:a16="http://schemas.microsoft.com/office/drawing/2014/main" xmlns="" id="{C791D09C-01E8-DE7E-C898-C47F1258315C}"/>
                </a:ext>
              </a:extLst>
            </p:cNvPr>
            <p:cNvSpPr/>
            <p:nvPr/>
          </p:nvSpPr>
          <p:spPr>
            <a:xfrm rot="5400000">
              <a:off x="8008074" y="2224280"/>
              <a:ext cx="112792" cy="22932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73DA5350-CFE3-F2E0-4BAF-48035E80A981}"/>
                </a:ext>
              </a:extLst>
            </p:cNvPr>
            <p:cNvGrpSpPr/>
            <p:nvPr/>
          </p:nvGrpSpPr>
          <p:grpSpPr>
            <a:xfrm>
              <a:off x="8662285" y="1778938"/>
              <a:ext cx="2988519" cy="722975"/>
              <a:chOff x="8662285" y="1441098"/>
              <a:chExt cx="2988519" cy="722975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xmlns="" id="{A8C428FD-2021-3124-BB5D-066F05FE5A35}"/>
                  </a:ext>
                </a:extLst>
              </p:cNvPr>
              <p:cNvGrpSpPr/>
              <p:nvPr/>
            </p:nvGrpSpPr>
            <p:grpSpPr>
              <a:xfrm>
                <a:off x="8662285" y="1441098"/>
                <a:ext cx="2988519" cy="722975"/>
                <a:chOff x="8662285" y="1441098"/>
                <a:chExt cx="2988519" cy="722975"/>
              </a:xfrm>
            </p:grpSpPr>
            <p:pic>
              <p:nvPicPr>
                <p:cNvPr id="118" name="Рисунок 117">
                  <a:extLst>
                    <a:ext uri="{FF2B5EF4-FFF2-40B4-BE49-F238E27FC236}">
                      <a16:creationId xmlns:a16="http://schemas.microsoft.com/office/drawing/2014/main" xmlns="" id="{E4F32BFF-DBDD-362C-762E-67B1B27DF1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9479" y="1441098"/>
                  <a:ext cx="1044400" cy="516057"/>
                </a:xfrm>
                <a:prstGeom prst="rect">
                  <a:avLst/>
                </a:prstGeom>
              </p:spPr>
            </p:pic>
            <p:pic>
              <p:nvPicPr>
                <p:cNvPr id="1026" name="Picture 2" descr="https://catalogmineralov.ru/pic/2020/21057/b_joxi_screenshot_1585754029995.png">
                  <a:extLst>
                    <a:ext uri="{FF2B5EF4-FFF2-40B4-BE49-F238E27FC236}">
                      <a16:creationId xmlns:a16="http://schemas.microsoft.com/office/drawing/2014/main" xmlns="" id="{376F2585-249C-4BD6-A9CE-6568B0B92E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9051" b="21499"/>
                <a:stretch/>
              </p:blipFill>
              <p:spPr bwMode="auto">
                <a:xfrm>
                  <a:off x="10337319" y="1527374"/>
                  <a:ext cx="1313485" cy="520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xmlns="" id="{65F1D726-E629-408F-9494-1B9010587AB8}"/>
                    </a:ext>
                  </a:extLst>
                </p:cNvPr>
                <p:cNvSpPr txBox="1"/>
                <p:nvPr/>
              </p:nvSpPr>
              <p:spPr>
                <a:xfrm>
                  <a:off x="8662285" y="1986676"/>
                  <a:ext cx="2925141" cy="177397"/>
                </a:xfrm>
                <a:prstGeom prst="rect">
                  <a:avLst/>
                </a:prstGeom>
                <a:solidFill>
                  <a:srgbClr val="8E2725"/>
                </a:solidFill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ru-RU" sz="1067" b="1" dirty="0">
                      <a:solidFill>
                        <a:schemeClr val="bg1"/>
                      </a:solidFill>
                    </a:rPr>
                    <a:t>С 2023</a:t>
                  </a:r>
                </a:p>
              </p:txBody>
            </p:sp>
          </p:grpSp>
          <p:sp>
            <p:nvSpPr>
              <p:cNvPr id="3" name="Нашивка 2">
                <a:extLst>
                  <a:ext uri="{FF2B5EF4-FFF2-40B4-BE49-F238E27FC236}">
                    <a16:creationId xmlns:a16="http://schemas.microsoft.com/office/drawing/2014/main" xmlns="" id="{82EDC91D-E46D-863A-2CF5-637A9A820A53}"/>
                  </a:ext>
                </a:extLst>
              </p:cNvPr>
              <p:cNvSpPr/>
              <p:nvPr/>
            </p:nvSpPr>
            <p:spPr>
              <a:xfrm rot="5400000">
                <a:off x="9289547" y="1964295"/>
                <a:ext cx="112792" cy="22932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Нашивка 3">
                <a:extLst>
                  <a:ext uri="{FF2B5EF4-FFF2-40B4-BE49-F238E27FC236}">
                    <a16:creationId xmlns:a16="http://schemas.microsoft.com/office/drawing/2014/main" xmlns="" id="{72F73424-5056-B883-FB74-FDDE72DBAE7F}"/>
                  </a:ext>
                </a:extLst>
              </p:cNvPr>
              <p:cNvSpPr/>
              <p:nvPr/>
            </p:nvSpPr>
            <p:spPr>
              <a:xfrm rot="5400000">
                <a:off x="11008181" y="1964295"/>
                <a:ext cx="112792" cy="22932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7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Номер слайда 15">
            <a:extLst>
              <a:ext uri="{FF2B5EF4-FFF2-40B4-BE49-F238E27FC236}">
                <a16:creationId xmlns:a16="http://schemas.microsoft.com/office/drawing/2014/main" xmlns="" id="{0C1B4606-76BA-770C-4BFF-AD2D8603E87F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DE2A7DF-70D7-C140-CA6D-2EC5CF661A7C}"/>
              </a:ext>
            </a:extLst>
          </p:cNvPr>
          <p:cNvGrpSpPr/>
          <p:nvPr/>
        </p:nvGrpSpPr>
        <p:grpSpPr>
          <a:xfrm>
            <a:off x="442920" y="3076575"/>
            <a:ext cx="11263305" cy="3076586"/>
            <a:chOff x="1704889" y="3215978"/>
            <a:chExt cx="10007832" cy="2882106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E0FB64D2-036D-3809-24A1-72C210113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5732" y="4499073"/>
              <a:ext cx="279652" cy="272227"/>
            </a:xfrm>
            <a:prstGeom prst="rect">
              <a:avLst/>
            </a:prstGeom>
          </p:spPr>
        </p:pic>
        <p:pic>
          <p:nvPicPr>
            <p:cNvPr id="96" name="Picture 3" descr="E:\+2023+\Презентация_02\Материал\inet\autism-icon-26.jpg"/>
            <p:cNvPicPr>
              <a:picLocks noChangeAspect="1" noChangeArrowheads="1"/>
            </p:cNvPicPr>
            <p:nvPr/>
          </p:nvPicPr>
          <p:blipFill>
            <a:blip r:embed="rId8" cstate="print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1704889" y="3251173"/>
              <a:ext cx="377401" cy="367381"/>
            </a:xfrm>
            <a:prstGeom prst="rect">
              <a:avLst/>
            </a:prstGeom>
            <a:noFill/>
          </p:spPr>
        </p:pic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xmlns="" id="{304A1297-A80E-01FE-2F30-A2D9D2905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889" y="5586718"/>
              <a:ext cx="9999286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sp>
          <p:nvSpPr>
            <p:cNvPr id="71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9A7E3908-4203-1C8A-7840-0CFA95CD1FEC}"/>
                </a:ext>
              </a:extLst>
            </p:cNvPr>
            <p:cNvSpPr/>
            <p:nvPr/>
          </p:nvSpPr>
          <p:spPr>
            <a:xfrm>
              <a:off x="1710128" y="4817693"/>
              <a:ext cx="1371328" cy="243489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96326">
                <a:spcBef>
                  <a:spcPts val="53"/>
                </a:spcBef>
                <a:buClr>
                  <a:srgbClr val="EA0A2A"/>
                </a:buClr>
              </a:pPr>
              <a:r>
                <a:rPr lang="ru-RU" sz="933" b="1" dirty="0" smtClean="0"/>
                <a:t>СХПП</a:t>
              </a:r>
              <a:r>
                <a:rPr lang="ru-RU" sz="933" b="1" dirty="0"/>
                <a:t/>
              </a:r>
              <a:br>
                <a:rPr lang="ru-RU" sz="933" b="1" dirty="0"/>
              </a:br>
              <a:endParaRPr lang="ru-RU" sz="933" dirty="0"/>
            </a:p>
          </p:txBody>
        </p:sp>
        <p:sp>
          <p:nvSpPr>
            <p:cNvPr id="72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DD0181EB-26E4-1B9A-EBD4-0E759AFD031E}"/>
                </a:ext>
              </a:extLst>
            </p:cNvPr>
            <p:cNvSpPr/>
            <p:nvPr/>
          </p:nvSpPr>
          <p:spPr>
            <a:xfrm>
              <a:off x="4767115" y="4716950"/>
              <a:ext cx="5314889" cy="334737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96326" algn="ctr">
                <a:spcBef>
                  <a:spcPts val="53"/>
                </a:spcBef>
                <a:buClr>
                  <a:srgbClr val="EA0A2A"/>
                </a:buClr>
              </a:pPr>
              <a:r>
                <a:rPr lang="ru-RU" sz="1050" b="1" dirty="0"/>
                <a:t>Моделирование, проектирование и масштабирование процессов </a:t>
              </a:r>
            </a:p>
          </p:txBody>
        </p:sp>
        <p:sp>
          <p:nvSpPr>
            <p:cNvPr id="73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C594B572-9700-3541-5A80-913B9CA360DA}"/>
                </a:ext>
              </a:extLst>
            </p:cNvPr>
            <p:cNvSpPr/>
            <p:nvPr/>
          </p:nvSpPr>
          <p:spPr>
            <a:xfrm>
              <a:off x="1710129" y="5684526"/>
              <a:ext cx="1177905" cy="364512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96326">
                <a:spcBef>
                  <a:spcPts val="53"/>
                </a:spcBef>
                <a:buClr>
                  <a:srgbClr val="EA0A2A"/>
                </a:buClr>
              </a:pPr>
              <a:r>
                <a:rPr lang="ru-RU" sz="933" b="1" dirty="0"/>
                <a:t>Химический лицей КНИТУ</a:t>
              </a:r>
              <a:br>
                <a:rPr lang="ru-RU" sz="933" b="1" dirty="0"/>
              </a:br>
              <a:endParaRPr lang="ru-RU" sz="933" dirty="0"/>
            </a:p>
          </p:txBody>
        </p:sp>
        <p:sp>
          <p:nvSpPr>
            <p:cNvPr id="74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898751CC-01D2-8ADD-3E73-49C9F424D241}"/>
                </a:ext>
              </a:extLst>
            </p:cNvPr>
            <p:cNvSpPr/>
            <p:nvPr/>
          </p:nvSpPr>
          <p:spPr>
            <a:xfrm>
              <a:off x="6933515" y="5662450"/>
              <a:ext cx="1114601" cy="36451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53"/>
                </a:spcBef>
                <a:buClr>
                  <a:srgbClr val="EA0A2A"/>
                </a:buClr>
              </a:pPr>
              <a:r>
                <a:rPr lang="ru-RU" sz="800" dirty="0" err="1"/>
                <a:t>Химико</a:t>
              </a:r>
              <a:r>
                <a:rPr lang="ru-RU" sz="800" dirty="0"/>
                <a:t>–технологический лицей «Потомки Менделеева» на базе школы №3</a:t>
              </a:r>
            </a:p>
          </p:txBody>
        </p:sp>
        <p:sp>
          <p:nvSpPr>
            <p:cNvPr id="75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ED646187-5E13-7C9B-F65F-BAEB64CAE55E}"/>
                </a:ext>
              </a:extLst>
            </p:cNvPr>
            <p:cNvSpPr/>
            <p:nvPr/>
          </p:nvSpPr>
          <p:spPr>
            <a:xfrm>
              <a:off x="1710128" y="5172788"/>
              <a:ext cx="1371328" cy="364512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96326">
                <a:spcBef>
                  <a:spcPts val="53"/>
                </a:spcBef>
                <a:buClr>
                  <a:srgbClr val="EA0A2A"/>
                </a:buClr>
              </a:pPr>
              <a:r>
                <a:rPr lang="ru-RU" sz="933" b="1" dirty="0" smtClean="0"/>
                <a:t>КТК</a:t>
              </a:r>
              <a:endParaRPr lang="ru-RU" sz="933" dirty="0"/>
            </a:p>
          </p:txBody>
        </p:sp>
        <p:sp>
          <p:nvSpPr>
            <p:cNvPr id="76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0D4B191E-5305-136A-2522-2E7D4D1E23BC}"/>
                </a:ext>
              </a:extLst>
            </p:cNvPr>
            <p:cNvSpPr/>
            <p:nvPr/>
          </p:nvSpPr>
          <p:spPr>
            <a:xfrm>
              <a:off x="6950135" y="5193941"/>
              <a:ext cx="1237994" cy="3645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53"/>
                </a:spcBef>
                <a:buClr>
                  <a:srgbClr val="EA0A2A"/>
                </a:buClr>
              </a:pPr>
              <a:r>
                <a:rPr lang="ru-RU" sz="800" dirty="0"/>
                <a:t>Химико-технологический колледж (Менделеевск)</a:t>
              </a:r>
            </a:p>
          </p:txBody>
        </p:sp>
        <p:sp>
          <p:nvSpPr>
            <p:cNvPr id="7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A6D8A9-4F3C-8848-36B0-AF40D7AC0C67}"/>
                </a:ext>
              </a:extLst>
            </p:cNvPr>
            <p:cNvSpPr/>
            <p:nvPr/>
          </p:nvSpPr>
          <p:spPr>
            <a:xfrm>
              <a:off x="1710129" y="4186962"/>
              <a:ext cx="1305073" cy="452692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96326">
                <a:spcBef>
                  <a:spcPts val="53"/>
                </a:spcBef>
                <a:buClr>
                  <a:srgbClr val="EA0A2A"/>
                </a:buClr>
              </a:pPr>
              <a:r>
                <a:rPr lang="ru-RU" sz="933" b="1" dirty="0"/>
                <a:t>НХТИ</a:t>
              </a:r>
              <a:br>
                <a:rPr lang="ru-RU" sz="933" b="1" dirty="0"/>
              </a:br>
              <a:endParaRPr lang="ru-RU" sz="933" b="1" dirty="0"/>
            </a:p>
          </p:txBody>
        </p:sp>
        <p:sp>
          <p:nvSpPr>
            <p:cNvPr id="78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4425605" y="4198401"/>
              <a:ext cx="2082194" cy="445873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EA0A2A"/>
                </a:buClr>
              </a:pPr>
              <a:r>
                <a:rPr lang="ru-RU" sz="800" dirty="0"/>
                <a:t>КАМПУС, в </a:t>
              </a:r>
              <a:r>
                <a:rPr lang="ru-RU" sz="800" dirty="0" err="1"/>
                <a:t>т.ч</a:t>
              </a:r>
              <a:r>
                <a:rPr lang="ru-RU" sz="800" dirty="0"/>
                <a:t>. Центр «Химия </a:t>
              </a:r>
              <a:r>
                <a:rPr lang="ru-RU" sz="800" dirty="0" smtClean="0"/>
                <a:t>и </a:t>
              </a:r>
              <a:r>
                <a:rPr lang="ru-RU" sz="800" dirty="0"/>
                <a:t>технология переработки эластомеров» </a:t>
              </a:r>
            </a:p>
            <a:p>
              <a:pPr algn="ctr">
                <a:spcBef>
                  <a:spcPts val="600"/>
                </a:spcBef>
                <a:buClr>
                  <a:srgbClr val="EA0A2A"/>
                </a:buClr>
              </a:pPr>
              <a:r>
                <a:rPr lang="ru-RU" sz="800" dirty="0"/>
                <a:t>Региональный учебный центр </a:t>
              </a:r>
              <a:r>
                <a:rPr lang="ru-RU" sz="800" dirty="0" err="1"/>
                <a:t>СИБУРа</a:t>
              </a:r>
              <a:endParaRPr lang="ru-RU" sz="800" dirty="0"/>
            </a:p>
          </p:txBody>
        </p:sp>
        <p:sp>
          <p:nvSpPr>
            <p:cNvPr id="80" name="Нашивка 79">
              <a:extLst>
                <a:ext uri="{FF2B5EF4-FFF2-40B4-BE49-F238E27FC236}">
                  <a16:creationId xmlns:a16="http://schemas.microsoft.com/office/drawing/2014/main" xmlns="" id="{3FE99CCE-DC7E-BEE7-EA6C-53FD11CA8918}"/>
                </a:ext>
              </a:extLst>
            </p:cNvPr>
            <p:cNvSpPr/>
            <p:nvPr/>
          </p:nvSpPr>
          <p:spPr>
            <a:xfrm>
              <a:off x="2824862" y="4298678"/>
              <a:ext cx="110573" cy="233932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sp>
          <p:nvSpPr>
            <p:cNvPr id="81" name="Нашивка 80">
              <a:extLst>
                <a:ext uri="{FF2B5EF4-FFF2-40B4-BE49-F238E27FC236}">
                  <a16:creationId xmlns:a16="http://schemas.microsoft.com/office/drawing/2014/main" xmlns="" id="{C6090B76-BCA1-0233-4BF4-278348806B3B}"/>
                </a:ext>
              </a:extLst>
            </p:cNvPr>
            <p:cNvSpPr/>
            <p:nvPr/>
          </p:nvSpPr>
          <p:spPr>
            <a:xfrm>
              <a:off x="2824862" y="4797365"/>
              <a:ext cx="110573" cy="233932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sp>
          <p:nvSpPr>
            <p:cNvPr id="82" name="Нашивка 81">
              <a:extLst>
                <a:ext uri="{FF2B5EF4-FFF2-40B4-BE49-F238E27FC236}">
                  <a16:creationId xmlns:a16="http://schemas.microsoft.com/office/drawing/2014/main" xmlns="" id="{1FAEFBAF-B1BE-014E-749E-628265982588}"/>
                </a:ext>
              </a:extLst>
            </p:cNvPr>
            <p:cNvSpPr/>
            <p:nvPr/>
          </p:nvSpPr>
          <p:spPr>
            <a:xfrm>
              <a:off x="2824862" y="5253740"/>
              <a:ext cx="110573" cy="233932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sp>
          <p:nvSpPr>
            <p:cNvPr id="83" name="Нашивка 82">
              <a:extLst>
                <a:ext uri="{FF2B5EF4-FFF2-40B4-BE49-F238E27FC236}">
                  <a16:creationId xmlns:a16="http://schemas.microsoft.com/office/drawing/2014/main" xmlns="" id="{4A8F1E82-FA28-6E48-1834-1A209A27731D}"/>
                </a:ext>
              </a:extLst>
            </p:cNvPr>
            <p:cNvSpPr/>
            <p:nvPr/>
          </p:nvSpPr>
          <p:spPr>
            <a:xfrm>
              <a:off x="2824862" y="5699847"/>
              <a:ext cx="110573" cy="233932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>
                <a:solidFill>
                  <a:schemeClr val="tx1"/>
                </a:solidFill>
              </a:endParaRPr>
            </a:p>
          </p:txBody>
        </p:sp>
        <p:sp>
          <p:nvSpPr>
            <p:cNvPr id="94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3240289" y="5663940"/>
              <a:ext cx="1011108" cy="305740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Газпром-классы</a:t>
              </a:r>
            </a:p>
          </p:txBody>
        </p:sp>
        <p:sp>
          <p:nvSpPr>
            <p:cNvPr id="95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4368214" y="3227541"/>
              <a:ext cx="2179080" cy="773658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EA0A2A"/>
                </a:buClr>
              </a:pPr>
              <a:r>
                <a:rPr lang="ru-RU" sz="800" dirty="0"/>
                <a:t>Международная программа двойных </a:t>
              </a:r>
              <a:r>
                <a:rPr lang="ru-RU" sz="800" dirty="0" smtClean="0"/>
                <a:t>дипломов </a:t>
              </a:r>
              <a:r>
                <a:rPr lang="ru-RU" sz="800" dirty="0"/>
                <a:t>с Пекинским университетом </a:t>
              </a:r>
              <a:r>
                <a:rPr lang="ru-RU" sz="800" dirty="0" err="1"/>
                <a:t>химтехнологий</a:t>
              </a:r>
              <a:endParaRPr lang="en-US" sz="800" dirty="0"/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EA0A2A"/>
                </a:buClr>
              </a:pPr>
              <a:r>
                <a:rPr lang="ru-RU" sz="800" dirty="0"/>
                <a:t>Распределённый </a:t>
              </a:r>
              <a:r>
                <a:rPr lang="en-US" sz="800" dirty="0"/>
                <a:t>R&amp;D </a:t>
              </a:r>
              <a:r>
                <a:rPr lang="ru-RU" sz="800" dirty="0"/>
                <a:t>центр</a:t>
              </a:r>
              <a:endParaRPr lang="en-US" sz="800" dirty="0"/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EA0A2A"/>
                </a:buClr>
              </a:pPr>
              <a:r>
                <a:rPr lang="ru-RU" sz="800" dirty="0"/>
                <a:t>Участие в Федеральном Совете по профессиональной квалификации в сфере химических технологий</a:t>
              </a:r>
              <a:endParaRPr lang="en-US" sz="800" dirty="0"/>
            </a:p>
            <a:p>
              <a:pPr algn="ctr">
                <a:lnSpc>
                  <a:spcPct val="90000"/>
                </a:lnSpc>
                <a:buClr>
                  <a:srgbClr val="EA0A2A"/>
                </a:buClr>
              </a:pPr>
              <a:endParaRPr lang="ru-RU" sz="800" dirty="0"/>
            </a:p>
          </p:txBody>
        </p:sp>
        <p:cxnSp>
          <p:nvCxnSpPr>
            <p:cNvPr id="97" name="Прямая соединительная линия 96"/>
            <p:cNvCxnSpPr>
              <a:cxnSpLocks/>
            </p:cNvCxnSpPr>
            <p:nvPr/>
          </p:nvCxnSpPr>
          <p:spPr>
            <a:xfrm>
              <a:off x="4360594" y="3215978"/>
              <a:ext cx="0" cy="1471239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98" name="Прямая соединительная линия 97"/>
            <p:cNvCxnSpPr>
              <a:cxnSpLocks/>
            </p:cNvCxnSpPr>
            <p:nvPr/>
          </p:nvCxnSpPr>
          <p:spPr>
            <a:xfrm>
              <a:off x="6841864" y="3236798"/>
              <a:ext cx="0" cy="1452090"/>
            </a:xfrm>
            <a:prstGeom prst="line">
              <a:avLst/>
            </a:prstGeom>
            <a:ln w="19050">
              <a:solidFill>
                <a:srgbClr val="A3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cxnSpLocks/>
            </p:cNvCxnSpPr>
            <p:nvPr/>
          </p:nvCxnSpPr>
          <p:spPr>
            <a:xfrm>
              <a:off x="8375027" y="3236798"/>
              <a:ext cx="0" cy="1450419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00" name="Прямая соединительная линия 99"/>
            <p:cNvCxnSpPr>
              <a:cxnSpLocks/>
            </p:cNvCxnSpPr>
            <p:nvPr/>
          </p:nvCxnSpPr>
          <p:spPr>
            <a:xfrm>
              <a:off x="6848193" y="5119776"/>
              <a:ext cx="0" cy="978307"/>
            </a:xfrm>
            <a:prstGeom prst="line">
              <a:avLst/>
            </a:prstGeom>
            <a:ln w="19050">
              <a:solidFill>
                <a:srgbClr val="A3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>
              <a:cxnSpLocks/>
            </p:cNvCxnSpPr>
            <p:nvPr/>
          </p:nvCxnSpPr>
          <p:spPr>
            <a:xfrm>
              <a:off x="8371422" y="5126987"/>
              <a:ext cx="0" cy="971097"/>
            </a:xfrm>
            <a:prstGeom prst="line">
              <a:avLst/>
            </a:prstGeom>
            <a:ln w="19050">
              <a:solidFill>
                <a:srgbClr val="A3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3005709" y="3486304"/>
              <a:ext cx="1354884" cy="557313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Базовая кафедра «Магистральный транспорт углеводородов и газоперекачивающее оборудование» </a:t>
              </a:r>
            </a:p>
          </p:txBody>
        </p:sp>
        <p:sp>
          <p:nvSpPr>
            <p:cNvPr id="103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9488424" y="3603807"/>
              <a:ext cx="1011108" cy="332800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 smtClean="0"/>
                <a:t>Лига вузов</a:t>
              </a:r>
              <a:endParaRPr lang="ru-RU" sz="800" dirty="0"/>
            </a:p>
          </p:txBody>
        </p:sp>
        <p:sp>
          <p:nvSpPr>
            <p:cNvPr id="105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8460446" y="3480956"/>
              <a:ext cx="869604" cy="578503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b="1" dirty="0"/>
                <a:t>9 </a:t>
              </a:r>
              <a:r>
                <a:rPr lang="ru-RU" sz="800" dirty="0"/>
                <a:t>базовых </a:t>
              </a:r>
              <a:r>
                <a:rPr lang="ru-RU" sz="800" dirty="0" smtClean="0"/>
                <a:t>кафедр на </a:t>
              </a:r>
              <a:r>
                <a:rPr lang="ru-RU" sz="800" dirty="0"/>
                <a:t>предприятиях ОПК</a:t>
              </a:r>
            </a:p>
          </p:txBody>
        </p:sp>
        <p:sp>
          <p:nvSpPr>
            <p:cNvPr id="10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13008093-D55D-2563-AF56-03DD5DB5765A}"/>
                </a:ext>
              </a:extLst>
            </p:cNvPr>
            <p:cNvSpPr/>
            <p:nvPr/>
          </p:nvSpPr>
          <p:spPr>
            <a:xfrm>
              <a:off x="1710128" y="3670328"/>
              <a:ext cx="944069" cy="334737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296326">
                <a:spcBef>
                  <a:spcPts val="53"/>
                </a:spcBef>
                <a:buClr>
                  <a:srgbClr val="EA0A2A"/>
                </a:buClr>
              </a:pPr>
              <a:r>
                <a:rPr lang="ru-RU" sz="933" b="1" dirty="0"/>
                <a:t>КНИТУ </a:t>
              </a:r>
              <a:br>
                <a:rPr lang="ru-RU" sz="933" b="1" dirty="0"/>
              </a:br>
              <a:endParaRPr lang="ru-RU" sz="933" dirty="0"/>
            </a:p>
          </p:txBody>
        </p:sp>
        <p:sp>
          <p:nvSpPr>
            <p:cNvPr id="108" name="Нашивка 107">
              <a:extLst>
                <a:ext uri="{FF2B5EF4-FFF2-40B4-BE49-F238E27FC236}">
                  <a16:creationId xmlns:a16="http://schemas.microsoft.com/office/drawing/2014/main" xmlns="" id="{94EC1331-21A6-874D-4218-C8ABBA40B297}"/>
                </a:ext>
              </a:extLst>
            </p:cNvPr>
            <p:cNvSpPr/>
            <p:nvPr/>
          </p:nvSpPr>
          <p:spPr>
            <a:xfrm>
              <a:off x="2824859" y="3642022"/>
              <a:ext cx="110573" cy="233932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4D9E0B15-7E2F-DB13-B34C-E1D53E0FBD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890" y="4186962"/>
              <a:ext cx="10007831" cy="1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xmlns="" id="{F078FBA9-08F2-318E-4115-11D6BF408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889" y="4680893"/>
              <a:ext cx="9999286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xmlns="" id="{98344A27-D3A1-63A5-0EBE-D9C016B78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4889" y="5126463"/>
              <a:ext cx="9999286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sp>
          <p:nvSpPr>
            <p:cNvPr id="112" name="TextBox 111"/>
            <p:cNvSpPr txBox="1"/>
            <p:nvPr/>
          </p:nvSpPr>
          <p:spPr>
            <a:xfrm>
              <a:off x="6490352" y="4194643"/>
              <a:ext cx="357840" cy="153933"/>
            </a:xfrm>
            <a:prstGeom prst="rect">
              <a:avLst/>
            </a:prstGeom>
            <a:solidFill>
              <a:srgbClr val="8E2725"/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NEW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19167" y="5130092"/>
              <a:ext cx="357840" cy="153933"/>
            </a:xfrm>
            <a:prstGeom prst="rect">
              <a:avLst/>
            </a:prstGeom>
            <a:solidFill>
              <a:srgbClr val="8E2725"/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NEW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010039" y="5595605"/>
              <a:ext cx="357840" cy="153933"/>
            </a:xfrm>
            <a:prstGeom prst="rect">
              <a:avLst/>
            </a:prstGeom>
            <a:solidFill>
              <a:srgbClr val="8E2725"/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NEW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92660" y="5592361"/>
              <a:ext cx="357840" cy="153933"/>
            </a:xfrm>
            <a:prstGeom prst="rect">
              <a:avLst/>
            </a:prstGeom>
            <a:solidFill>
              <a:srgbClr val="8E2725"/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NEW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89560" y="3233058"/>
              <a:ext cx="357840" cy="153933"/>
            </a:xfrm>
            <a:prstGeom prst="rect">
              <a:avLst/>
            </a:prstGeom>
            <a:solidFill>
              <a:srgbClr val="8E2725"/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NEW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4" name="Рисунок 1207">
              <a:extLst>
                <a:ext uri="{FF2B5EF4-FFF2-40B4-BE49-F238E27FC236}">
                  <a16:creationId xmlns:a16="http://schemas.microsoft.com/office/drawing/2014/main" xmlns="" id="{1E36D485-BA6D-000E-DFD5-A35BF022EF11}"/>
                </a:ext>
              </a:extLst>
            </p:cNvPr>
            <p:cNvGrpSpPr/>
            <p:nvPr/>
          </p:nvGrpSpPr>
          <p:grpSpPr>
            <a:xfrm>
              <a:off x="10874543" y="3469086"/>
              <a:ext cx="384704" cy="384704"/>
              <a:chOff x="3792291" y="3518166"/>
              <a:chExt cx="773988" cy="773988"/>
            </a:xfrm>
            <a:solidFill>
              <a:schemeClr val="bg1"/>
            </a:solidFill>
          </p:grpSpPr>
          <p:sp>
            <p:nvSpPr>
              <p:cNvPr id="135" name="Полилиния: фигура 25">
                <a:extLst>
                  <a:ext uri="{FF2B5EF4-FFF2-40B4-BE49-F238E27FC236}">
                    <a16:creationId xmlns:a16="http://schemas.microsoft.com/office/drawing/2014/main" xmlns="" id="{CC2AD4B4-6133-3E4F-3CF7-E2A2D303ACAD}"/>
                  </a:ext>
                </a:extLst>
              </p:cNvPr>
              <p:cNvSpPr/>
              <p:nvPr/>
            </p:nvSpPr>
            <p:spPr>
              <a:xfrm>
                <a:off x="4197123" y="4096673"/>
                <a:ext cx="32092" cy="32092"/>
              </a:xfrm>
              <a:custGeom>
                <a:avLst/>
                <a:gdLst>
                  <a:gd name="connsiteX0" fmla="*/ 27195 w 32092"/>
                  <a:gd name="connsiteY0" fmla="*/ 5841 h 32092"/>
                  <a:gd name="connsiteX1" fmla="*/ 16518 w 32092"/>
                  <a:gd name="connsiteY1" fmla="*/ 1416 h 32092"/>
                  <a:gd name="connsiteX2" fmla="*/ 5841 w 32092"/>
                  <a:gd name="connsiteY2" fmla="*/ 5841 h 32092"/>
                  <a:gd name="connsiteX3" fmla="*/ 1416 w 32092"/>
                  <a:gd name="connsiteY3" fmla="*/ 16518 h 32092"/>
                  <a:gd name="connsiteX4" fmla="*/ 5841 w 32092"/>
                  <a:gd name="connsiteY4" fmla="*/ 27195 h 32092"/>
                  <a:gd name="connsiteX5" fmla="*/ 16518 w 32092"/>
                  <a:gd name="connsiteY5" fmla="*/ 31620 h 32092"/>
                  <a:gd name="connsiteX6" fmla="*/ 27195 w 32092"/>
                  <a:gd name="connsiteY6" fmla="*/ 27195 h 32092"/>
                  <a:gd name="connsiteX7" fmla="*/ 31620 w 32092"/>
                  <a:gd name="connsiteY7" fmla="*/ 16518 h 32092"/>
                  <a:gd name="connsiteX8" fmla="*/ 27195 w 32092"/>
                  <a:gd name="connsiteY8" fmla="*/ 5841 h 32092"/>
                  <a:gd name="connsiteX9" fmla="*/ 27195 w 32092"/>
                  <a:gd name="connsiteY9" fmla="*/ 5841 h 3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92" h="32092">
                    <a:moveTo>
                      <a:pt x="27195" y="5841"/>
                    </a:moveTo>
                    <a:cubicBezTo>
                      <a:pt x="24386" y="3030"/>
                      <a:pt x="20494" y="1416"/>
                      <a:pt x="16518" y="1416"/>
                    </a:cubicBezTo>
                    <a:cubicBezTo>
                      <a:pt x="12544" y="1416"/>
                      <a:pt x="8650" y="3030"/>
                      <a:pt x="5841" y="5841"/>
                    </a:cubicBezTo>
                    <a:cubicBezTo>
                      <a:pt x="3032" y="8650"/>
                      <a:pt x="1416" y="12550"/>
                      <a:pt x="1416" y="16518"/>
                    </a:cubicBezTo>
                    <a:cubicBezTo>
                      <a:pt x="1416" y="20492"/>
                      <a:pt x="3032" y="24386"/>
                      <a:pt x="5841" y="27195"/>
                    </a:cubicBezTo>
                    <a:cubicBezTo>
                      <a:pt x="8650" y="30006"/>
                      <a:pt x="12544" y="31620"/>
                      <a:pt x="16518" y="31620"/>
                    </a:cubicBezTo>
                    <a:cubicBezTo>
                      <a:pt x="20494" y="31620"/>
                      <a:pt x="24386" y="30006"/>
                      <a:pt x="27195" y="27195"/>
                    </a:cubicBezTo>
                    <a:cubicBezTo>
                      <a:pt x="30006" y="24386"/>
                      <a:pt x="31620" y="20492"/>
                      <a:pt x="31620" y="16518"/>
                    </a:cubicBezTo>
                    <a:cubicBezTo>
                      <a:pt x="31620" y="12550"/>
                      <a:pt x="30006" y="8650"/>
                      <a:pt x="27195" y="5841"/>
                    </a:cubicBezTo>
                    <a:lnTo>
                      <a:pt x="27195" y="58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6" name="Полилиния: фигура 26">
                <a:extLst>
                  <a:ext uri="{FF2B5EF4-FFF2-40B4-BE49-F238E27FC236}">
                    <a16:creationId xmlns:a16="http://schemas.microsoft.com/office/drawing/2014/main" xmlns="" id="{18D5BCAB-E722-B19C-3368-E8B958842CBC}"/>
                  </a:ext>
                </a:extLst>
              </p:cNvPr>
              <p:cNvSpPr/>
              <p:nvPr/>
            </p:nvSpPr>
            <p:spPr>
              <a:xfrm>
                <a:off x="4275450" y="3681857"/>
                <a:ext cx="32092" cy="32092"/>
              </a:xfrm>
              <a:custGeom>
                <a:avLst/>
                <a:gdLst>
                  <a:gd name="connsiteX0" fmla="*/ 16726 w 32092"/>
                  <a:gd name="connsiteY0" fmla="*/ 1416 h 32092"/>
                  <a:gd name="connsiteX1" fmla="*/ 16518 w 32092"/>
                  <a:gd name="connsiteY1" fmla="*/ 1416 h 32092"/>
                  <a:gd name="connsiteX2" fmla="*/ 1416 w 32092"/>
                  <a:gd name="connsiteY2" fmla="*/ 16518 h 32092"/>
                  <a:gd name="connsiteX3" fmla="*/ 16518 w 32092"/>
                  <a:gd name="connsiteY3" fmla="*/ 31620 h 32092"/>
                  <a:gd name="connsiteX4" fmla="*/ 16726 w 32092"/>
                  <a:gd name="connsiteY4" fmla="*/ 31620 h 32092"/>
                  <a:gd name="connsiteX5" fmla="*/ 31828 w 32092"/>
                  <a:gd name="connsiteY5" fmla="*/ 16518 h 32092"/>
                  <a:gd name="connsiteX6" fmla="*/ 16726 w 32092"/>
                  <a:gd name="connsiteY6" fmla="*/ 1416 h 32092"/>
                  <a:gd name="connsiteX7" fmla="*/ 16726 w 32092"/>
                  <a:gd name="connsiteY7" fmla="*/ 1416 h 3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92" h="32092">
                    <a:moveTo>
                      <a:pt x="16726" y="1416"/>
                    </a:moveTo>
                    <a:lnTo>
                      <a:pt x="16518" y="1416"/>
                    </a:lnTo>
                    <a:cubicBezTo>
                      <a:pt x="8178" y="1416"/>
                      <a:pt x="1416" y="8178"/>
                      <a:pt x="1416" y="16518"/>
                    </a:cubicBezTo>
                    <a:cubicBezTo>
                      <a:pt x="1416" y="24858"/>
                      <a:pt x="8178" y="31620"/>
                      <a:pt x="16518" y="31620"/>
                    </a:cubicBezTo>
                    <a:lnTo>
                      <a:pt x="16726" y="31620"/>
                    </a:lnTo>
                    <a:cubicBezTo>
                      <a:pt x="25066" y="31620"/>
                      <a:pt x="31828" y="24858"/>
                      <a:pt x="31828" y="16518"/>
                    </a:cubicBezTo>
                    <a:cubicBezTo>
                      <a:pt x="31828" y="8178"/>
                      <a:pt x="25066" y="1416"/>
                      <a:pt x="16726" y="1416"/>
                    </a:cubicBezTo>
                    <a:lnTo>
                      <a:pt x="16726" y="1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7" name="Полилиния: фигура 27">
                <a:extLst>
                  <a:ext uri="{FF2B5EF4-FFF2-40B4-BE49-F238E27FC236}">
                    <a16:creationId xmlns:a16="http://schemas.microsoft.com/office/drawing/2014/main" xmlns="" id="{34480CBC-B6BC-1320-422B-7E4046A0DAB0}"/>
                  </a:ext>
                </a:extLst>
              </p:cNvPr>
              <p:cNvSpPr/>
              <p:nvPr/>
            </p:nvSpPr>
            <p:spPr>
              <a:xfrm>
                <a:off x="4334938" y="3681857"/>
                <a:ext cx="152910" cy="32092"/>
              </a:xfrm>
              <a:custGeom>
                <a:avLst/>
                <a:gdLst>
                  <a:gd name="connsiteX0" fmla="*/ 137145 w 152909"/>
                  <a:gd name="connsiteY0" fmla="*/ 1416 h 32092"/>
                  <a:gd name="connsiteX1" fmla="*/ 16518 w 152909"/>
                  <a:gd name="connsiteY1" fmla="*/ 1416 h 32092"/>
                  <a:gd name="connsiteX2" fmla="*/ 1416 w 152909"/>
                  <a:gd name="connsiteY2" fmla="*/ 16518 h 32092"/>
                  <a:gd name="connsiteX3" fmla="*/ 16518 w 152909"/>
                  <a:gd name="connsiteY3" fmla="*/ 31620 h 32092"/>
                  <a:gd name="connsiteX4" fmla="*/ 137145 w 152909"/>
                  <a:gd name="connsiteY4" fmla="*/ 31620 h 32092"/>
                  <a:gd name="connsiteX5" fmla="*/ 152247 w 152909"/>
                  <a:gd name="connsiteY5" fmla="*/ 16518 h 32092"/>
                  <a:gd name="connsiteX6" fmla="*/ 137145 w 152909"/>
                  <a:gd name="connsiteY6" fmla="*/ 1416 h 32092"/>
                  <a:gd name="connsiteX7" fmla="*/ 137145 w 152909"/>
                  <a:gd name="connsiteY7" fmla="*/ 1416 h 3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909" h="32092">
                    <a:moveTo>
                      <a:pt x="137145" y="1416"/>
                    </a:moveTo>
                    <a:lnTo>
                      <a:pt x="16518" y="1416"/>
                    </a:lnTo>
                    <a:cubicBezTo>
                      <a:pt x="8178" y="1416"/>
                      <a:pt x="1416" y="8178"/>
                      <a:pt x="1416" y="16518"/>
                    </a:cubicBezTo>
                    <a:cubicBezTo>
                      <a:pt x="1416" y="24858"/>
                      <a:pt x="8178" y="31620"/>
                      <a:pt x="16518" y="31620"/>
                    </a:cubicBezTo>
                    <a:lnTo>
                      <a:pt x="137145" y="31620"/>
                    </a:lnTo>
                    <a:cubicBezTo>
                      <a:pt x="145485" y="31620"/>
                      <a:pt x="152247" y="24858"/>
                      <a:pt x="152247" y="16518"/>
                    </a:cubicBezTo>
                    <a:cubicBezTo>
                      <a:pt x="152247" y="8178"/>
                      <a:pt x="145485" y="1416"/>
                      <a:pt x="137145" y="1416"/>
                    </a:cubicBezTo>
                    <a:lnTo>
                      <a:pt x="137145" y="1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8" name="Полилиния: фигура 28">
                <a:extLst>
                  <a:ext uri="{FF2B5EF4-FFF2-40B4-BE49-F238E27FC236}">
                    <a16:creationId xmlns:a16="http://schemas.microsoft.com/office/drawing/2014/main" xmlns="" id="{7F28D7A5-4CCA-659C-6382-0A63F80C9B49}"/>
                  </a:ext>
                </a:extLst>
              </p:cNvPr>
              <p:cNvSpPr/>
              <p:nvPr/>
            </p:nvSpPr>
            <p:spPr>
              <a:xfrm>
                <a:off x="3884505" y="3516750"/>
                <a:ext cx="681487" cy="611639"/>
              </a:xfrm>
              <a:custGeom>
                <a:avLst/>
                <a:gdLst>
                  <a:gd name="connsiteX0" fmla="*/ 665913 w 681486"/>
                  <a:gd name="connsiteY0" fmla="*/ 98068 h 611639"/>
                  <a:gd name="connsiteX1" fmla="*/ 483240 w 681486"/>
                  <a:gd name="connsiteY1" fmla="*/ 98068 h 611639"/>
                  <a:gd name="connsiteX2" fmla="*/ 483240 w 681486"/>
                  <a:gd name="connsiteY2" fmla="*/ 36436 h 611639"/>
                  <a:gd name="connsiteX3" fmla="*/ 448220 w 681486"/>
                  <a:gd name="connsiteY3" fmla="*/ 1416 h 611639"/>
                  <a:gd name="connsiteX4" fmla="*/ 234209 w 681486"/>
                  <a:gd name="connsiteY4" fmla="*/ 1416 h 611639"/>
                  <a:gd name="connsiteX5" fmla="*/ 199196 w 681486"/>
                  <a:gd name="connsiteY5" fmla="*/ 36436 h 611639"/>
                  <a:gd name="connsiteX6" fmla="*/ 199196 w 681486"/>
                  <a:gd name="connsiteY6" fmla="*/ 98068 h 611639"/>
                  <a:gd name="connsiteX7" fmla="*/ 16518 w 681486"/>
                  <a:gd name="connsiteY7" fmla="*/ 98068 h 611639"/>
                  <a:gd name="connsiteX8" fmla="*/ 1416 w 681486"/>
                  <a:gd name="connsiteY8" fmla="*/ 113170 h 611639"/>
                  <a:gd name="connsiteX9" fmla="*/ 1416 w 681486"/>
                  <a:gd name="connsiteY9" fmla="*/ 255431 h 611639"/>
                  <a:gd name="connsiteX10" fmla="*/ 24069 w 681486"/>
                  <a:gd name="connsiteY10" fmla="*/ 309286 h 611639"/>
                  <a:gd name="connsiteX11" fmla="*/ 24069 w 681486"/>
                  <a:gd name="connsiteY11" fmla="*/ 377451 h 611639"/>
                  <a:gd name="connsiteX12" fmla="*/ 39171 w 681486"/>
                  <a:gd name="connsiteY12" fmla="*/ 392554 h 611639"/>
                  <a:gd name="connsiteX13" fmla="*/ 54274 w 681486"/>
                  <a:gd name="connsiteY13" fmla="*/ 377451 h 611639"/>
                  <a:gd name="connsiteX14" fmla="*/ 54274 w 681486"/>
                  <a:gd name="connsiteY14" fmla="*/ 327463 h 611639"/>
                  <a:gd name="connsiteX15" fmla="*/ 76927 w 681486"/>
                  <a:gd name="connsiteY15" fmla="*/ 330942 h 611639"/>
                  <a:gd name="connsiteX16" fmla="*/ 134319 w 681486"/>
                  <a:gd name="connsiteY16" fmla="*/ 330942 h 611639"/>
                  <a:gd name="connsiteX17" fmla="*/ 134319 w 681486"/>
                  <a:gd name="connsiteY17" fmla="*/ 330980 h 611639"/>
                  <a:gd name="connsiteX18" fmla="*/ 196240 w 681486"/>
                  <a:gd name="connsiteY18" fmla="*/ 392901 h 611639"/>
                  <a:gd name="connsiteX19" fmla="*/ 258153 w 681486"/>
                  <a:gd name="connsiteY19" fmla="*/ 330980 h 611639"/>
                  <a:gd name="connsiteX20" fmla="*/ 258153 w 681486"/>
                  <a:gd name="connsiteY20" fmla="*/ 330795 h 611639"/>
                  <a:gd name="connsiteX21" fmla="*/ 424278 w 681486"/>
                  <a:gd name="connsiteY21" fmla="*/ 330795 h 611639"/>
                  <a:gd name="connsiteX22" fmla="*/ 424278 w 681486"/>
                  <a:gd name="connsiteY22" fmla="*/ 330980 h 611639"/>
                  <a:gd name="connsiteX23" fmla="*/ 486197 w 681486"/>
                  <a:gd name="connsiteY23" fmla="*/ 392901 h 611639"/>
                  <a:gd name="connsiteX24" fmla="*/ 548118 w 681486"/>
                  <a:gd name="connsiteY24" fmla="*/ 330980 h 611639"/>
                  <a:gd name="connsiteX25" fmla="*/ 548118 w 681486"/>
                  <a:gd name="connsiteY25" fmla="*/ 330795 h 611639"/>
                  <a:gd name="connsiteX26" fmla="*/ 605459 w 681486"/>
                  <a:gd name="connsiteY26" fmla="*/ 330899 h 611639"/>
                  <a:gd name="connsiteX27" fmla="*/ 605512 w 681486"/>
                  <a:gd name="connsiteY27" fmla="*/ 330899 h 611639"/>
                  <a:gd name="connsiteX28" fmla="*/ 628157 w 681486"/>
                  <a:gd name="connsiteY28" fmla="*/ 327448 h 611639"/>
                  <a:gd name="connsiteX29" fmla="*/ 628157 w 681486"/>
                  <a:gd name="connsiteY29" fmla="*/ 566236 h 611639"/>
                  <a:gd name="connsiteX30" fmla="*/ 613055 w 681486"/>
                  <a:gd name="connsiteY30" fmla="*/ 581339 h 611639"/>
                  <a:gd name="connsiteX31" fmla="*/ 393571 w 681486"/>
                  <a:gd name="connsiteY31" fmla="*/ 581339 h 611639"/>
                  <a:gd name="connsiteX32" fmla="*/ 378469 w 681486"/>
                  <a:gd name="connsiteY32" fmla="*/ 596441 h 611639"/>
                  <a:gd name="connsiteX33" fmla="*/ 393571 w 681486"/>
                  <a:gd name="connsiteY33" fmla="*/ 611543 h 611639"/>
                  <a:gd name="connsiteX34" fmla="*/ 613055 w 681486"/>
                  <a:gd name="connsiteY34" fmla="*/ 611543 h 611639"/>
                  <a:gd name="connsiteX35" fmla="*/ 658362 w 681486"/>
                  <a:gd name="connsiteY35" fmla="*/ 566236 h 611639"/>
                  <a:gd name="connsiteX36" fmla="*/ 658362 w 681486"/>
                  <a:gd name="connsiteY36" fmla="*/ 309293 h 611639"/>
                  <a:gd name="connsiteX37" fmla="*/ 658885 w 681486"/>
                  <a:gd name="connsiteY37" fmla="*/ 308799 h 611639"/>
                  <a:gd name="connsiteX38" fmla="*/ 681015 w 681486"/>
                  <a:gd name="connsiteY38" fmla="*/ 255388 h 611639"/>
                  <a:gd name="connsiteX39" fmla="*/ 681015 w 681486"/>
                  <a:gd name="connsiteY39" fmla="*/ 113170 h 611639"/>
                  <a:gd name="connsiteX40" fmla="*/ 665913 w 681486"/>
                  <a:gd name="connsiteY40" fmla="*/ 98068 h 611639"/>
                  <a:gd name="connsiteX41" fmla="*/ 665913 w 681486"/>
                  <a:gd name="connsiteY41" fmla="*/ 98068 h 611639"/>
                  <a:gd name="connsiteX42" fmla="*/ 229401 w 681486"/>
                  <a:gd name="connsiteY42" fmla="*/ 36436 h 611639"/>
                  <a:gd name="connsiteX43" fmla="*/ 234209 w 681486"/>
                  <a:gd name="connsiteY43" fmla="*/ 31620 h 611639"/>
                  <a:gd name="connsiteX44" fmla="*/ 448220 w 681486"/>
                  <a:gd name="connsiteY44" fmla="*/ 31620 h 611639"/>
                  <a:gd name="connsiteX45" fmla="*/ 453036 w 681486"/>
                  <a:gd name="connsiteY45" fmla="*/ 36436 h 611639"/>
                  <a:gd name="connsiteX46" fmla="*/ 453036 w 681486"/>
                  <a:gd name="connsiteY46" fmla="*/ 98068 h 611639"/>
                  <a:gd name="connsiteX47" fmla="*/ 229401 w 681486"/>
                  <a:gd name="connsiteY47" fmla="*/ 98068 h 611639"/>
                  <a:gd name="connsiteX48" fmla="*/ 229401 w 681486"/>
                  <a:gd name="connsiteY48" fmla="*/ 36436 h 611639"/>
                  <a:gd name="connsiteX49" fmla="*/ 227949 w 681486"/>
                  <a:gd name="connsiteY49" fmla="*/ 330980 h 611639"/>
                  <a:gd name="connsiteX50" fmla="*/ 196240 w 681486"/>
                  <a:gd name="connsiteY50" fmla="*/ 362696 h 611639"/>
                  <a:gd name="connsiteX51" fmla="*/ 164523 w 681486"/>
                  <a:gd name="connsiteY51" fmla="*/ 330980 h 611639"/>
                  <a:gd name="connsiteX52" fmla="*/ 164523 w 681486"/>
                  <a:gd name="connsiteY52" fmla="*/ 281071 h 611639"/>
                  <a:gd name="connsiteX53" fmla="*/ 227949 w 681486"/>
                  <a:gd name="connsiteY53" fmla="*/ 281071 h 611639"/>
                  <a:gd name="connsiteX54" fmla="*/ 227949 w 681486"/>
                  <a:gd name="connsiteY54" fmla="*/ 330980 h 611639"/>
                  <a:gd name="connsiteX55" fmla="*/ 517913 w 681486"/>
                  <a:gd name="connsiteY55" fmla="*/ 330980 h 611639"/>
                  <a:gd name="connsiteX56" fmla="*/ 486197 w 681486"/>
                  <a:gd name="connsiteY56" fmla="*/ 362696 h 611639"/>
                  <a:gd name="connsiteX57" fmla="*/ 454482 w 681486"/>
                  <a:gd name="connsiteY57" fmla="*/ 330980 h 611639"/>
                  <a:gd name="connsiteX58" fmla="*/ 454482 w 681486"/>
                  <a:gd name="connsiteY58" fmla="*/ 281071 h 611639"/>
                  <a:gd name="connsiteX59" fmla="*/ 517913 w 681486"/>
                  <a:gd name="connsiteY59" fmla="*/ 281071 h 611639"/>
                  <a:gd name="connsiteX60" fmla="*/ 517913 w 681486"/>
                  <a:gd name="connsiteY60" fmla="*/ 330980 h 611639"/>
                  <a:gd name="connsiteX61" fmla="*/ 650811 w 681486"/>
                  <a:gd name="connsiteY61" fmla="*/ 255388 h 611639"/>
                  <a:gd name="connsiteX62" fmla="*/ 637536 w 681486"/>
                  <a:gd name="connsiteY62" fmla="*/ 287436 h 611639"/>
                  <a:gd name="connsiteX63" fmla="*/ 605525 w 681486"/>
                  <a:gd name="connsiteY63" fmla="*/ 300694 h 611639"/>
                  <a:gd name="connsiteX64" fmla="*/ 605496 w 681486"/>
                  <a:gd name="connsiteY64" fmla="*/ 300694 h 611639"/>
                  <a:gd name="connsiteX65" fmla="*/ 548118 w 681486"/>
                  <a:gd name="connsiteY65" fmla="*/ 300591 h 611639"/>
                  <a:gd name="connsiteX66" fmla="*/ 548118 w 681486"/>
                  <a:gd name="connsiteY66" fmla="*/ 270497 h 611639"/>
                  <a:gd name="connsiteX67" fmla="*/ 528488 w 681486"/>
                  <a:gd name="connsiteY67" fmla="*/ 250867 h 611639"/>
                  <a:gd name="connsiteX68" fmla="*/ 443914 w 681486"/>
                  <a:gd name="connsiteY68" fmla="*/ 250867 h 611639"/>
                  <a:gd name="connsiteX69" fmla="*/ 424278 w 681486"/>
                  <a:gd name="connsiteY69" fmla="*/ 270497 h 611639"/>
                  <a:gd name="connsiteX70" fmla="*/ 424278 w 681486"/>
                  <a:gd name="connsiteY70" fmla="*/ 300591 h 611639"/>
                  <a:gd name="connsiteX71" fmla="*/ 258153 w 681486"/>
                  <a:gd name="connsiteY71" fmla="*/ 300591 h 611639"/>
                  <a:gd name="connsiteX72" fmla="*/ 258153 w 681486"/>
                  <a:gd name="connsiteY72" fmla="*/ 270497 h 611639"/>
                  <a:gd name="connsiteX73" fmla="*/ 238522 w 681486"/>
                  <a:gd name="connsiteY73" fmla="*/ 250867 h 611639"/>
                  <a:gd name="connsiteX74" fmla="*/ 153948 w 681486"/>
                  <a:gd name="connsiteY74" fmla="*/ 250867 h 611639"/>
                  <a:gd name="connsiteX75" fmla="*/ 134319 w 681486"/>
                  <a:gd name="connsiteY75" fmla="*/ 270497 h 611639"/>
                  <a:gd name="connsiteX76" fmla="*/ 134319 w 681486"/>
                  <a:gd name="connsiteY76" fmla="*/ 300738 h 611639"/>
                  <a:gd name="connsiteX77" fmla="*/ 76927 w 681486"/>
                  <a:gd name="connsiteY77" fmla="*/ 300738 h 611639"/>
                  <a:gd name="connsiteX78" fmla="*/ 31620 w 681486"/>
                  <a:gd name="connsiteY78" fmla="*/ 255431 h 611639"/>
                  <a:gd name="connsiteX79" fmla="*/ 31620 w 681486"/>
                  <a:gd name="connsiteY79" fmla="*/ 128272 h 611639"/>
                  <a:gd name="connsiteX80" fmla="*/ 650811 w 681486"/>
                  <a:gd name="connsiteY80" fmla="*/ 128272 h 611639"/>
                  <a:gd name="connsiteX81" fmla="*/ 650811 w 681486"/>
                  <a:gd name="connsiteY81" fmla="*/ 255388 h 6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81486" h="611639">
                    <a:moveTo>
                      <a:pt x="665913" y="98068"/>
                    </a:moveTo>
                    <a:lnTo>
                      <a:pt x="483240" y="98068"/>
                    </a:lnTo>
                    <a:lnTo>
                      <a:pt x="483240" y="36436"/>
                    </a:lnTo>
                    <a:cubicBezTo>
                      <a:pt x="483240" y="17122"/>
                      <a:pt x="467534" y="1416"/>
                      <a:pt x="448220" y="1416"/>
                    </a:cubicBezTo>
                    <a:lnTo>
                      <a:pt x="234209" y="1416"/>
                    </a:lnTo>
                    <a:cubicBezTo>
                      <a:pt x="214904" y="1416"/>
                      <a:pt x="199196" y="17122"/>
                      <a:pt x="199196" y="36436"/>
                    </a:cubicBezTo>
                    <a:lnTo>
                      <a:pt x="199196" y="98068"/>
                    </a:lnTo>
                    <a:lnTo>
                      <a:pt x="16518" y="98068"/>
                    </a:lnTo>
                    <a:cubicBezTo>
                      <a:pt x="8178" y="98068"/>
                      <a:pt x="1416" y="104830"/>
                      <a:pt x="1416" y="113170"/>
                    </a:cubicBezTo>
                    <a:lnTo>
                      <a:pt x="1416" y="255431"/>
                    </a:lnTo>
                    <a:cubicBezTo>
                      <a:pt x="1416" y="276501"/>
                      <a:pt x="10101" y="295577"/>
                      <a:pt x="24069" y="309286"/>
                    </a:cubicBezTo>
                    <a:lnTo>
                      <a:pt x="24069" y="377451"/>
                    </a:lnTo>
                    <a:cubicBezTo>
                      <a:pt x="24069" y="385792"/>
                      <a:pt x="30831" y="392554"/>
                      <a:pt x="39171" y="392554"/>
                    </a:cubicBezTo>
                    <a:cubicBezTo>
                      <a:pt x="47519" y="392554"/>
                      <a:pt x="54274" y="385792"/>
                      <a:pt x="54274" y="377451"/>
                    </a:cubicBezTo>
                    <a:lnTo>
                      <a:pt x="54274" y="327463"/>
                    </a:lnTo>
                    <a:cubicBezTo>
                      <a:pt x="61434" y="329719"/>
                      <a:pt x="69044" y="330942"/>
                      <a:pt x="76927" y="330942"/>
                    </a:cubicBezTo>
                    <a:lnTo>
                      <a:pt x="134319" y="330942"/>
                    </a:lnTo>
                    <a:lnTo>
                      <a:pt x="134319" y="330980"/>
                    </a:lnTo>
                    <a:cubicBezTo>
                      <a:pt x="134319" y="365122"/>
                      <a:pt x="162098" y="392901"/>
                      <a:pt x="196240" y="392901"/>
                    </a:cubicBezTo>
                    <a:cubicBezTo>
                      <a:pt x="230382" y="392901"/>
                      <a:pt x="258153" y="365122"/>
                      <a:pt x="258153" y="330980"/>
                    </a:cubicBezTo>
                    <a:lnTo>
                      <a:pt x="258153" y="330795"/>
                    </a:lnTo>
                    <a:lnTo>
                      <a:pt x="424278" y="330795"/>
                    </a:lnTo>
                    <a:lnTo>
                      <a:pt x="424278" y="330980"/>
                    </a:lnTo>
                    <a:cubicBezTo>
                      <a:pt x="424278" y="365122"/>
                      <a:pt x="452054" y="392901"/>
                      <a:pt x="486197" y="392901"/>
                    </a:cubicBezTo>
                    <a:cubicBezTo>
                      <a:pt x="520339" y="392901"/>
                      <a:pt x="548118" y="365122"/>
                      <a:pt x="548118" y="330980"/>
                    </a:cubicBezTo>
                    <a:lnTo>
                      <a:pt x="548118" y="330795"/>
                    </a:lnTo>
                    <a:lnTo>
                      <a:pt x="605459" y="330899"/>
                    </a:lnTo>
                    <a:lnTo>
                      <a:pt x="605512" y="330899"/>
                    </a:lnTo>
                    <a:cubicBezTo>
                      <a:pt x="613304" y="330899"/>
                      <a:pt x="620923" y="329711"/>
                      <a:pt x="628157" y="327448"/>
                    </a:cubicBezTo>
                    <a:lnTo>
                      <a:pt x="628157" y="566236"/>
                    </a:lnTo>
                    <a:cubicBezTo>
                      <a:pt x="628157" y="574562"/>
                      <a:pt x="621388" y="581339"/>
                      <a:pt x="613055" y="581339"/>
                    </a:cubicBezTo>
                    <a:lnTo>
                      <a:pt x="393571" y="581339"/>
                    </a:lnTo>
                    <a:cubicBezTo>
                      <a:pt x="385231" y="581339"/>
                      <a:pt x="378469" y="588101"/>
                      <a:pt x="378469" y="596441"/>
                    </a:cubicBezTo>
                    <a:cubicBezTo>
                      <a:pt x="378469" y="604781"/>
                      <a:pt x="385231" y="611543"/>
                      <a:pt x="393571" y="611543"/>
                    </a:cubicBezTo>
                    <a:lnTo>
                      <a:pt x="613055" y="611543"/>
                    </a:lnTo>
                    <a:cubicBezTo>
                      <a:pt x="638038" y="611543"/>
                      <a:pt x="658362" y="591219"/>
                      <a:pt x="658362" y="566236"/>
                    </a:cubicBezTo>
                    <a:lnTo>
                      <a:pt x="658362" y="309293"/>
                    </a:lnTo>
                    <a:cubicBezTo>
                      <a:pt x="658537" y="309131"/>
                      <a:pt x="658715" y="308968"/>
                      <a:pt x="658885" y="308799"/>
                    </a:cubicBezTo>
                    <a:cubicBezTo>
                      <a:pt x="673154" y="294536"/>
                      <a:pt x="681015" y="275570"/>
                      <a:pt x="681015" y="255388"/>
                    </a:cubicBezTo>
                    <a:lnTo>
                      <a:pt x="681015" y="113170"/>
                    </a:lnTo>
                    <a:cubicBezTo>
                      <a:pt x="681015" y="104830"/>
                      <a:pt x="674261" y="98068"/>
                      <a:pt x="665913" y="98068"/>
                    </a:cubicBezTo>
                    <a:lnTo>
                      <a:pt x="665913" y="98068"/>
                    </a:lnTo>
                    <a:close/>
                    <a:moveTo>
                      <a:pt x="229401" y="36436"/>
                    </a:moveTo>
                    <a:cubicBezTo>
                      <a:pt x="229401" y="33780"/>
                      <a:pt x="231562" y="31620"/>
                      <a:pt x="234209" y="31620"/>
                    </a:cubicBezTo>
                    <a:lnTo>
                      <a:pt x="448220" y="31620"/>
                    </a:lnTo>
                    <a:cubicBezTo>
                      <a:pt x="450876" y="31620"/>
                      <a:pt x="453036" y="33780"/>
                      <a:pt x="453036" y="36436"/>
                    </a:cubicBezTo>
                    <a:lnTo>
                      <a:pt x="453036" y="98068"/>
                    </a:lnTo>
                    <a:lnTo>
                      <a:pt x="229401" y="98068"/>
                    </a:lnTo>
                    <a:lnTo>
                      <a:pt x="229401" y="36436"/>
                    </a:lnTo>
                    <a:close/>
                    <a:moveTo>
                      <a:pt x="227949" y="330980"/>
                    </a:moveTo>
                    <a:cubicBezTo>
                      <a:pt x="227949" y="348472"/>
                      <a:pt x="213723" y="362696"/>
                      <a:pt x="196240" y="362696"/>
                    </a:cubicBezTo>
                    <a:cubicBezTo>
                      <a:pt x="178748" y="362696"/>
                      <a:pt x="164523" y="348472"/>
                      <a:pt x="164523" y="330980"/>
                    </a:cubicBezTo>
                    <a:lnTo>
                      <a:pt x="164523" y="281071"/>
                    </a:lnTo>
                    <a:lnTo>
                      <a:pt x="227949" y="281071"/>
                    </a:lnTo>
                    <a:lnTo>
                      <a:pt x="227949" y="330980"/>
                    </a:lnTo>
                    <a:close/>
                    <a:moveTo>
                      <a:pt x="517913" y="330980"/>
                    </a:moveTo>
                    <a:cubicBezTo>
                      <a:pt x="517913" y="348472"/>
                      <a:pt x="503689" y="362696"/>
                      <a:pt x="486197" y="362696"/>
                    </a:cubicBezTo>
                    <a:cubicBezTo>
                      <a:pt x="468714" y="362696"/>
                      <a:pt x="454482" y="348472"/>
                      <a:pt x="454482" y="330980"/>
                    </a:cubicBezTo>
                    <a:lnTo>
                      <a:pt x="454482" y="281071"/>
                    </a:lnTo>
                    <a:lnTo>
                      <a:pt x="517913" y="281071"/>
                    </a:lnTo>
                    <a:lnTo>
                      <a:pt x="517913" y="330980"/>
                    </a:lnTo>
                    <a:close/>
                    <a:moveTo>
                      <a:pt x="650811" y="255388"/>
                    </a:moveTo>
                    <a:cubicBezTo>
                      <a:pt x="650811" y="267496"/>
                      <a:pt x="646099" y="278874"/>
                      <a:pt x="637536" y="287436"/>
                    </a:cubicBezTo>
                    <a:cubicBezTo>
                      <a:pt x="628975" y="295990"/>
                      <a:pt x="617605" y="300694"/>
                      <a:pt x="605525" y="300694"/>
                    </a:cubicBezTo>
                    <a:lnTo>
                      <a:pt x="605496" y="300694"/>
                    </a:lnTo>
                    <a:lnTo>
                      <a:pt x="548118" y="300591"/>
                    </a:lnTo>
                    <a:lnTo>
                      <a:pt x="548118" y="270497"/>
                    </a:lnTo>
                    <a:cubicBezTo>
                      <a:pt x="548118" y="259671"/>
                      <a:pt x="539313" y="250867"/>
                      <a:pt x="528488" y="250867"/>
                    </a:cubicBezTo>
                    <a:lnTo>
                      <a:pt x="443914" y="250867"/>
                    </a:lnTo>
                    <a:cubicBezTo>
                      <a:pt x="433090" y="250867"/>
                      <a:pt x="424278" y="259671"/>
                      <a:pt x="424278" y="270497"/>
                    </a:cubicBezTo>
                    <a:lnTo>
                      <a:pt x="424278" y="300591"/>
                    </a:lnTo>
                    <a:lnTo>
                      <a:pt x="258153" y="300591"/>
                    </a:lnTo>
                    <a:lnTo>
                      <a:pt x="258153" y="270497"/>
                    </a:lnTo>
                    <a:cubicBezTo>
                      <a:pt x="258153" y="259671"/>
                      <a:pt x="249349" y="250867"/>
                      <a:pt x="238522" y="250867"/>
                    </a:cubicBezTo>
                    <a:lnTo>
                      <a:pt x="153948" y="250867"/>
                    </a:lnTo>
                    <a:cubicBezTo>
                      <a:pt x="143124" y="250867"/>
                      <a:pt x="134319" y="259671"/>
                      <a:pt x="134319" y="270497"/>
                    </a:cubicBezTo>
                    <a:lnTo>
                      <a:pt x="134319" y="300738"/>
                    </a:lnTo>
                    <a:lnTo>
                      <a:pt x="76927" y="300738"/>
                    </a:lnTo>
                    <a:cubicBezTo>
                      <a:pt x="51950" y="300738"/>
                      <a:pt x="31620" y="280408"/>
                      <a:pt x="31620" y="255431"/>
                    </a:cubicBezTo>
                    <a:lnTo>
                      <a:pt x="31620" y="128272"/>
                    </a:lnTo>
                    <a:lnTo>
                      <a:pt x="650811" y="128272"/>
                    </a:lnTo>
                    <a:lnTo>
                      <a:pt x="650811" y="2553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9" name="Полилиния: фигура 29">
                <a:extLst>
                  <a:ext uri="{FF2B5EF4-FFF2-40B4-BE49-F238E27FC236}">
                    <a16:creationId xmlns:a16="http://schemas.microsoft.com/office/drawing/2014/main" xmlns="" id="{EC950109-6823-430C-389F-AE98BD08E115}"/>
                  </a:ext>
                </a:extLst>
              </p:cNvPr>
              <p:cNvSpPr/>
              <p:nvPr/>
            </p:nvSpPr>
            <p:spPr>
              <a:xfrm>
                <a:off x="4176210" y="3877683"/>
                <a:ext cx="98164" cy="177451"/>
              </a:xfrm>
              <a:custGeom>
                <a:avLst/>
                <a:gdLst>
                  <a:gd name="connsiteX0" fmla="*/ 49511 w 98164"/>
                  <a:gd name="connsiteY0" fmla="*/ 74907 h 177450"/>
                  <a:gd name="connsiteX1" fmla="*/ 31620 w 98164"/>
                  <a:gd name="connsiteY1" fmla="*/ 60063 h 177450"/>
                  <a:gd name="connsiteX2" fmla="*/ 49511 w 98164"/>
                  <a:gd name="connsiteY2" fmla="*/ 45218 h 177450"/>
                  <a:gd name="connsiteX3" fmla="*/ 67407 w 98164"/>
                  <a:gd name="connsiteY3" fmla="*/ 60063 h 177450"/>
                  <a:gd name="connsiteX4" fmla="*/ 82509 w 98164"/>
                  <a:gd name="connsiteY4" fmla="*/ 75166 h 177450"/>
                  <a:gd name="connsiteX5" fmla="*/ 97611 w 98164"/>
                  <a:gd name="connsiteY5" fmla="*/ 60063 h 177450"/>
                  <a:gd name="connsiteX6" fmla="*/ 64613 w 98164"/>
                  <a:gd name="connsiteY6" fmla="*/ 17300 h 177450"/>
                  <a:gd name="connsiteX7" fmla="*/ 64613 w 98164"/>
                  <a:gd name="connsiteY7" fmla="*/ 16518 h 177450"/>
                  <a:gd name="connsiteX8" fmla="*/ 49511 w 98164"/>
                  <a:gd name="connsiteY8" fmla="*/ 1416 h 177450"/>
                  <a:gd name="connsiteX9" fmla="*/ 34408 w 98164"/>
                  <a:gd name="connsiteY9" fmla="*/ 16518 h 177450"/>
                  <a:gd name="connsiteX10" fmla="*/ 34408 w 98164"/>
                  <a:gd name="connsiteY10" fmla="*/ 17300 h 177450"/>
                  <a:gd name="connsiteX11" fmla="*/ 1416 w 98164"/>
                  <a:gd name="connsiteY11" fmla="*/ 60063 h 177450"/>
                  <a:gd name="connsiteX12" fmla="*/ 49511 w 98164"/>
                  <a:gd name="connsiteY12" fmla="*/ 105111 h 177450"/>
                  <a:gd name="connsiteX13" fmla="*/ 67407 w 98164"/>
                  <a:gd name="connsiteY13" fmla="*/ 119955 h 177450"/>
                  <a:gd name="connsiteX14" fmla="*/ 49511 w 98164"/>
                  <a:gd name="connsiteY14" fmla="*/ 134791 h 177450"/>
                  <a:gd name="connsiteX15" fmla="*/ 31620 w 98164"/>
                  <a:gd name="connsiteY15" fmla="*/ 119955 h 177450"/>
                  <a:gd name="connsiteX16" fmla="*/ 16518 w 98164"/>
                  <a:gd name="connsiteY16" fmla="*/ 104853 h 177450"/>
                  <a:gd name="connsiteX17" fmla="*/ 1416 w 98164"/>
                  <a:gd name="connsiteY17" fmla="*/ 119955 h 177450"/>
                  <a:gd name="connsiteX18" fmla="*/ 34429 w 98164"/>
                  <a:gd name="connsiteY18" fmla="*/ 162717 h 177450"/>
                  <a:gd name="connsiteX19" fmla="*/ 49511 w 98164"/>
                  <a:gd name="connsiteY19" fmla="*/ 177451 h 177450"/>
                  <a:gd name="connsiteX20" fmla="*/ 64598 w 98164"/>
                  <a:gd name="connsiteY20" fmla="*/ 162717 h 177450"/>
                  <a:gd name="connsiteX21" fmla="*/ 97611 w 98164"/>
                  <a:gd name="connsiteY21" fmla="*/ 119955 h 177450"/>
                  <a:gd name="connsiteX22" fmla="*/ 49511 w 98164"/>
                  <a:gd name="connsiteY22" fmla="*/ 74907 h 177450"/>
                  <a:gd name="connsiteX23" fmla="*/ 49511 w 98164"/>
                  <a:gd name="connsiteY23" fmla="*/ 74907 h 1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64" h="177450">
                    <a:moveTo>
                      <a:pt x="49511" y="74907"/>
                    </a:moveTo>
                    <a:cubicBezTo>
                      <a:pt x="39643" y="74907"/>
                      <a:pt x="31620" y="68247"/>
                      <a:pt x="31620" y="60063"/>
                    </a:cubicBezTo>
                    <a:cubicBezTo>
                      <a:pt x="31620" y="51878"/>
                      <a:pt x="39643" y="45218"/>
                      <a:pt x="49511" y="45218"/>
                    </a:cubicBezTo>
                    <a:cubicBezTo>
                      <a:pt x="59376" y="45218"/>
                      <a:pt x="67407" y="51878"/>
                      <a:pt x="67407" y="60063"/>
                    </a:cubicBezTo>
                    <a:cubicBezTo>
                      <a:pt x="67407" y="68402"/>
                      <a:pt x="74169" y="75166"/>
                      <a:pt x="82509" y="75166"/>
                    </a:cubicBezTo>
                    <a:cubicBezTo>
                      <a:pt x="90849" y="75166"/>
                      <a:pt x="97611" y="68402"/>
                      <a:pt x="97611" y="60063"/>
                    </a:cubicBezTo>
                    <a:cubicBezTo>
                      <a:pt x="97611" y="40166"/>
                      <a:pt x="83755" y="23252"/>
                      <a:pt x="64613" y="17300"/>
                    </a:cubicBezTo>
                    <a:lnTo>
                      <a:pt x="64613" y="16518"/>
                    </a:lnTo>
                    <a:cubicBezTo>
                      <a:pt x="64613" y="8170"/>
                      <a:pt x="57858" y="1416"/>
                      <a:pt x="49511" y="1416"/>
                    </a:cubicBezTo>
                    <a:cubicBezTo>
                      <a:pt x="41170" y="1416"/>
                      <a:pt x="34408" y="8170"/>
                      <a:pt x="34408" y="16518"/>
                    </a:cubicBezTo>
                    <a:lnTo>
                      <a:pt x="34408" y="17300"/>
                    </a:lnTo>
                    <a:cubicBezTo>
                      <a:pt x="15265" y="23252"/>
                      <a:pt x="1416" y="40166"/>
                      <a:pt x="1416" y="60063"/>
                    </a:cubicBezTo>
                    <a:cubicBezTo>
                      <a:pt x="1416" y="84899"/>
                      <a:pt x="22993" y="105111"/>
                      <a:pt x="49511" y="105111"/>
                    </a:cubicBezTo>
                    <a:cubicBezTo>
                      <a:pt x="59376" y="105111"/>
                      <a:pt x="67407" y="111770"/>
                      <a:pt x="67407" y="119955"/>
                    </a:cubicBezTo>
                    <a:cubicBezTo>
                      <a:pt x="67407" y="128133"/>
                      <a:pt x="59376" y="134791"/>
                      <a:pt x="49511" y="134791"/>
                    </a:cubicBezTo>
                    <a:cubicBezTo>
                      <a:pt x="39643" y="134791"/>
                      <a:pt x="31620" y="128133"/>
                      <a:pt x="31620" y="119955"/>
                    </a:cubicBezTo>
                    <a:cubicBezTo>
                      <a:pt x="31620" y="111607"/>
                      <a:pt x="24858" y="104853"/>
                      <a:pt x="16518" y="104853"/>
                    </a:cubicBezTo>
                    <a:cubicBezTo>
                      <a:pt x="8178" y="104853"/>
                      <a:pt x="1416" y="111607"/>
                      <a:pt x="1416" y="119955"/>
                    </a:cubicBezTo>
                    <a:cubicBezTo>
                      <a:pt x="1416" y="139858"/>
                      <a:pt x="15280" y="156774"/>
                      <a:pt x="34429" y="162717"/>
                    </a:cubicBezTo>
                    <a:cubicBezTo>
                      <a:pt x="34622" y="170889"/>
                      <a:pt x="41295" y="177451"/>
                      <a:pt x="49511" y="177451"/>
                    </a:cubicBezTo>
                    <a:cubicBezTo>
                      <a:pt x="57732" y="177451"/>
                      <a:pt x="64405" y="170889"/>
                      <a:pt x="64598" y="162717"/>
                    </a:cubicBezTo>
                    <a:cubicBezTo>
                      <a:pt x="83747" y="156774"/>
                      <a:pt x="97611" y="139858"/>
                      <a:pt x="97611" y="119955"/>
                    </a:cubicBezTo>
                    <a:cubicBezTo>
                      <a:pt x="97611" y="95112"/>
                      <a:pt x="76034" y="74907"/>
                      <a:pt x="49511" y="74907"/>
                    </a:cubicBezTo>
                    <a:lnTo>
                      <a:pt x="49511" y="749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40" name="Полилиния: фигура 30">
                <a:extLst>
                  <a:ext uri="{FF2B5EF4-FFF2-40B4-BE49-F238E27FC236}">
                    <a16:creationId xmlns:a16="http://schemas.microsoft.com/office/drawing/2014/main" xmlns="" id="{8DA56631-DF9B-BDB7-34C8-1E591A052C0C}"/>
                  </a:ext>
                </a:extLst>
              </p:cNvPr>
              <p:cNvSpPr/>
              <p:nvPr/>
            </p:nvSpPr>
            <p:spPr>
              <a:xfrm>
                <a:off x="3887527" y="4018145"/>
                <a:ext cx="177451" cy="177451"/>
              </a:xfrm>
              <a:custGeom>
                <a:avLst/>
                <a:gdLst>
                  <a:gd name="connsiteX0" fmla="*/ 89007 w 177450"/>
                  <a:gd name="connsiteY0" fmla="*/ 1416 h 177450"/>
                  <a:gd name="connsiteX1" fmla="*/ 1416 w 177450"/>
                  <a:gd name="connsiteY1" fmla="*/ 89007 h 177450"/>
                  <a:gd name="connsiteX2" fmla="*/ 89007 w 177450"/>
                  <a:gd name="connsiteY2" fmla="*/ 176596 h 177450"/>
                  <a:gd name="connsiteX3" fmla="*/ 176603 w 177450"/>
                  <a:gd name="connsiteY3" fmla="*/ 89007 h 177450"/>
                  <a:gd name="connsiteX4" fmla="*/ 89007 w 177450"/>
                  <a:gd name="connsiteY4" fmla="*/ 1416 h 177450"/>
                  <a:gd name="connsiteX5" fmla="*/ 89007 w 177450"/>
                  <a:gd name="connsiteY5" fmla="*/ 1416 h 177450"/>
                  <a:gd name="connsiteX6" fmla="*/ 89007 w 177450"/>
                  <a:gd name="connsiteY6" fmla="*/ 146391 h 177450"/>
                  <a:gd name="connsiteX7" fmla="*/ 31620 w 177450"/>
                  <a:gd name="connsiteY7" fmla="*/ 89007 h 177450"/>
                  <a:gd name="connsiteX8" fmla="*/ 89007 w 177450"/>
                  <a:gd name="connsiteY8" fmla="*/ 31620 h 177450"/>
                  <a:gd name="connsiteX9" fmla="*/ 146399 w 177450"/>
                  <a:gd name="connsiteY9" fmla="*/ 89007 h 177450"/>
                  <a:gd name="connsiteX10" fmla="*/ 89007 w 177450"/>
                  <a:gd name="connsiteY10" fmla="*/ 146391 h 177450"/>
                  <a:gd name="connsiteX11" fmla="*/ 89007 w 177450"/>
                  <a:gd name="connsiteY11" fmla="*/ 146391 h 1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450" h="177450">
                    <a:moveTo>
                      <a:pt x="89007" y="1416"/>
                    </a:moveTo>
                    <a:cubicBezTo>
                      <a:pt x="40714" y="1416"/>
                      <a:pt x="1416" y="40706"/>
                      <a:pt x="1416" y="89007"/>
                    </a:cubicBezTo>
                    <a:cubicBezTo>
                      <a:pt x="1416" y="137307"/>
                      <a:pt x="40714" y="176596"/>
                      <a:pt x="89007" y="176596"/>
                    </a:cubicBezTo>
                    <a:cubicBezTo>
                      <a:pt x="137307" y="176596"/>
                      <a:pt x="176603" y="137307"/>
                      <a:pt x="176603" y="89007"/>
                    </a:cubicBezTo>
                    <a:cubicBezTo>
                      <a:pt x="176603" y="40706"/>
                      <a:pt x="137307" y="1416"/>
                      <a:pt x="89007" y="1416"/>
                    </a:cubicBezTo>
                    <a:lnTo>
                      <a:pt x="89007" y="1416"/>
                    </a:lnTo>
                    <a:close/>
                    <a:moveTo>
                      <a:pt x="89007" y="146391"/>
                    </a:moveTo>
                    <a:cubicBezTo>
                      <a:pt x="57364" y="146391"/>
                      <a:pt x="31620" y="120650"/>
                      <a:pt x="31620" y="89007"/>
                    </a:cubicBezTo>
                    <a:cubicBezTo>
                      <a:pt x="31620" y="57364"/>
                      <a:pt x="57364" y="31620"/>
                      <a:pt x="89007" y="31620"/>
                    </a:cubicBezTo>
                    <a:cubicBezTo>
                      <a:pt x="120655" y="31620"/>
                      <a:pt x="146399" y="57364"/>
                      <a:pt x="146399" y="89007"/>
                    </a:cubicBezTo>
                    <a:cubicBezTo>
                      <a:pt x="146399" y="120650"/>
                      <a:pt x="120655" y="146391"/>
                      <a:pt x="89007" y="146391"/>
                    </a:cubicBezTo>
                    <a:lnTo>
                      <a:pt x="89007" y="1463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41" name="Полилиния: фигура 31">
                <a:extLst>
                  <a:ext uri="{FF2B5EF4-FFF2-40B4-BE49-F238E27FC236}">
                    <a16:creationId xmlns:a16="http://schemas.microsoft.com/office/drawing/2014/main" xmlns="" id="{38C8A611-CB80-55DB-C8C0-F38FC18EBCDA}"/>
                  </a:ext>
                </a:extLst>
              </p:cNvPr>
              <p:cNvSpPr/>
              <p:nvPr/>
            </p:nvSpPr>
            <p:spPr>
              <a:xfrm>
                <a:off x="3790875" y="3921493"/>
                <a:ext cx="370004" cy="370004"/>
              </a:xfrm>
              <a:custGeom>
                <a:avLst/>
                <a:gdLst>
                  <a:gd name="connsiteX0" fmla="*/ 369879 w 370004"/>
                  <a:gd name="connsiteY0" fmla="*/ 155447 h 370004"/>
                  <a:gd name="connsiteX1" fmla="*/ 357145 w 370004"/>
                  <a:gd name="connsiteY1" fmla="*/ 140535 h 370004"/>
                  <a:gd name="connsiteX2" fmla="*/ 336311 w 370004"/>
                  <a:gd name="connsiteY2" fmla="*/ 137232 h 370004"/>
                  <a:gd name="connsiteX3" fmla="*/ 326372 w 370004"/>
                  <a:gd name="connsiteY3" fmla="*/ 113267 h 370004"/>
                  <a:gd name="connsiteX4" fmla="*/ 338759 w 370004"/>
                  <a:gd name="connsiteY4" fmla="*/ 96195 h 370004"/>
                  <a:gd name="connsiteX5" fmla="*/ 337211 w 370004"/>
                  <a:gd name="connsiteY5" fmla="*/ 76647 h 370004"/>
                  <a:gd name="connsiteX6" fmla="*/ 294567 w 370004"/>
                  <a:gd name="connsiteY6" fmla="*/ 34031 h 370004"/>
                  <a:gd name="connsiteX7" fmla="*/ 275011 w 370004"/>
                  <a:gd name="connsiteY7" fmla="*/ 32491 h 370004"/>
                  <a:gd name="connsiteX8" fmla="*/ 257955 w 370004"/>
                  <a:gd name="connsiteY8" fmla="*/ 44886 h 370004"/>
                  <a:gd name="connsiteX9" fmla="*/ 233973 w 370004"/>
                  <a:gd name="connsiteY9" fmla="*/ 34962 h 370004"/>
                  <a:gd name="connsiteX10" fmla="*/ 230656 w 370004"/>
                  <a:gd name="connsiteY10" fmla="*/ 14143 h 370004"/>
                  <a:gd name="connsiteX11" fmla="*/ 215744 w 370004"/>
                  <a:gd name="connsiteY11" fmla="*/ 1416 h 370004"/>
                  <a:gd name="connsiteX12" fmla="*/ 215737 w 370004"/>
                  <a:gd name="connsiteY12" fmla="*/ 1416 h 370004"/>
                  <a:gd name="connsiteX13" fmla="*/ 155455 w 370004"/>
                  <a:gd name="connsiteY13" fmla="*/ 1439 h 370004"/>
                  <a:gd name="connsiteX14" fmla="*/ 140543 w 370004"/>
                  <a:gd name="connsiteY14" fmla="*/ 14181 h 370004"/>
                  <a:gd name="connsiteX15" fmla="*/ 137239 w 370004"/>
                  <a:gd name="connsiteY15" fmla="*/ 35013 h 370004"/>
                  <a:gd name="connsiteX16" fmla="*/ 113274 w 370004"/>
                  <a:gd name="connsiteY16" fmla="*/ 44946 h 370004"/>
                  <a:gd name="connsiteX17" fmla="*/ 96195 w 370004"/>
                  <a:gd name="connsiteY17" fmla="*/ 32564 h 370004"/>
                  <a:gd name="connsiteX18" fmla="*/ 76653 w 370004"/>
                  <a:gd name="connsiteY18" fmla="*/ 34112 h 370004"/>
                  <a:gd name="connsiteX19" fmla="*/ 34031 w 370004"/>
                  <a:gd name="connsiteY19" fmla="*/ 76757 h 370004"/>
                  <a:gd name="connsiteX20" fmla="*/ 32498 w 370004"/>
                  <a:gd name="connsiteY20" fmla="*/ 96307 h 370004"/>
                  <a:gd name="connsiteX21" fmla="*/ 44886 w 370004"/>
                  <a:gd name="connsiteY21" fmla="*/ 113363 h 370004"/>
                  <a:gd name="connsiteX22" fmla="*/ 34962 w 370004"/>
                  <a:gd name="connsiteY22" fmla="*/ 137351 h 370004"/>
                  <a:gd name="connsiteX23" fmla="*/ 14143 w 370004"/>
                  <a:gd name="connsiteY23" fmla="*/ 140662 h 370004"/>
                  <a:gd name="connsiteX24" fmla="*/ 1416 w 370004"/>
                  <a:gd name="connsiteY24" fmla="*/ 155587 h 370004"/>
                  <a:gd name="connsiteX25" fmla="*/ 1438 w 370004"/>
                  <a:gd name="connsiteY25" fmla="*/ 215871 h 370004"/>
                  <a:gd name="connsiteX26" fmla="*/ 14181 w 370004"/>
                  <a:gd name="connsiteY26" fmla="*/ 230781 h 370004"/>
                  <a:gd name="connsiteX27" fmla="*/ 35013 w 370004"/>
                  <a:gd name="connsiteY27" fmla="*/ 234084 h 370004"/>
                  <a:gd name="connsiteX28" fmla="*/ 44952 w 370004"/>
                  <a:gd name="connsiteY28" fmla="*/ 258049 h 370004"/>
                  <a:gd name="connsiteX29" fmla="*/ 32564 w 370004"/>
                  <a:gd name="connsiteY29" fmla="*/ 275121 h 370004"/>
                  <a:gd name="connsiteX30" fmla="*/ 34112 w 370004"/>
                  <a:gd name="connsiteY30" fmla="*/ 294670 h 370004"/>
                  <a:gd name="connsiteX31" fmla="*/ 76757 w 370004"/>
                  <a:gd name="connsiteY31" fmla="*/ 337285 h 370004"/>
                  <a:gd name="connsiteX32" fmla="*/ 96314 w 370004"/>
                  <a:gd name="connsiteY32" fmla="*/ 338827 h 370004"/>
                  <a:gd name="connsiteX33" fmla="*/ 113370 w 370004"/>
                  <a:gd name="connsiteY33" fmla="*/ 326430 h 370004"/>
                  <a:gd name="connsiteX34" fmla="*/ 137351 w 370004"/>
                  <a:gd name="connsiteY34" fmla="*/ 336356 h 370004"/>
                  <a:gd name="connsiteX35" fmla="*/ 140669 w 370004"/>
                  <a:gd name="connsiteY35" fmla="*/ 357173 h 370004"/>
                  <a:gd name="connsiteX36" fmla="*/ 155579 w 370004"/>
                  <a:gd name="connsiteY36" fmla="*/ 369900 h 370004"/>
                  <a:gd name="connsiteX37" fmla="*/ 155587 w 370004"/>
                  <a:gd name="connsiteY37" fmla="*/ 369900 h 370004"/>
                  <a:gd name="connsiteX38" fmla="*/ 215871 w 370004"/>
                  <a:gd name="connsiteY38" fmla="*/ 369879 h 370004"/>
                  <a:gd name="connsiteX39" fmla="*/ 230781 w 370004"/>
                  <a:gd name="connsiteY39" fmla="*/ 357137 h 370004"/>
                  <a:gd name="connsiteX40" fmla="*/ 234084 w 370004"/>
                  <a:gd name="connsiteY40" fmla="*/ 336305 h 370004"/>
                  <a:gd name="connsiteX41" fmla="*/ 258050 w 370004"/>
                  <a:gd name="connsiteY41" fmla="*/ 326372 h 370004"/>
                  <a:gd name="connsiteX42" fmla="*/ 275128 w 370004"/>
                  <a:gd name="connsiteY42" fmla="*/ 338752 h 370004"/>
                  <a:gd name="connsiteX43" fmla="*/ 294670 w 370004"/>
                  <a:gd name="connsiteY43" fmla="*/ 337204 h 370004"/>
                  <a:gd name="connsiteX44" fmla="*/ 337293 w 370004"/>
                  <a:gd name="connsiteY44" fmla="*/ 294559 h 370004"/>
                  <a:gd name="connsiteX45" fmla="*/ 338826 w 370004"/>
                  <a:gd name="connsiteY45" fmla="*/ 275011 h 370004"/>
                  <a:gd name="connsiteX46" fmla="*/ 326430 w 370004"/>
                  <a:gd name="connsiteY46" fmla="*/ 257955 h 370004"/>
                  <a:gd name="connsiteX47" fmla="*/ 336356 w 370004"/>
                  <a:gd name="connsiteY47" fmla="*/ 233967 h 370004"/>
                  <a:gd name="connsiteX48" fmla="*/ 357180 w 370004"/>
                  <a:gd name="connsiteY48" fmla="*/ 230656 h 370004"/>
                  <a:gd name="connsiteX49" fmla="*/ 369908 w 370004"/>
                  <a:gd name="connsiteY49" fmla="*/ 215729 h 370004"/>
                  <a:gd name="connsiteX50" fmla="*/ 369879 w 370004"/>
                  <a:gd name="connsiteY50" fmla="*/ 155447 h 370004"/>
                  <a:gd name="connsiteX51" fmla="*/ 323266 w 370004"/>
                  <a:gd name="connsiteY51" fmla="*/ 205466 h 370004"/>
                  <a:gd name="connsiteX52" fmla="*/ 311681 w 370004"/>
                  <a:gd name="connsiteY52" fmla="*/ 214610 h 370004"/>
                  <a:gd name="connsiteX53" fmla="*/ 295297 w 370004"/>
                  <a:gd name="connsiteY53" fmla="*/ 254215 h 370004"/>
                  <a:gd name="connsiteX54" fmla="*/ 297030 w 370004"/>
                  <a:gd name="connsiteY54" fmla="*/ 268868 h 370004"/>
                  <a:gd name="connsiteX55" fmla="*/ 306815 w 370004"/>
                  <a:gd name="connsiteY55" fmla="*/ 282334 h 370004"/>
                  <a:gd name="connsiteX56" fmla="*/ 282421 w 370004"/>
                  <a:gd name="connsiteY56" fmla="*/ 306735 h 370004"/>
                  <a:gd name="connsiteX57" fmla="*/ 268942 w 370004"/>
                  <a:gd name="connsiteY57" fmla="*/ 296957 h 370004"/>
                  <a:gd name="connsiteX58" fmla="*/ 254289 w 370004"/>
                  <a:gd name="connsiteY58" fmla="*/ 295231 h 370004"/>
                  <a:gd name="connsiteX59" fmla="*/ 214704 w 370004"/>
                  <a:gd name="connsiteY59" fmla="*/ 311645 h 370004"/>
                  <a:gd name="connsiteX60" fmla="*/ 205575 w 370004"/>
                  <a:gd name="connsiteY60" fmla="*/ 323231 h 370004"/>
                  <a:gd name="connsiteX61" fmla="*/ 202974 w 370004"/>
                  <a:gd name="connsiteY61" fmla="*/ 339683 h 370004"/>
                  <a:gd name="connsiteX62" fmla="*/ 168469 w 370004"/>
                  <a:gd name="connsiteY62" fmla="*/ 339696 h 370004"/>
                  <a:gd name="connsiteX63" fmla="*/ 165851 w 370004"/>
                  <a:gd name="connsiteY63" fmla="*/ 323259 h 370004"/>
                  <a:gd name="connsiteX64" fmla="*/ 156708 w 370004"/>
                  <a:gd name="connsiteY64" fmla="*/ 311683 h 370004"/>
                  <a:gd name="connsiteX65" fmla="*/ 117101 w 370004"/>
                  <a:gd name="connsiteY65" fmla="*/ 295290 h 370004"/>
                  <a:gd name="connsiteX66" fmla="*/ 111335 w 370004"/>
                  <a:gd name="connsiteY66" fmla="*/ 294140 h 370004"/>
                  <a:gd name="connsiteX67" fmla="*/ 102455 w 370004"/>
                  <a:gd name="connsiteY67" fmla="*/ 297030 h 370004"/>
                  <a:gd name="connsiteX68" fmla="*/ 88992 w 370004"/>
                  <a:gd name="connsiteY68" fmla="*/ 306809 h 370004"/>
                  <a:gd name="connsiteX69" fmla="*/ 64583 w 370004"/>
                  <a:gd name="connsiteY69" fmla="*/ 282423 h 370004"/>
                  <a:gd name="connsiteX70" fmla="*/ 74361 w 370004"/>
                  <a:gd name="connsiteY70" fmla="*/ 268942 h 370004"/>
                  <a:gd name="connsiteX71" fmla="*/ 76087 w 370004"/>
                  <a:gd name="connsiteY71" fmla="*/ 254289 h 370004"/>
                  <a:gd name="connsiteX72" fmla="*/ 59671 w 370004"/>
                  <a:gd name="connsiteY72" fmla="*/ 214706 h 370004"/>
                  <a:gd name="connsiteX73" fmla="*/ 48087 w 370004"/>
                  <a:gd name="connsiteY73" fmla="*/ 205577 h 370004"/>
                  <a:gd name="connsiteX74" fmla="*/ 31643 w 370004"/>
                  <a:gd name="connsiteY74" fmla="*/ 202966 h 370004"/>
                  <a:gd name="connsiteX75" fmla="*/ 31628 w 370004"/>
                  <a:gd name="connsiteY75" fmla="*/ 168461 h 370004"/>
                  <a:gd name="connsiteX76" fmla="*/ 48057 w 370004"/>
                  <a:gd name="connsiteY76" fmla="*/ 165845 h 370004"/>
                  <a:gd name="connsiteX77" fmla="*/ 59642 w 370004"/>
                  <a:gd name="connsiteY77" fmla="*/ 156708 h 370004"/>
                  <a:gd name="connsiteX78" fmla="*/ 76026 w 370004"/>
                  <a:gd name="connsiteY78" fmla="*/ 117101 h 370004"/>
                  <a:gd name="connsiteX79" fmla="*/ 74293 w 370004"/>
                  <a:gd name="connsiteY79" fmla="*/ 102450 h 370004"/>
                  <a:gd name="connsiteX80" fmla="*/ 64509 w 370004"/>
                  <a:gd name="connsiteY80" fmla="*/ 88984 h 370004"/>
                  <a:gd name="connsiteX81" fmla="*/ 88903 w 370004"/>
                  <a:gd name="connsiteY81" fmla="*/ 64583 h 370004"/>
                  <a:gd name="connsiteX82" fmla="*/ 102382 w 370004"/>
                  <a:gd name="connsiteY82" fmla="*/ 74354 h 370004"/>
                  <a:gd name="connsiteX83" fmla="*/ 117027 w 370004"/>
                  <a:gd name="connsiteY83" fmla="*/ 76087 h 370004"/>
                  <a:gd name="connsiteX84" fmla="*/ 156612 w 370004"/>
                  <a:gd name="connsiteY84" fmla="*/ 59673 h 370004"/>
                  <a:gd name="connsiteX85" fmla="*/ 165749 w 370004"/>
                  <a:gd name="connsiteY85" fmla="*/ 48087 h 370004"/>
                  <a:gd name="connsiteX86" fmla="*/ 168352 w 370004"/>
                  <a:gd name="connsiteY86" fmla="*/ 31635 h 370004"/>
                  <a:gd name="connsiteX87" fmla="*/ 202855 w 370004"/>
                  <a:gd name="connsiteY87" fmla="*/ 31620 h 370004"/>
                  <a:gd name="connsiteX88" fmla="*/ 205473 w 370004"/>
                  <a:gd name="connsiteY88" fmla="*/ 48057 h 370004"/>
                  <a:gd name="connsiteX89" fmla="*/ 214610 w 370004"/>
                  <a:gd name="connsiteY89" fmla="*/ 59635 h 370004"/>
                  <a:gd name="connsiteX90" fmla="*/ 254215 w 370004"/>
                  <a:gd name="connsiteY90" fmla="*/ 76028 h 370004"/>
                  <a:gd name="connsiteX91" fmla="*/ 268868 w 370004"/>
                  <a:gd name="connsiteY91" fmla="*/ 74288 h 370004"/>
                  <a:gd name="connsiteX92" fmla="*/ 282334 w 370004"/>
                  <a:gd name="connsiteY92" fmla="*/ 64509 h 370004"/>
                  <a:gd name="connsiteX93" fmla="*/ 306741 w 370004"/>
                  <a:gd name="connsiteY93" fmla="*/ 88895 h 370004"/>
                  <a:gd name="connsiteX94" fmla="*/ 296964 w 370004"/>
                  <a:gd name="connsiteY94" fmla="*/ 102376 h 370004"/>
                  <a:gd name="connsiteX95" fmla="*/ 295239 w 370004"/>
                  <a:gd name="connsiteY95" fmla="*/ 117027 h 370004"/>
                  <a:gd name="connsiteX96" fmla="*/ 311653 w 370004"/>
                  <a:gd name="connsiteY96" fmla="*/ 156612 h 370004"/>
                  <a:gd name="connsiteX97" fmla="*/ 323238 w 370004"/>
                  <a:gd name="connsiteY97" fmla="*/ 165741 h 370004"/>
                  <a:gd name="connsiteX98" fmla="*/ 339683 w 370004"/>
                  <a:gd name="connsiteY98" fmla="*/ 168352 h 370004"/>
                  <a:gd name="connsiteX99" fmla="*/ 339696 w 370004"/>
                  <a:gd name="connsiteY99" fmla="*/ 202855 h 370004"/>
                  <a:gd name="connsiteX100" fmla="*/ 323266 w 370004"/>
                  <a:gd name="connsiteY100" fmla="*/ 205466 h 37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370004" h="370004">
                    <a:moveTo>
                      <a:pt x="369879" y="155447"/>
                    </a:moveTo>
                    <a:cubicBezTo>
                      <a:pt x="369879" y="148021"/>
                      <a:pt x="364480" y="141695"/>
                      <a:pt x="357145" y="140535"/>
                    </a:cubicBezTo>
                    <a:lnTo>
                      <a:pt x="336311" y="137232"/>
                    </a:lnTo>
                    <a:lnTo>
                      <a:pt x="326372" y="113267"/>
                    </a:lnTo>
                    <a:lnTo>
                      <a:pt x="338759" y="96195"/>
                    </a:lnTo>
                    <a:cubicBezTo>
                      <a:pt x="343118" y="90187"/>
                      <a:pt x="342461" y="81890"/>
                      <a:pt x="337211" y="76647"/>
                    </a:cubicBezTo>
                    <a:lnTo>
                      <a:pt x="294567" y="34031"/>
                    </a:lnTo>
                    <a:cubicBezTo>
                      <a:pt x="289309" y="28781"/>
                      <a:pt x="281020" y="28126"/>
                      <a:pt x="275011" y="32491"/>
                    </a:cubicBezTo>
                    <a:lnTo>
                      <a:pt x="257955" y="44886"/>
                    </a:lnTo>
                    <a:lnTo>
                      <a:pt x="233973" y="34962"/>
                    </a:lnTo>
                    <a:lnTo>
                      <a:pt x="230656" y="14143"/>
                    </a:lnTo>
                    <a:cubicBezTo>
                      <a:pt x="229489" y="6807"/>
                      <a:pt x="223171" y="1416"/>
                      <a:pt x="215744" y="1416"/>
                    </a:cubicBezTo>
                    <a:lnTo>
                      <a:pt x="215737" y="1416"/>
                    </a:lnTo>
                    <a:lnTo>
                      <a:pt x="155455" y="1439"/>
                    </a:lnTo>
                    <a:cubicBezTo>
                      <a:pt x="148028" y="1439"/>
                      <a:pt x="141700" y="6843"/>
                      <a:pt x="140543" y="14181"/>
                    </a:cubicBezTo>
                    <a:lnTo>
                      <a:pt x="137239" y="35013"/>
                    </a:lnTo>
                    <a:lnTo>
                      <a:pt x="113274" y="44946"/>
                    </a:lnTo>
                    <a:lnTo>
                      <a:pt x="96195" y="32564"/>
                    </a:lnTo>
                    <a:cubicBezTo>
                      <a:pt x="90192" y="28207"/>
                      <a:pt x="81897" y="28862"/>
                      <a:pt x="76653" y="34112"/>
                    </a:cubicBezTo>
                    <a:lnTo>
                      <a:pt x="34031" y="76757"/>
                    </a:lnTo>
                    <a:cubicBezTo>
                      <a:pt x="28781" y="82009"/>
                      <a:pt x="28132" y="90304"/>
                      <a:pt x="32498" y="96307"/>
                    </a:cubicBezTo>
                    <a:lnTo>
                      <a:pt x="44886" y="113363"/>
                    </a:lnTo>
                    <a:lnTo>
                      <a:pt x="34962" y="137351"/>
                    </a:lnTo>
                    <a:lnTo>
                      <a:pt x="14143" y="140662"/>
                    </a:lnTo>
                    <a:cubicBezTo>
                      <a:pt x="6813" y="141834"/>
                      <a:pt x="1416" y="148162"/>
                      <a:pt x="1416" y="155587"/>
                    </a:cubicBezTo>
                    <a:lnTo>
                      <a:pt x="1438" y="215871"/>
                    </a:lnTo>
                    <a:cubicBezTo>
                      <a:pt x="1446" y="223296"/>
                      <a:pt x="6843" y="229623"/>
                      <a:pt x="14181" y="230781"/>
                    </a:cubicBezTo>
                    <a:lnTo>
                      <a:pt x="35013" y="234084"/>
                    </a:lnTo>
                    <a:lnTo>
                      <a:pt x="44952" y="258049"/>
                    </a:lnTo>
                    <a:lnTo>
                      <a:pt x="32564" y="275121"/>
                    </a:lnTo>
                    <a:cubicBezTo>
                      <a:pt x="28205" y="281131"/>
                      <a:pt x="28862" y="289428"/>
                      <a:pt x="34112" y="294670"/>
                    </a:cubicBezTo>
                    <a:lnTo>
                      <a:pt x="76757" y="337285"/>
                    </a:lnTo>
                    <a:cubicBezTo>
                      <a:pt x="82014" y="342535"/>
                      <a:pt x="90304" y="343192"/>
                      <a:pt x="96314" y="338827"/>
                    </a:cubicBezTo>
                    <a:lnTo>
                      <a:pt x="113370" y="326430"/>
                    </a:lnTo>
                    <a:lnTo>
                      <a:pt x="137351" y="336356"/>
                    </a:lnTo>
                    <a:lnTo>
                      <a:pt x="140669" y="357173"/>
                    </a:lnTo>
                    <a:cubicBezTo>
                      <a:pt x="141834" y="364511"/>
                      <a:pt x="148153" y="369900"/>
                      <a:pt x="155579" y="369900"/>
                    </a:cubicBezTo>
                    <a:lnTo>
                      <a:pt x="155587" y="369900"/>
                    </a:lnTo>
                    <a:lnTo>
                      <a:pt x="215871" y="369879"/>
                    </a:lnTo>
                    <a:cubicBezTo>
                      <a:pt x="223296" y="369879"/>
                      <a:pt x="229623" y="364473"/>
                      <a:pt x="230781" y="357137"/>
                    </a:cubicBezTo>
                    <a:lnTo>
                      <a:pt x="234084" y="336305"/>
                    </a:lnTo>
                    <a:lnTo>
                      <a:pt x="258050" y="326372"/>
                    </a:lnTo>
                    <a:lnTo>
                      <a:pt x="275128" y="338752"/>
                    </a:lnTo>
                    <a:cubicBezTo>
                      <a:pt x="281139" y="343111"/>
                      <a:pt x="289426" y="342461"/>
                      <a:pt x="294670" y="337204"/>
                    </a:cubicBezTo>
                    <a:lnTo>
                      <a:pt x="337293" y="294559"/>
                    </a:lnTo>
                    <a:cubicBezTo>
                      <a:pt x="342535" y="289309"/>
                      <a:pt x="343192" y="281014"/>
                      <a:pt x="338826" y="275011"/>
                    </a:cubicBezTo>
                    <a:lnTo>
                      <a:pt x="326430" y="257955"/>
                    </a:lnTo>
                    <a:lnTo>
                      <a:pt x="336356" y="233967"/>
                    </a:lnTo>
                    <a:lnTo>
                      <a:pt x="357180" y="230656"/>
                    </a:lnTo>
                    <a:cubicBezTo>
                      <a:pt x="364511" y="229484"/>
                      <a:pt x="369908" y="223156"/>
                      <a:pt x="369908" y="215729"/>
                    </a:cubicBezTo>
                    <a:lnTo>
                      <a:pt x="369879" y="155447"/>
                    </a:lnTo>
                    <a:close/>
                    <a:moveTo>
                      <a:pt x="323266" y="205466"/>
                    </a:moveTo>
                    <a:cubicBezTo>
                      <a:pt x="318075" y="206290"/>
                      <a:pt x="313695" y="209756"/>
                      <a:pt x="311681" y="214610"/>
                    </a:cubicBezTo>
                    <a:lnTo>
                      <a:pt x="295297" y="254215"/>
                    </a:lnTo>
                    <a:cubicBezTo>
                      <a:pt x="293283" y="259069"/>
                      <a:pt x="293940" y="264613"/>
                      <a:pt x="297030" y="268868"/>
                    </a:cubicBezTo>
                    <a:lnTo>
                      <a:pt x="306815" y="282334"/>
                    </a:lnTo>
                    <a:lnTo>
                      <a:pt x="282421" y="306735"/>
                    </a:lnTo>
                    <a:lnTo>
                      <a:pt x="268942" y="296957"/>
                    </a:lnTo>
                    <a:cubicBezTo>
                      <a:pt x="264694" y="293874"/>
                      <a:pt x="259141" y="293224"/>
                      <a:pt x="254289" y="295231"/>
                    </a:cubicBezTo>
                    <a:lnTo>
                      <a:pt x="214704" y="311645"/>
                    </a:lnTo>
                    <a:cubicBezTo>
                      <a:pt x="209853" y="313658"/>
                      <a:pt x="206402" y="318047"/>
                      <a:pt x="205575" y="323231"/>
                    </a:cubicBezTo>
                    <a:lnTo>
                      <a:pt x="202974" y="339683"/>
                    </a:lnTo>
                    <a:lnTo>
                      <a:pt x="168469" y="339696"/>
                    </a:lnTo>
                    <a:lnTo>
                      <a:pt x="165851" y="323259"/>
                    </a:lnTo>
                    <a:cubicBezTo>
                      <a:pt x="165026" y="318068"/>
                      <a:pt x="161560" y="313688"/>
                      <a:pt x="156708" y="311683"/>
                    </a:cubicBezTo>
                    <a:lnTo>
                      <a:pt x="117101" y="295290"/>
                    </a:lnTo>
                    <a:cubicBezTo>
                      <a:pt x="115243" y="294523"/>
                      <a:pt x="113282" y="294140"/>
                      <a:pt x="111335" y="294140"/>
                    </a:cubicBezTo>
                    <a:cubicBezTo>
                      <a:pt x="108192" y="294140"/>
                      <a:pt x="105074" y="295120"/>
                      <a:pt x="102455" y="297030"/>
                    </a:cubicBezTo>
                    <a:lnTo>
                      <a:pt x="88992" y="306809"/>
                    </a:lnTo>
                    <a:lnTo>
                      <a:pt x="64583" y="282423"/>
                    </a:lnTo>
                    <a:lnTo>
                      <a:pt x="74361" y="268942"/>
                    </a:lnTo>
                    <a:cubicBezTo>
                      <a:pt x="77442" y="264687"/>
                      <a:pt x="78099" y="259143"/>
                      <a:pt x="76087" y="254289"/>
                    </a:cubicBezTo>
                    <a:lnTo>
                      <a:pt x="59671" y="214706"/>
                    </a:lnTo>
                    <a:cubicBezTo>
                      <a:pt x="57666" y="209853"/>
                      <a:pt x="53279" y="206394"/>
                      <a:pt x="48087" y="205577"/>
                    </a:cubicBezTo>
                    <a:lnTo>
                      <a:pt x="31643" y="202966"/>
                    </a:lnTo>
                    <a:lnTo>
                      <a:pt x="31628" y="168461"/>
                    </a:lnTo>
                    <a:lnTo>
                      <a:pt x="48057" y="165845"/>
                    </a:lnTo>
                    <a:cubicBezTo>
                      <a:pt x="53248" y="165018"/>
                      <a:pt x="57628" y="161560"/>
                      <a:pt x="59642" y="156708"/>
                    </a:cubicBezTo>
                    <a:lnTo>
                      <a:pt x="76026" y="117101"/>
                    </a:lnTo>
                    <a:cubicBezTo>
                      <a:pt x="78041" y="112249"/>
                      <a:pt x="77384" y="106697"/>
                      <a:pt x="74293" y="102450"/>
                    </a:cubicBezTo>
                    <a:lnTo>
                      <a:pt x="64509" y="88984"/>
                    </a:lnTo>
                    <a:lnTo>
                      <a:pt x="88903" y="64583"/>
                    </a:lnTo>
                    <a:lnTo>
                      <a:pt x="102382" y="74354"/>
                    </a:lnTo>
                    <a:cubicBezTo>
                      <a:pt x="106629" y="77444"/>
                      <a:pt x="112183" y="78092"/>
                      <a:pt x="117027" y="76087"/>
                    </a:cubicBezTo>
                    <a:lnTo>
                      <a:pt x="156612" y="59673"/>
                    </a:lnTo>
                    <a:cubicBezTo>
                      <a:pt x="161463" y="57658"/>
                      <a:pt x="164922" y="53271"/>
                      <a:pt x="165749" y="48087"/>
                    </a:cubicBezTo>
                    <a:lnTo>
                      <a:pt x="168352" y="31635"/>
                    </a:lnTo>
                    <a:lnTo>
                      <a:pt x="202855" y="31620"/>
                    </a:lnTo>
                    <a:lnTo>
                      <a:pt x="205473" y="48057"/>
                    </a:lnTo>
                    <a:cubicBezTo>
                      <a:pt x="206298" y="53241"/>
                      <a:pt x="209756" y="57628"/>
                      <a:pt x="214610" y="59635"/>
                    </a:cubicBezTo>
                    <a:lnTo>
                      <a:pt x="254215" y="76028"/>
                    </a:lnTo>
                    <a:cubicBezTo>
                      <a:pt x="259075" y="78033"/>
                      <a:pt x="264621" y="77376"/>
                      <a:pt x="268868" y="74288"/>
                    </a:cubicBezTo>
                    <a:lnTo>
                      <a:pt x="282334" y="64509"/>
                    </a:lnTo>
                    <a:lnTo>
                      <a:pt x="306741" y="88895"/>
                    </a:lnTo>
                    <a:lnTo>
                      <a:pt x="296964" y="102376"/>
                    </a:lnTo>
                    <a:cubicBezTo>
                      <a:pt x="293881" y="106631"/>
                      <a:pt x="293224" y="112175"/>
                      <a:pt x="295239" y="117027"/>
                    </a:cubicBezTo>
                    <a:lnTo>
                      <a:pt x="311653" y="156612"/>
                    </a:lnTo>
                    <a:cubicBezTo>
                      <a:pt x="313658" y="161463"/>
                      <a:pt x="318047" y="164922"/>
                      <a:pt x="323238" y="165741"/>
                    </a:cubicBezTo>
                    <a:lnTo>
                      <a:pt x="339683" y="168352"/>
                    </a:lnTo>
                    <a:lnTo>
                      <a:pt x="339696" y="202855"/>
                    </a:lnTo>
                    <a:lnTo>
                      <a:pt x="323266" y="2054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</p:grpSp>
        <p:cxnSp>
          <p:nvCxnSpPr>
            <p:cNvPr id="150" name="Прямая соединительная линия 149">
              <a:extLst>
                <a:ext uri="{FF2B5EF4-FFF2-40B4-BE49-F238E27FC236}">
                  <a16:creationId xmlns:a16="http://schemas.microsoft.com/office/drawing/2014/main" xmlns="" id="{0C0038CF-CE5E-43D2-83D0-8133745F3305}"/>
                </a:ext>
              </a:extLst>
            </p:cNvPr>
            <p:cNvCxnSpPr>
              <a:cxnSpLocks/>
            </p:cNvCxnSpPr>
            <p:nvPr/>
          </p:nvCxnSpPr>
          <p:spPr>
            <a:xfrm>
              <a:off x="9416131" y="3236798"/>
              <a:ext cx="0" cy="145209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xmlns="" id="{E5052A0D-051B-4D74-A9F9-8CD5B4C85BDC}"/>
                </a:ext>
              </a:extLst>
            </p:cNvPr>
            <p:cNvCxnSpPr>
              <a:cxnSpLocks/>
            </p:cNvCxnSpPr>
            <p:nvPr/>
          </p:nvCxnSpPr>
          <p:spPr>
            <a:xfrm>
              <a:off x="9412525" y="5128658"/>
              <a:ext cx="0" cy="969425"/>
            </a:xfrm>
            <a:prstGeom prst="line">
              <a:avLst/>
            </a:prstGeom>
            <a:ln w="19050">
              <a:solidFill>
                <a:srgbClr val="A3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5179322" y="5655171"/>
              <a:ext cx="1011108" cy="332799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СИБУР-класс</a:t>
              </a:r>
              <a:endParaRPr lang="ru-RU" sz="667" dirty="0"/>
            </a:p>
          </p:txBody>
        </p:sp>
        <p:sp>
          <p:nvSpPr>
            <p:cNvPr id="119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10631257" y="3603807"/>
              <a:ext cx="1011108" cy="332800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В разработке</a:t>
              </a:r>
            </a:p>
          </p:txBody>
        </p:sp>
        <p:sp>
          <p:nvSpPr>
            <p:cNvPr id="14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9488424" y="4281648"/>
              <a:ext cx="1011108" cy="332800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 В разработке</a:t>
              </a:r>
            </a:p>
          </p:txBody>
        </p:sp>
        <p:sp>
          <p:nvSpPr>
            <p:cNvPr id="148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10631257" y="4281648"/>
              <a:ext cx="1011108" cy="332800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В разработке</a:t>
              </a:r>
            </a:p>
          </p:txBody>
        </p:sp>
        <p:sp>
          <p:nvSpPr>
            <p:cNvPr id="152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9488424" y="5208317"/>
              <a:ext cx="1011108" cy="332799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В разработке</a:t>
              </a:r>
            </a:p>
          </p:txBody>
        </p:sp>
        <p:sp>
          <p:nvSpPr>
            <p:cNvPr id="153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9488424" y="5655171"/>
              <a:ext cx="1011108" cy="332799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В разработке</a:t>
              </a:r>
            </a:p>
          </p:txBody>
        </p:sp>
        <p:sp>
          <p:nvSpPr>
            <p:cNvPr id="155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10631257" y="5206764"/>
              <a:ext cx="1011108" cy="332799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В разработке</a:t>
              </a:r>
            </a:p>
          </p:txBody>
        </p:sp>
        <p:sp>
          <p:nvSpPr>
            <p:cNvPr id="156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B37A6940-FDE2-0CB4-9008-0FB5ED91736B}"/>
                </a:ext>
              </a:extLst>
            </p:cNvPr>
            <p:cNvSpPr/>
            <p:nvPr/>
          </p:nvSpPr>
          <p:spPr>
            <a:xfrm>
              <a:off x="10631257" y="5647984"/>
              <a:ext cx="1011108" cy="332799"/>
            </a:xfrm>
            <a:prstGeom prst="roundRect">
              <a:avLst>
                <a:gd name="adj" fmla="val 0"/>
              </a:avLst>
            </a:prstGeom>
            <a:noFill/>
          </p:spPr>
          <p:txBody>
            <a:bodyPr vert="horz" wrap="square" lIns="0" tIns="6773" rIns="0" bIns="0" rtlCol="0" anchor="ctr">
              <a:noAutofit/>
            </a:bodyPr>
            <a:lstStyle/>
            <a:p>
              <a:pPr marL="6351" algn="ctr">
                <a:spcBef>
                  <a:spcPts val="853"/>
                </a:spcBef>
                <a:buClr>
                  <a:srgbClr val="EA0A2A"/>
                </a:buClr>
              </a:pPr>
              <a:r>
                <a:rPr lang="ru-RU" sz="800" dirty="0"/>
                <a:t>В разработке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FC81FD02-20AC-1D7A-26DA-10C52D763208}"/>
                </a:ext>
              </a:extLst>
            </p:cNvPr>
            <p:cNvCxnSpPr>
              <a:cxnSpLocks/>
            </p:cNvCxnSpPr>
            <p:nvPr/>
          </p:nvCxnSpPr>
          <p:spPr>
            <a:xfrm>
              <a:off x="10639816" y="3236798"/>
              <a:ext cx="0" cy="145209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</p:grp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E5052A0D-051B-4D74-A9F9-8CD5B4C85BDC}"/>
              </a:ext>
            </a:extLst>
          </p:cNvPr>
          <p:cNvCxnSpPr>
            <a:cxnSpLocks/>
          </p:cNvCxnSpPr>
          <p:nvPr/>
        </p:nvCxnSpPr>
        <p:spPr>
          <a:xfrm>
            <a:off x="10508336" y="5112319"/>
            <a:ext cx="0" cy="1040831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51447D8-A4BC-2934-94D0-0BB6D24D3285}"/>
              </a:ext>
            </a:extLst>
          </p:cNvPr>
          <p:cNvCxnSpPr>
            <a:cxnSpLocks/>
          </p:cNvCxnSpPr>
          <p:nvPr/>
        </p:nvCxnSpPr>
        <p:spPr>
          <a:xfrm>
            <a:off x="3431771" y="5130800"/>
            <a:ext cx="0" cy="1022350"/>
          </a:xfrm>
          <a:prstGeom prst="line">
            <a:avLst/>
          </a:prstGeom>
          <a:noFill/>
          <a:ln w="19050" cmpd="thinThick">
            <a:solidFill>
              <a:srgbClr val="A3A3A3"/>
            </a:solidFill>
          </a:ln>
        </p:spPr>
      </p:cxnSp>
      <p:sp>
        <p:nvSpPr>
          <p:cNvPr id="92" name="Прямоугольник 91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86361" y="3094808"/>
            <a:ext cx="402731" cy="164320"/>
          </a:xfrm>
          <a:prstGeom prst="rect">
            <a:avLst/>
          </a:prstGeom>
          <a:solidFill>
            <a:srgbClr val="8E2725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NEW</a:t>
            </a:r>
            <a:endParaRPr lang="ru-RU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5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1A8650D-7AEF-C9F0-8F3C-1736837A0419}"/>
              </a:ext>
            </a:extLst>
          </p:cNvPr>
          <p:cNvSpPr/>
          <p:nvPr/>
        </p:nvSpPr>
        <p:spPr>
          <a:xfrm>
            <a:off x="7187480" y="964757"/>
            <a:ext cx="2038477" cy="527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13939" y="964757"/>
            <a:ext cx="2172080" cy="5271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7" name="Заголовок 15">
            <a:extLst>
              <a:ext uri="{FF2B5EF4-FFF2-40B4-BE49-F238E27FC236}">
                <a16:creationId xmlns:a16="http://schemas.microsoft.com/office/drawing/2014/main" xmlns="" id="{09E27CAA-AF88-4C62-8BE7-9638417F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3" y="489735"/>
            <a:ext cx="10972800" cy="4175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Партнёрства. </a:t>
            </a:r>
            <a:r>
              <a:rPr lang="ru-RU" sz="2400" dirty="0">
                <a:solidFill>
                  <a:srgbClr val="990000"/>
                </a:solidFill>
              </a:rPr>
              <a:t>Основные итоги и планы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sz="1600" dirty="0">
              <a:solidFill>
                <a:srgbClr val="8E2725"/>
              </a:solidFill>
              <a:latin typeface="+mj-lt"/>
              <a:cs typeface="Tahoma"/>
            </a:endParaRPr>
          </a:p>
        </p:txBody>
      </p:sp>
      <p:sp>
        <p:nvSpPr>
          <p:cNvPr id="3" name="Номер слайда 15">
            <a:extLst>
              <a:ext uri="{FF2B5EF4-FFF2-40B4-BE49-F238E27FC236}">
                <a16:creationId xmlns:a16="http://schemas.microsoft.com/office/drawing/2014/main" xmlns="" id="{7B6FE95D-2824-C408-A62E-BCF3BD445811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A217583-27EF-5E9D-12CF-A7E03066F9E3}"/>
              </a:ext>
            </a:extLst>
          </p:cNvPr>
          <p:cNvGrpSpPr/>
          <p:nvPr/>
        </p:nvGrpSpPr>
        <p:grpSpPr>
          <a:xfrm>
            <a:off x="9426027" y="1169110"/>
            <a:ext cx="2046232" cy="3806278"/>
            <a:chOff x="7530147" y="2972606"/>
            <a:chExt cx="2046232" cy="3806278"/>
          </a:xfrm>
        </p:grpSpPr>
        <p:sp>
          <p:nvSpPr>
            <p:cNvPr id="21" name="Заголовок 6">
              <a:extLst>
                <a:ext uri="{FF2B5EF4-FFF2-40B4-BE49-F238E27FC236}">
                  <a16:creationId xmlns:a16="http://schemas.microsoft.com/office/drawing/2014/main" xmlns="" id="{5F91CD3B-14E8-423C-8949-D40E94536E77}"/>
                </a:ext>
              </a:extLst>
            </p:cNvPr>
            <p:cNvSpPr txBox="1">
              <a:spLocks/>
            </p:cNvSpPr>
            <p:nvPr/>
          </p:nvSpPr>
          <p:spPr>
            <a:xfrm>
              <a:off x="7564718" y="2972606"/>
              <a:ext cx="1977091" cy="69419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b="1" dirty="0">
                  <a:latin typeface="Century Gothic" panose="020B0502020202020204" pitchFamily="34" charset="0"/>
                  <a:ea typeface="+mn-ea"/>
                  <a:cs typeface="+mn-cs"/>
                </a:rPr>
                <a:t>Научно-образовательный</a:t>
              </a:r>
            </a:p>
            <a:p>
              <a:pPr algn="ctr"/>
              <a:r>
                <a:rPr lang="ru-RU" sz="1400" b="1" dirty="0">
                  <a:latin typeface="Century Gothic" panose="020B0502020202020204" pitchFamily="34" charset="0"/>
                  <a:ea typeface="+mn-ea"/>
                  <a:cs typeface="+mn-cs"/>
                </a:rPr>
                <a:t>кампус КНИТУ в</a:t>
              </a:r>
            </a:p>
            <a:p>
              <a:pPr algn="ctr"/>
              <a:r>
                <a:rPr lang="ru-RU" sz="1400" b="1" dirty="0">
                  <a:latin typeface="Century Gothic" panose="020B0502020202020204" pitchFamily="34" charset="0"/>
                  <a:ea typeface="+mn-ea"/>
                  <a:cs typeface="+mn-cs"/>
                </a:rPr>
                <a:t>Нижнекамске (НХТИ)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43386A4-063E-41C4-BDA7-C7BA705E0B7A}"/>
                </a:ext>
              </a:extLst>
            </p:cNvPr>
            <p:cNvSpPr/>
            <p:nvPr/>
          </p:nvSpPr>
          <p:spPr>
            <a:xfrm>
              <a:off x="7711488" y="5048773"/>
              <a:ext cx="1591763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000" b="1" dirty="0" smtClean="0">
                  <a:latin typeface="+mj-lt"/>
                </a:rPr>
                <a:t>общее </a:t>
              </a:r>
              <a:r>
                <a:rPr lang="ru-RU" sz="1000" b="1" dirty="0">
                  <a:latin typeface="+mj-lt"/>
                </a:rPr>
                <a:t>ресурсное обеспечение</a:t>
              </a:r>
            </a:p>
            <a:p>
              <a:pPr lvl="0" algn="ctr"/>
              <a:r>
                <a:rPr lang="ru-RU" sz="1000" dirty="0">
                  <a:latin typeface="+mj-lt"/>
                </a:rPr>
                <a:t>(проектные </a:t>
              </a:r>
              <a:r>
                <a:rPr lang="ru-RU" sz="1000" dirty="0" smtClean="0">
                  <a:latin typeface="+mj-lt"/>
                </a:rPr>
                <a:t>работы уже </a:t>
              </a:r>
              <a:r>
                <a:rPr lang="ru-RU" sz="1000" dirty="0">
                  <a:latin typeface="+mj-lt"/>
                </a:rPr>
                <a:t>ведутся)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A716AA91-5E51-4576-97F3-2EB24313B074}"/>
                </a:ext>
              </a:extLst>
            </p:cNvPr>
            <p:cNvSpPr/>
            <p:nvPr/>
          </p:nvSpPr>
          <p:spPr>
            <a:xfrm>
              <a:off x="7530147" y="5917110"/>
              <a:ext cx="2046232" cy="86177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90488">
                <a:buFont typeface="Arial" panose="020B0604020202020204" pitchFamily="34" charset="0"/>
                <a:buChar char="•"/>
              </a:pPr>
              <a:r>
                <a:rPr lang="ru-RU" altLang="ru-RU" sz="1000" b="1" dirty="0">
                  <a:solidFill>
                    <a:srgbClr val="C00000"/>
                  </a:solidFill>
                  <a:latin typeface="+mj-lt"/>
                </a:rPr>
                <a:t> Обучающий центр  </a:t>
              </a:r>
            </a:p>
            <a:p>
              <a:pPr marL="90488"/>
              <a:r>
                <a:rPr lang="ru-RU" altLang="ru-RU" sz="1000" b="1" dirty="0">
                  <a:solidFill>
                    <a:srgbClr val="C00000"/>
                  </a:solidFill>
                  <a:latin typeface="+mj-lt"/>
                </a:rPr>
                <a:t>  </a:t>
              </a:r>
              <a:r>
                <a:rPr lang="ru-RU" altLang="ru-RU" sz="1000" b="1" dirty="0" smtClean="0">
                  <a:solidFill>
                    <a:srgbClr val="C00000"/>
                  </a:solidFill>
                  <a:latin typeface="+mj-lt"/>
                </a:rPr>
                <a:t>«</a:t>
              </a:r>
              <a:r>
                <a:rPr lang="ru-RU" altLang="ru-RU" sz="1000" b="1" dirty="0" err="1" smtClean="0">
                  <a:solidFill>
                    <a:srgbClr val="C00000"/>
                  </a:solidFill>
                  <a:latin typeface="+mj-lt"/>
                </a:rPr>
                <a:t>СибурИнтех</a:t>
              </a:r>
              <a:r>
                <a:rPr lang="ru-RU" altLang="ru-RU" sz="1000" b="1" dirty="0" smtClean="0">
                  <a:solidFill>
                    <a:srgbClr val="C00000"/>
                  </a:solidFill>
                  <a:latin typeface="+mj-lt"/>
                </a:rPr>
                <a:t>»</a:t>
              </a:r>
            </a:p>
            <a:p>
              <a:pPr marL="90488"/>
              <a:endParaRPr lang="ru-RU" altLang="ru-RU" sz="1000" b="1" dirty="0">
                <a:solidFill>
                  <a:srgbClr val="C00000"/>
                </a:solidFill>
                <a:latin typeface="+mj-lt"/>
              </a:endParaRPr>
            </a:p>
            <a:p>
              <a:pPr marL="90488">
                <a:buFont typeface="Arial" panose="020B0604020202020204" pitchFamily="34" charset="0"/>
                <a:buChar char="•"/>
              </a:pPr>
              <a:r>
                <a:rPr lang="ru-RU" altLang="ru-RU" sz="1000" b="1" dirty="0">
                  <a:solidFill>
                    <a:srgbClr val="C00000"/>
                  </a:solidFill>
                  <a:latin typeface="+mj-lt"/>
                </a:rPr>
                <a:t> Центр по переработке</a:t>
              </a:r>
            </a:p>
            <a:p>
              <a:pPr marL="90488"/>
              <a:r>
                <a:rPr lang="ru-RU" altLang="ru-RU" sz="1000" b="1" dirty="0">
                  <a:solidFill>
                    <a:srgbClr val="C00000"/>
                  </a:solidFill>
                  <a:latin typeface="+mj-lt"/>
                </a:rPr>
                <a:t>  эластомеров</a:t>
              </a: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02B9BD4B-AE84-EEE2-54E4-A8ACF525EFD5}"/>
                </a:ext>
              </a:extLst>
            </p:cNvPr>
            <p:cNvGrpSpPr/>
            <p:nvPr/>
          </p:nvGrpSpPr>
          <p:grpSpPr>
            <a:xfrm>
              <a:off x="7855103" y="4168978"/>
              <a:ext cx="1304676" cy="787135"/>
              <a:chOff x="1602846" y="4110281"/>
              <a:chExt cx="1634362" cy="986040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xmlns="" id="{24F6E41F-39BE-A92C-302B-E9817B9095C2}"/>
                  </a:ext>
                </a:extLst>
              </p:cNvPr>
              <p:cNvSpPr/>
              <p:nvPr/>
            </p:nvSpPr>
            <p:spPr>
              <a:xfrm>
                <a:off x="1915565" y="4110281"/>
                <a:ext cx="986041" cy="986040"/>
              </a:xfrm>
              <a:prstGeom prst="ellipse">
                <a:avLst/>
              </a:prstGeom>
              <a:solidFill>
                <a:srgbClr val="8E2725"/>
              </a:solidFill>
              <a:ln w="38100">
                <a:solidFill>
                  <a:srgbClr val="8E27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9BA2A45-7603-A6CC-4D52-71470459D296}"/>
                  </a:ext>
                </a:extLst>
              </p:cNvPr>
              <p:cNvSpPr/>
              <p:nvPr/>
            </p:nvSpPr>
            <p:spPr>
              <a:xfrm>
                <a:off x="1836890" y="4162800"/>
                <a:ext cx="1166098" cy="575542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ru-RU" altLang="ru-RU" sz="2400" b="1" kern="0" spc="-1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rPr>
                  <a:t>2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772FC016-4404-FC6F-DCE0-E516625BF107}"/>
                  </a:ext>
                </a:extLst>
              </p:cNvPr>
              <p:cNvSpPr/>
              <p:nvPr/>
            </p:nvSpPr>
            <p:spPr>
              <a:xfrm>
                <a:off x="1602846" y="4631822"/>
                <a:ext cx="1634362" cy="318079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ru-RU" altLang="ru-RU" sz="105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rPr>
                  <a:t>млрд </a:t>
                </a:r>
                <a:r>
                  <a:rPr lang="ru-RU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r>
                  <a:rPr lang="ru-RU" altLang="ru-RU" sz="105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rPr>
                  <a:t> </a:t>
                </a:r>
                <a:endParaRPr lang="ru-RU" altLang="ru-RU" sz="1200" b="1" kern="0" dirty="0">
                  <a:ln w="9525">
                    <a:noFill/>
                  </a:ln>
                  <a:solidFill>
                    <a:schemeClr val="bg1"/>
                  </a:solidFill>
                  <a:cs typeface="Tahoma"/>
                </a:endParaRPr>
              </a:p>
            </p:txBody>
          </p:sp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4D9DA93F-5355-59B7-BAC6-B10760ABE119}"/>
              </a:ext>
            </a:extLst>
          </p:cNvPr>
          <p:cNvGrpSpPr/>
          <p:nvPr/>
        </p:nvGrpSpPr>
        <p:grpSpPr>
          <a:xfrm>
            <a:off x="2471164" y="962932"/>
            <a:ext cx="2695005" cy="5205988"/>
            <a:chOff x="124294" y="2595649"/>
            <a:chExt cx="2695005" cy="520598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24294" y="2595649"/>
              <a:ext cx="26950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n w="9525">
                    <a:noFill/>
                  </a:ln>
                  <a:latin typeface="+mj-lt"/>
                  <a:cs typeface="Tahoma"/>
                </a:rPr>
                <a:t>Приобретение двух общежитий КОС</a:t>
              </a:r>
              <a:endParaRPr lang="en-US" sz="1400" b="1" dirty="0">
                <a:ln w="9525">
                  <a:noFill/>
                </a:ln>
                <a:latin typeface="+mj-lt"/>
                <a:cs typeface="Tahoma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7D504077-874E-4EB1-620A-E977288FD61B}"/>
                </a:ext>
              </a:extLst>
            </p:cNvPr>
            <p:cNvGrpSpPr/>
            <p:nvPr/>
          </p:nvGrpSpPr>
          <p:grpSpPr>
            <a:xfrm>
              <a:off x="334685" y="3196476"/>
              <a:ext cx="2301410" cy="4605161"/>
              <a:chOff x="334685" y="3196476"/>
              <a:chExt cx="2301410" cy="460516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34685" y="6249825"/>
                <a:ext cx="23014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000" b="1" dirty="0">
                    <a:latin typeface="Century Gothic" panose="020B0502020202020204" pitchFamily="34" charset="0"/>
                  </a:rPr>
                  <a:t>потенциальная стоимость возведения новых подобных объектов </a:t>
                </a:r>
              </a:p>
              <a:p>
                <a:pPr algn="ctr">
                  <a:lnSpc>
                    <a:spcPct val="90000"/>
                  </a:lnSpc>
                </a:pPr>
                <a:endParaRPr lang="ru-RU" sz="1000" b="1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B48FA597-76C0-F5A3-80C4-066F88289B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031" b="5579"/>
              <a:stretch/>
            </p:blipFill>
            <p:spPr>
              <a:xfrm>
                <a:off x="598359" y="4412404"/>
                <a:ext cx="1692000" cy="1019566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xmlns="" id="{B1952061-3281-6C7B-9C6E-A8C9109E2F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996" b="506"/>
              <a:stretch/>
            </p:blipFill>
            <p:spPr>
              <a:xfrm>
                <a:off x="618907" y="6724427"/>
                <a:ext cx="1692000" cy="1077210"/>
              </a:xfrm>
              <a:prstGeom prst="rect">
                <a:avLst/>
              </a:prstGeom>
            </p:spPr>
          </p:pic>
          <p:grpSp>
            <p:nvGrpSpPr>
              <p:cNvPr id="40" name="Группа 39"/>
              <p:cNvGrpSpPr/>
              <p:nvPr/>
            </p:nvGrpSpPr>
            <p:grpSpPr>
              <a:xfrm>
                <a:off x="907269" y="5495863"/>
                <a:ext cx="972273" cy="787135"/>
                <a:chOff x="-1533892" y="5772463"/>
                <a:chExt cx="1217963" cy="986040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-1395414" y="5772463"/>
                  <a:ext cx="986040" cy="986040"/>
                </a:xfrm>
                <a:prstGeom prst="ellipse">
                  <a:avLst/>
                </a:prstGeom>
                <a:solidFill>
                  <a:srgbClr val="8E2725"/>
                </a:solidFill>
                <a:ln w="38100">
                  <a:solidFill>
                    <a:srgbClr val="8E27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xmlns="" id="{F5411E5F-5599-0948-A3FF-78CAEB28190A}"/>
                    </a:ext>
                  </a:extLst>
                </p:cNvPr>
                <p:cNvSpPr/>
                <p:nvPr/>
              </p:nvSpPr>
              <p:spPr>
                <a:xfrm>
                  <a:off x="-1533892" y="5874628"/>
                  <a:ext cx="1166099" cy="575542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en-US" altLang="ru-RU" sz="2400" b="1" kern="0" spc="-1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&gt;1,5</a:t>
                  </a:r>
                  <a:endParaRPr lang="ru-RU" altLang="ru-RU" sz="2400" b="1" kern="0" spc="-1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xmlns="" id="{F5411E5F-5599-0948-A3FF-78CAEB28190A}"/>
                    </a:ext>
                  </a:extLst>
                </p:cNvPr>
                <p:cNvSpPr/>
                <p:nvPr/>
              </p:nvSpPr>
              <p:spPr>
                <a:xfrm>
                  <a:off x="-1496797" y="6278998"/>
                  <a:ext cx="1180868" cy="346995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ru-RU" altLang="ru-RU" sz="1050" b="1" kern="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млрд </a:t>
                  </a:r>
                  <a:r>
                    <a:rPr lang="ru-RU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₽</a:t>
                  </a:r>
                  <a:endParaRPr lang="ru-RU" altLang="ru-RU" sz="120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437427" y="3994242"/>
                <a:ext cx="10833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latin typeface="Century Gothic" panose="020B0502020202020204" pitchFamily="34" charset="0"/>
                  </a:rPr>
                  <a:t>суммарная </a:t>
                </a:r>
              </a:p>
              <a:p>
                <a:pPr algn="ctr"/>
                <a:r>
                  <a:rPr lang="ru-RU" sz="1000" b="1" dirty="0">
                    <a:latin typeface="Century Gothic" panose="020B0502020202020204" pitchFamily="34" charset="0"/>
                  </a:rPr>
                  <a:t>площадь</a:t>
                </a:r>
              </a:p>
            </p:txBody>
          </p:sp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xmlns="" id="{C13FF838-BE8D-3732-1C70-013D0CCCC325}"/>
                  </a:ext>
                </a:extLst>
              </p:cNvPr>
              <p:cNvGrpSpPr/>
              <p:nvPr/>
            </p:nvGrpSpPr>
            <p:grpSpPr>
              <a:xfrm>
                <a:off x="1467437" y="3199131"/>
                <a:ext cx="847459" cy="785811"/>
                <a:chOff x="4982833" y="2769052"/>
                <a:chExt cx="965098" cy="894892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5017937" y="2769052"/>
                  <a:ext cx="894891" cy="894892"/>
                </a:xfrm>
                <a:prstGeom prst="ellipse">
                  <a:avLst/>
                </a:prstGeom>
                <a:solidFill>
                  <a:srgbClr val="8E2725"/>
                </a:solidFill>
                <a:ln w="38100">
                  <a:solidFill>
                    <a:srgbClr val="8E27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57" name="Прямоугольник 56">
                  <a:extLst>
                    <a:ext uri="{FF2B5EF4-FFF2-40B4-BE49-F238E27FC236}">
                      <a16:creationId xmlns:a16="http://schemas.microsoft.com/office/drawing/2014/main" xmlns="" id="{F5411E5F-5599-0948-A3FF-78CAEB28190A}"/>
                    </a:ext>
                  </a:extLst>
                </p:cNvPr>
                <p:cNvSpPr/>
                <p:nvPr/>
              </p:nvSpPr>
              <p:spPr>
                <a:xfrm>
                  <a:off x="4982833" y="2954889"/>
                  <a:ext cx="965098" cy="523220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ru-RU" altLang="ru-RU" sz="2400" b="1" kern="0" spc="-1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+500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537777" y="3991657"/>
                <a:ext cx="7477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latin typeface="Century Gothic" panose="020B0502020202020204" pitchFamily="34" charset="0"/>
                  </a:rPr>
                  <a:t>новых мест</a:t>
                </a:r>
              </a:p>
            </p:txBody>
          </p: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xmlns="" id="{CCCB7EAA-2BE1-BF15-E1A8-482A8FF1C334}"/>
                  </a:ext>
                </a:extLst>
              </p:cNvPr>
              <p:cNvGrpSpPr/>
              <p:nvPr/>
            </p:nvGrpSpPr>
            <p:grpSpPr>
              <a:xfrm>
                <a:off x="577381" y="3196476"/>
                <a:ext cx="846394" cy="791122"/>
                <a:chOff x="577381" y="3454995"/>
                <a:chExt cx="846394" cy="791122"/>
              </a:xfrm>
            </p:grpSpPr>
            <p:grpSp>
              <p:nvGrpSpPr>
                <p:cNvPr id="6" name="Группа 5">
                  <a:extLst>
                    <a:ext uri="{FF2B5EF4-FFF2-40B4-BE49-F238E27FC236}">
                      <a16:creationId xmlns:a16="http://schemas.microsoft.com/office/drawing/2014/main" xmlns="" id="{0E41BC4B-3291-3CA0-9CC5-8D8AAF942927}"/>
                    </a:ext>
                  </a:extLst>
                </p:cNvPr>
                <p:cNvGrpSpPr/>
                <p:nvPr/>
              </p:nvGrpSpPr>
              <p:grpSpPr>
                <a:xfrm>
                  <a:off x="577381" y="3454995"/>
                  <a:ext cx="846394" cy="791122"/>
                  <a:chOff x="3871728" y="2770558"/>
                  <a:chExt cx="965098" cy="894892"/>
                </a:xfrm>
              </p:grpSpPr>
              <p:sp>
                <p:nvSpPr>
                  <p:cNvPr id="52" name="Овал 51"/>
                  <p:cNvSpPr/>
                  <p:nvPr/>
                </p:nvSpPr>
                <p:spPr>
                  <a:xfrm>
                    <a:off x="3906832" y="2770558"/>
                    <a:ext cx="894891" cy="894892"/>
                  </a:xfrm>
                  <a:prstGeom prst="ellipse">
                    <a:avLst/>
                  </a:prstGeom>
                  <a:solidFill>
                    <a:srgbClr val="8E2725"/>
                  </a:solidFill>
                  <a:ln w="38100">
                    <a:solidFill>
                      <a:srgbClr val="8E272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 dirty="0"/>
                  </a:p>
                </p:txBody>
              </p:sp>
              <p:sp>
                <p:nvSpPr>
                  <p:cNvPr id="53" name="Прямоугольник 52">
                    <a:extLst>
                      <a:ext uri="{FF2B5EF4-FFF2-40B4-BE49-F238E27FC236}">
                        <a16:creationId xmlns:a16="http://schemas.microsoft.com/office/drawing/2014/main" xmlns="" id="{F5411E5F-5599-0948-A3FF-78CAEB28190A}"/>
                      </a:ext>
                    </a:extLst>
                  </p:cNvPr>
                  <p:cNvSpPr/>
                  <p:nvPr/>
                </p:nvSpPr>
                <p:spPr>
                  <a:xfrm>
                    <a:off x="3871728" y="2871046"/>
                    <a:ext cx="965098" cy="523220"/>
                  </a:xfrm>
                  <a:prstGeom prst="rect">
                    <a:avLst/>
                  </a:prstGeom>
                </p:spPr>
                <p:txBody>
                  <a:bodyPr wrap="square" anchor="t">
                    <a:spAutoFit/>
                  </a:bodyPr>
                  <a:lstStyle/>
                  <a:p>
                    <a:pPr lvl="0" algn="ctr"/>
                    <a:r>
                      <a:rPr lang="ru-RU" altLang="ru-RU" sz="2400" b="1" kern="0" spc="-100" dirty="0">
                        <a:ln w="9525">
                          <a:noFill/>
                        </a:ln>
                        <a:solidFill>
                          <a:schemeClr val="bg1"/>
                        </a:solidFill>
                        <a:cs typeface="Tahoma"/>
                      </a:rPr>
                      <a:t>4200</a:t>
                    </a:r>
                  </a:p>
                </p:txBody>
              </p:sp>
            </p:grpSp>
            <p:sp>
              <p:nvSpPr>
                <p:cNvPr id="16" name="Прямоугольник 15"/>
                <p:cNvSpPr/>
                <p:nvPr/>
              </p:nvSpPr>
              <p:spPr>
                <a:xfrm>
                  <a:off x="877977" y="3911152"/>
                  <a:ext cx="34124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ru-RU" altLang="ru-RU" sz="1200" b="1" kern="0" spc="-1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м</a:t>
                  </a:r>
                  <a:r>
                    <a:rPr lang="ru-RU" altLang="ru-RU" sz="1200" b="1" kern="0" spc="-100" baseline="300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2</a:t>
                  </a:r>
                  <a:endParaRPr lang="en-US" altLang="ru-RU" sz="1200" b="1" kern="0" spc="-100" baseline="300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</p:grpSp>
        </p:grpSp>
      </p:grpSp>
      <p:sp>
        <p:nvSpPr>
          <p:cNvPr id="24" name="Прямоугольник 23"/>
          <p:cNvSpPr/>
          <p:nvPr/>
        </p:nvSpPr>
        <p:spPr>
          <a:xfrm>
            <a:off x="5146729" y="977601"/>
            <a:ext cx="168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9525">
                  <a:noFill/>
                </a:ln>
                <a:latin typeface="+mj-lt"/>
                <a:cs typeface="Tahoma"/>
              </a:rPr>
              <a:t>Кампус лицея КНИТУ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52627160-D9D2-CAAA-3520-4CE68DF7A346}"/>
              </a:ext>
            </a:extLst>
          </p:cNvPr>
          <p:cNvGrpSpPr/>
          <p:nvPr/>
        </p:nvGrpSpPr>
        <p:grpSpPr>
          <a:xfrm>
            <a:off x="493255" y="2925837"/>
            <a:ext cx="6397584" cy="3248644"/>
            <a:chOff x="509555" y="2864193"/>
            <a:chExt cx="6397584" cy="3248644"/>
          </a:xfrm>
        </p:grpSpPr>
        <p:sp>
          <p:nvSpPr>
            <p:cNvPr id="51" name="TextBox 50"/>
            <p:cNvSpPr txBox="1"/>
            <p:nvPr/>
          </p:nvSpPr>
          <p:spPr>
            <a:xfrm>
              <a:off x="509555" y="3769497"/>
              <a:ext cx="1934300" cy="246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altLang="ru-RU" sz="1000" b="1" dirty="0" err="1" smtClean="0">
                  <a:ln w="9525">
                    <a:noFill/>
                  </a:ln>
                  <a:latin typeface="+mj-lt"/>
                  <a:cs typeface="Tahoma"/>
                </a:rPr>
                <a:t>софинансирование</a:t>
              </a:r>
              <a:r>
                <a:rPr lang="ru-RU" altLang="ru-RU" sz="1000" b="1" dirty="0" smtClean="0">
                  <a:ln w="9525">
                    <a:noFill/>
                  </a:ln>
                  <a:latin typeface="+mj-lt"/>
                  <a:cs typeface="Tahoma"/>
                </a:rPr>
                <a:t> </a:t>
              </a:r>
              <a:r>
                <a:rPr lang="ru-RU" altLang="ru-RU" sz="1000" b="1" dirty="0">
                  <a:ln w="9525">
                    <a:noFill/>
                  </a:ln>
                  <a:latin typeface="+mj-lt"/>
                  <a:cs typeface="Tahoma"/>
                </a:rPr>
                <a:t>РТ</a:t>
              </a:r>
              <a:endParaRPr lang="ru-RU" sz="1000" b="1" dirty="0">
                <a:latin typeface="+mj-lt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597"/>
            <a:stretch/>
          </p:blipFill>
          <p:spPr>
            <a:xfrm>
              <a:off x="5195679" y="5032837"/>
              <a:ext cx="1691708" cy="1080000"/>
            </a:xfrm>
            <a:prstGeom prst="rect">
              <a:avLst/>
            </a:prstGeom>
          </p:spPr>
        </p:pic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7AB7CC8E-1ACA-FC59-CDD3-298D76A5365D}"/>
                </a:ext>
              </a:extLst>
            </p:cNvPr>
            <p:cNvGrpSpPr/>
            <p:nvPr/>
          </p:nvGrpSpPr>
          <p:grpSpPr>
            <a:xfrm>
              <a:off x="5374079" y="2864193"/>
              <a:ext cx="1304675" cy="787135"/>
              <a:chOff x="5348050" y="3134684"/>
              <a:chExt cx="1485782" cy="896400"/>
            </a:xfrm>
          </p:grpSpPr>
          <p:grpSp>
            <p:nvGrpSpPr>
              <p:cNvPr id="71" name="Группа 70">
                <a:extLst>
                  <a:ext uri="{FF2B5EF4-FFF2-40B4-BE49-F238E27FC236}">
                    <a16:creationId xmlns:a16="http://schemas.microsoft.com/office/drawing/2014/main" xmlns="" id="{02B9BD4B-AE84-EEE2-54E4-A8ACF525EFD5}"/>
                  </a:ext>
                </a:extLst>
              </p:cNvPr>
              <p:cNvGrpSpPr/>
              <p:nvPr/>
            </p:nvGrpSpPr>
            <p:grpSpPr>
              <a:xfrm>
                <a:off x="5348050" y="3134684"/>
                <a:ext cx="1485782" cy="896400"/>
                <a:chOff x="1077113" y="3140968"/>
                <a:chExt cx="1634362" cy="986040"/>
              </a:xfrm>
            </p:grpSpPr>
            <p:sp>
              <p:nvSpPr>
                <p:cNvPr id="72" name="Овал 71">
                  <a:extLst>
                    <a:ext uri="{FF2B5EF4-FFF2-40B4-BE49-F238E27FC236}">
                      <a16:creationId xmlns:a16="http://schemas.microsoft.com/office/drawing/2014/main" xmlns="" id="{24F6E41F-39BE-A92C-302B-E9817B9095C2}"/>
                    </a:ext>
                  </a:extLst>
                </p:cNvPr>
                <p:cNvSpPr/>
                <p:nvPr/>
              </p:nvSpPr>
              <p:spPr>
                <a:xfrm>
                  <a:off x="1412716" y="3140968"/>
                  <a:ext cx="986040" cy="986040"/>
                </a:xfrm>
                <a:prstGeom prst="ellipse">
                  <a:avLst/>
                </a:prstGeom>
                <a:solidFill>
                  <a:srgbClr val="8E2725"/>
                </a:solidFill>
                <a:ln w="38100">
                  <a:solidFill>
                    <a:srgbClr val="8E27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xmlns="" id="{89BA2A45-7603-A6CC-4D52-71470459D296}"/>
                    </a:ext>
                  </a:extLst>
                </p:cNvPr>
                <p:cNvSpPr/>
                <p:nvPr/>
              </p:nvSpPr>
              <p:spPr>
                <a:xfrm>
                  <a:off x="1311332" y="3239142"/>
                  <a:ext cx="1166099" cy="575542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endParaRPr lang="ru-RU" altLang="ru-RU" sz="2400" b="1" kern="0" spc="-1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xmlns="" id="{772FC016-4404-FC6F-DCE0-E516625BF107}"/>
                    </a:ext>
                  </a:extLst>
                </p:cNvPr>
                <p:cNvSpPr/>
                <p:nvPr/>
              </p:nvSpPr>
              <p:spPr>
                <a:xfrm>
                  <a:off x="1077113" y="3611245"/>
                  <a:ext cx="1634362" cy="318079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ru-RU" altLang="ru-RU" sz="1050" b="1" kern="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 </a:t>
                  </a:r>
                  <a:endParaRPr lang="ru-RU" altLang="ru-RU" sz="120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5460297" y="3341400"/>
                <a:ext cx="1297948" cy="52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150</a:t>
                </a:r>
                <a:endParaRPr lang="ru-RU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xmlns="" id="{6F2C93DA-DB64-4DC4-A201-2C689456EE08}"/>
                </a:ext>
              </a:extLst>
            </p:cNvPr>
            <p:cNvGrpSpPr/>
            <p:nvPr/>
          </p:nvGrpSpPr>
          <p:grpSpPr>
            <a:xfrm>
              <a:off x="975954" y="2923411"/>
              <a:ext cx="981022" cy="787134"/>
              <a:chOff x="-4443478" y="5399354"/>
              <a:chExt cx="1228923" cy="986039"/>
            </a:xfrm>
          </p:grpSpPr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xmlns="" id="{4046F975-AC0A-86CE-D282-9B3858E45E07}"/>
                  </a:ext>
                </a:extLst>
              </p:cNvPr>
              <p:cNvSpPr/>
              <p:nvPr/>
            </p:nvSpPr>
            <p:spPr>
              <a:xfrm>
                <a:off x="-4329459" y="5399354"/>
                <a:ext cx="986040" cy="986039"/>
              </a:xfrm>
              <a:prstGeom prst="ellipse">
                <a:avLst/>
              </a:prstGeom>
              <a:solidFill>
                <a:srgbClr val="8E2725"/>
              </a:solidFill>
              <a:ln w="38100">
                <a:solidFill>
                  <a:srgbClr val="8E27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xmlns="" id="{01456825-EEA3-EAE7-9528-26175B7A9ABD}"/>
                  </a:ext>
                </a:extLst>
              </p:cNvPr>
              <p:cNvSpPr/>
              <p:nvPr/>
            </p:nvSpPr>
            <p:spPr>
              <a:xfrm>
                <a:off x="-4443478" y="5437680"/>
                <a:ext cx="1166099" cy="575541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lvl="0" algn="ctr"/>
                <a:endParaRPr lang="ru-RU" altLang="ru-RU" sz="2400" b="1" kern="0" spc="-100" dirty="0">
                  <a:ln w="9525">
                    <a:noFill/>
                  </a:ln>
                  <a:solidFill>
                    <a:schemeClr val="bg1"/>
                  </a:solidFill>
                  <a:cs typeface="Tahoma"/>
                </a:endParaRPr>
              </a:p>
            </p:txBody>
          </p:sp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xmlns="" id="{8A777E85-8583-6B22-BE7E-CCAE7CF45348}"/>
                  </a:ext>
                </a:extLst>
              </p:cNvPr>
              <p:cNvSpPr/>
              <p:nvPr/>
            </p:nvSpPr>
            <p:spPr>
              <a:xfrm>
                <a:off x="-4395423" y="6009849"/>
                <a:ext cx="1180868" cy="346995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ru-RU" altLang="ru-RU" sz="105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rPr>
                  <a:t>млн </a:t>
                </a: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altLang="ru-RU" sz="1200" b="1" kern="0" dirty="0">
                  <a:ln w="9525">
                    <a:noFill/>
                  </a:ln>
                  <a:solidFill>
                    <a:schemeClr val="bg1"/>
                  </a:solidFill>
                  <a:cs typeface="Tahoma"/>
                </a:endParaRPr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xmlns="" id="{830D97FA-6004-B636-348E-726A8ABA393E}"/>
                  </a:ext>
                </a:extLst>
              </p:cNvPr>
              <p:cNvSpPr/>
              <p:nvPr/>
            </p:nvSpPr>
            <p:spPr>
              <a:xfrm>
                <a:off x="-4429546" y="5542695"/>
                <a:ext cx="1180868" cy="578325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ru-RU" altLang="ru-RU" sz="2400" b="1" kern="0" dirty="0" smtClean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rPr>
                  <a:t>600</a:t>
                </a:r>
                <a:endParaRPr lang="ru-RU" altLang="ru-RU" sz="2400" b="1" kern="0" dirty="0">
                  <a:ln w="9525">
                    <a:noFill/>
                  </a:ln>
                  <a:solidFill>
                    <a:schemeClr val="bg1"/>
                  </a:solidFill>
                  <a:cs typeface="Tahoma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EC66A82B-BD3A-5AF7-56FF-ACC1B88E0260}"/>
                </a:ext>
              </a:extLst>
            </p:cNvPr>
            <p:cNvSpPr txBox="1"/>
            <p:nvPr/>
          </p:nvSpPr>
          <p:spPr>
            <a:xfrm>
              <a:off x="5145693" y="3691464"/>
              <a:ext cx="17614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ru-RU" sz="1000" b="1" dirty="0" smtClean="0">
                  <a:latin typeface="Century Gothic" panose="020B0502020202020204" pitchFamily="34" charset="0"/>
                </a:rPr>
                <a:t>мест в новой столовой</a:t>
              </a:r>
            </a:p>
            <a:p>
              <a:pPr algn="ctr"/>
              <a:r>
                <a:rPr lang="ru-RU" sz="1000" dirty="0" smtClean="0">
                  <a:latin typeface="Century Gothic" panose="020B0502020202020204" pitchFamily="34" charset="0"/>
                </a:rPr>
                <a:t>(строительство 2023/24)</a:t>
              </a:r>
              <a:endParaRPr lang="ru-RU" sz="1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7FD972A9-1459-7821-F7ED-AE44A5A8D107}"/>
              </a:ext>
            </a:extLst>
          </p:cNvPr>
          <p:cNvGrpSpPr/>
          <p:nvPr/>
        </p:nvGrpSpPr>
        <p:grpSpPr>
          <a:xfrm>
            <a:off x="383925" y="1048545"/>
            <a:ext cx="2120629" cy="5249135"/>
            <a:chOff x="383925" y="986901"/>
            <a:chExt cx="2120629" cy="5249135"/>
          </a:xfrm>
        </p:grpSpPr>
        <p:sp>
          <p:nvSpPr>
            <p:cNvPr id="49" name="TextBox 48"/>
            <p:cNvSpPr txBox="1"/>
            <p:nvPr/>
          </p:nvSpPr>
          <p:spPr>
            <a:xfrm>
              <a:off x="480528" y="2307429"/>
              <a:ext cx="1934300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1000" b="1" dirty="0" smtClean="0">
                  <a:latin typeface="Century Gothic" panose="020B0502020202020204" pitchFamily="34" charset="0"/>
                </a:rPr>
                <a:t>получено </a:t>
              </a:r>
              <a:r>
                <a:rPr lang="ru-RU" sz="1000" b="1" dirty="0">
                  <a:latin typeface="Century Gothic" panose="020B0502020202020204" pitchFamily="34" charset="0"/>
                </a:rPr>
                <a:t>средств</a:t>
              </a:r>
            </a:p>
            <a:p>
              <a:pPr algn="ctr"/>
              <a:r>
                <a:rPr lang="ru-RU" sz="1000" b="1" dirty="0">
                  <a:latin typeface="Century Gothic" panose="020B0502020202020204" pitchFamily="34" charset="0"/>
                </a:rPr>
                <a:t> гранта (2022+2023 гг.)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541046F2-CD86-855A-819A-8D94C09A1CA0}"/>
                </a:ext>
              </a:extLst>
            </p:cNvPr>
            <p:cNvGrpSpPr/>
            <p:nvPr/>
          </p:nvGrpSpPr>
          <p:grpSpPr>
            <a:xfrm>
              <a:off x="383925" y="986901"/>
              <a:ext cx="2120629" cy="5249135"/>
              <a:chOff x="383925" y="986901"/>
              <a:chExt cx="2120629" cy="5249135"/>
            </a:xfrm>
          </p:grpSpPr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F5411E5F-5599-0948-A3FF-78CAEB28190A}"/>
                  </a:ext>
                </a:extLst>
              </p:cNvPr>
              <p:cNvSpPr/>
              <p:nvPr/>
            </p:nvSpPr>
            <p:spPr>
              <a:xfrm>
                <a:off x="383925" y="5112154"/>
                <a:ext cx="2120629" cy="338554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000" b="1" dirty="0" smtClean="0">
                    <a:latin typeface="+mj-lt"/>
                  </a:rPr>
                  <a:t>поддержка </a:t>
                </a:r>
                <a:endParaRPr lang="ru-RU" sz="1000" b="1" dirty="0">
                  <a:latin typeface="+mj-lt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000" b="1" dirty="0">
                    <a:latin typeface="+mj-lt"/>
                  </a:rPr>
                  <a:t>ПИШ партнёрами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79683" y="986901"/>
                <a:ext cx="2008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altLang="ru-RU" sz="1400" b="1" dirty="0">
                    <a:ln w="9525">
                      <a:noFill/>
                    </a:ln>
                    <a:latin typeface="+mj-lt"/>
                    <a:cs typeface="Tahoma"/>
                  </a:rPr>
                  <a:t>ПИШ </a:t>
                </a:r>
                <a:r>
                  <a:rPr lang="ru-RU" altLang="ru-RU" sz="1400" b="1" dirty="0" smtClean="0">
                    <a:ln w="9525">
                      <a:noFill/>
                    </a:ln>
                    <a:latin typeface="+mj-lt"/>
                    <a:cs typeface="Tahoma"/>
                  </a:rPr>
                  <a:t>«</a:t>
                </a:r>
                <a:r>
                  <a:rPr lang="ru-RU" altLang="ru-RU" sz="1400" b="1" dirty="0" err="1" smtClean="0">
                    <a:ln w="9525">
                      <a:noFill/>
                    </a:ln>
                    <a:latin typeface="+mj-lt"/>
                    <a:cs typeface="Tahoma"/>
                  </a:rPr>
                  <a:t>ПромХимТех</a:t>
                </a:r>
                <a:r>
                  <a:rPr lang="ru-RU" altLang="ru-RU" sz="1400" b="1" dirty="0" smtClean="0">
                    <a:ln w="9525">
                      <a:noFill/>
                    </a:ln>
                    <a:latin typeface="+mj-lt"/>
                    <a:cs typeface="Tahoma"/>
                  </a:rPr>
                  <a:t>» </a:t>
                </a:r>
                <a:endParaRPr lang="ru-RU" altLang="ru-RU" sz="1400" b="1" dirty="0">
                  <a:ln w="9525">
                    <a:noFill/>
                  </a:ln>
                  <a:latin typeface="+mj-lt"/>
                  <a:cs typeface="Tahoma"/>
                </a:endParaRPr>
              </a:p>
              <a:p>
                <a:pPr algn="ctr"/>
                <a:r>
                  <a:rPr lang="ru-RU" altLang="ru-RU" sz="1400" b="1" dirty="0" smtClean="0">
                    <a:ln w="9525">
                      <a:noFill/>
                    </a:ln>
                    <a:solidFill>
                      <a:srgbClr val="002060"/>
                    </a:solidFill>
                    <a:latin typeface="+mj-lt"/>
                    <a:cs typeface="Tahoma"/>
                  </a:rPr>
                  <a:t> </a:t>
                </a:r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xmlns="" id="{EB63AFD9-C1AB-DC05-7CF5-782C01EDB9D0}"/>
                  </a:ext>
                </a:extLst>
              </p:cNvPr>
              <p:cNvGrpSpPr/>
              <p:nvPr/>
            </p:nvGrpSpPr>
            <p:grpSpPr>
              <a:xfrm>
                <a:off x="976349" y="1506831"/>
                <a:ext cx="942661" cy="784800"/>
                <a:chOff x="1808830" y="3609806"/>
                <a:chExt cx="1180868" cy="983115"/>
              </a:xfrm>
            </p:grpSpPr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xmlns="" id="{3EEB1516-C4B8-1146-95FE-315AEA392013}"/>
                    </a:ext>
                  </a:extLst>
                </p:cNvPr>
                <p:cNvSpPr/>
                <p:nvPr/>
              </p:nvSpPr>
              <p:spPr>
                <a:xfrm>
                  <a:off x="1906243" y="3609806"/>
                  <a:ext cx="986040" cy="983115"/>
                </a:xfrm>
                <a:prstGeom prst="ellipse">
                  <a:avLst/>
                </a:prstGeom>
                <a:solidFill>
                  <a:srgbClr val="8E2725"/>
                </a:solidFill>
                <a:ln w="38100">
                  <a:solidFill>
                    <a:srgbClr val="8E27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xmlns="" id="{4B6C3D95-15A7-E661-5340-B8EC290E09F4}"/>
                    </a:ext>
                  </a:extLst>
                </p:cNvPr>
                <p:cNvSpPr/>
                <p:nvPr/>
              </p:nvSpPr>
              <p:spPr>
                <a:xfrm>
                  <a:off x="1816215" y="3711968"/>
                  <a:ext cx="1166099" cy="575542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en-US" altLang="ru-RU" sz="2400" b="1" kern="0" spc="-100" dirty="0" smtClean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432</a:t>
                  </a:r>
                  <a:r>
                    <a:rPr lang="ru-RU" altLang="ru-RU" sz="2400" b="1" kern="0" spc="-100" dirty="0" smtClean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+</a:t>
                  </a:r>
                  <a:endParaRPr lang="ru-RU" altLang="ru-RU" sz="2400" b="1" kern="0" spc="-1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  <p:sp>
              <p:nvSpPr>
                <p:cNvPr id="48" name="Прямоугольник 47">
                  <a:extLst>
                    <a:ext uri="{FF2B5EF4-FFF2-40B4-BE49-F238E27FC236}">
                      <a16:creationId xmlns:a16="http://schemas.microsoft.com/office/drawing/2014/main" xmlns="" id="{3F25E57E-1784-A5F5-57C1-FD1BABA152BB}"/>
                    </a:ext>
                  </a:extLst>
                </p:cNvPr>
                <p:cNvSpPr/>
                <p:nvPr/>
              </p:nvSpPr>
              <p:spPr>
                <a:xfrm>
                  <a:off x="1808830" y="4116339"/>
                  <a:ext cx="1180868" cy="346995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ru-RU" altLang="ru-RU" sz="1050" b="1" kern="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млн </a:t>
                  </a:r>
                  <a:r>
                    <a:rPr lang="ru-RU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₽</a:t>
                  </a:r>
                  <a:endParaRPr lang="ru-RU" altLang="ru-RU" sz="120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</p:grpSp>
          <p:grpSp>
            <p:nvGrpSpPr>
              <p:cNvPr id="79" name="Группа 78">
                <a:extLst>
                  <a:ext uri="{FF2B5EF4-FFF2-40B4-BE49-F238E27FC236}">
                    <a16:creationId xmlns:a16="http://schemas.microsoft.com/office/drawing/2014/main" xmlns="" id="{2C8C447D-CE70-22DA-D7B5-31F366BEBBFC}"/>
                  </a:ext>
                </a:extLst>
              </p:cNvPr>
              <p:cNvGrpSpPr/>
              <p:nvPr/>
            </p:nvGrpSpPr>
            <p:grpSpPr>
              <a:xfrm>
                <a:off x="976347" y="4258797"/>
                <a:ext cx="950804" cy="825919"/>
                <a:chOff x="-1082798" y="7072178"/>
                <a:chExt cx="1191070" cy="1034625"/>
              </a:xfrm>
            </p:grpSpPr>
            <p:sp>
              <p:nvSpPr>
                <p:cNvPr id="80" name="Овал 79">
                  <a:extLst>
                    <a:ext uri="{FF2B5EF4-FFF2-40B4-BE49-F238E27FC236}">
                      <a16:creationId xmlns:a16="http://schemas.microsoft.com/office/drawing/2014/main" xmlns="" id="{FC75A103-5A14-EBE4-A705-9F07CB8B50EB}"/>
                    </a:ext>
                  </a:extLst>
                </p:cNvPr>
                <p:cNvSpPr/>
                <p:nvPr/>
              </p:nvSpPr>
              <p:spPr>
                <a:xfrm>
                  <a:off x="-976500" y="7120763"/>
                  <a:ext cx="986041" cy="986040"/>
                </a:xfrm>
                <a:prstGeom prst="ellipse">
                  <a:avLst/>
                </a:prstGeom>
                <a:solidFill>
                  <a:srgbClr val="8E2725"/>
                </a:solidFill>
                <a:ln w="38100">
                  <a:solidFill>
                    <a:srgbClr val="8E27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Прямоугольник 80">
                  <a:extLst>
                    <a:ext uri="{FF2B5EF4-FFF2-40B4-BE49-F238E27FC236}">
                      <a16:creationId xmlns:a16="http://schemas.microsoft.com/office/drawing/2014/main" xmlns="" id="{200E393B-B51A-DDFB-97F9-289D9F874263}"/>
                    </a:ext>
                  </a:extLst>
                </p:cNvPr>
                <p:cNvSpPr/>
                <p:nvPr/>
              </p:nvSpPr>
              <p:spPr>
                <a:xfrm>
                  <a:off x="-1075415" y="7072178"/>
                  <a:ext cx="1166098" cy="575542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endParaRPr lang="ru-RU" altLang="ru-RU" sz="2400" b="1" kern="0" spc="-1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  <p:sp>
              <p:nvSpPr>
                <p:cNvPr id="82" name="Прямоугольник 81">
                  <a:extLst>
                    <a:ext uri="{FF2B5EF4-FFF2-40B4-BE49-F238E27FC236}">
                      <a16:creationId xmlns:a16="http://schemas.microsoft.com/office/drawing/2014/main" xmlns="" id="{572E0857-C039-5F61-C78F-1AA1640AC9C2}"/>
                    </a:ext>
                  </a:extLst>
                </p:cNvPr>
                <p:cNvSpPr/>
                <p:nvPr/>
              </p:nvSpPr>
              <p:spPr>
                <a:xfrm>
                  <a:off x="-1082798" y="7675222"/>
                  <a:ext cx="1180869" cy="346995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ru-RU" altLang="ru-RU" sz="1050" b="1" kern="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млн </a:t>
                  </a:r>
                  <a:r>
                    <a:rPr lang="ru-RU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₽</a:t>
                  </a:r>
                  <a:endParaRPr lang="ru-RU" altLang="ru-RU" sz="120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  <p:sp>
              <p:nvSpPr>
                <p:cNvPr id="83" name="Прямоугольник 82">
                  <a:extLst>
                    <a:ext uri="{FF2B5EF4-FFF2-40B4-BE49-F238E27FC236}">
                      <a16:creationId xmlns:a16="http://schemas.microsoft.com/office/drawing/2014/main" xmlns="" id="{7EF20595-2379-C4BF-4643-C7997FB5FEB8}"/>
                    </a:ext>
                  </a:extLst>
                </p:cNvPr>
                <p:cNvSpPr/>
                <p:nvPr/>
              </p:nvSpPr>
              <p:spPr>
                <a:xfrm>
                  <a:off x="-1072594" y="7247398"/>
                  <a:ext cx="1180866" cy="578326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ru-RU" altLang="ru-RU" sz="2400" b="1" kern="0" dirty="0" smtClean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552</a:t>
                  </a:r>
                  <a:endParaRPr lang="ru-RU" altLang="ru-RU" sz="2400" b="1" kern="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</p:grp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xmlns="" id="{5D5C4C8D-54ED-C1DF-82D8-CC55D46FC9AF}"/>
                  </a:ext>
                </a:extLst>
              </p:cNvPr>
              <p:cNvSpPr/>
              <p:nvPr/>
            </p:nvSpPr>
            <p:spPr>
              <a:xfrm>
                <a:off x="491512" y="5528150"/>
                <a:ext cx="1943270" cy="707886"/>
              </a:xfrm>
              <a:prstGeom prst="rect">
                <a:avLst/>
              </a:prstGeom>
              <a:noFill/>
            </p:spPr>
            <p:txBody>
              <a:bodyPr wrap="square" numCol="1" spcCol="108000" anchor="t">
                <a:spAutoFit/>
              </a:bodyPr>
              <a:lstStyle/>
              <a:p>
                <a:pPr lvl="0">
                  <a:lnSpc>
                    <a:spcPct val="80000"/>
                  </a:lnSpc>
                </a:pPr>
                <a:r>
                  <a:rPr lang="ru-RU" altLang="ru-RU" sz="1000" b="1" dirty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СИБУР – </a:t>
                </a:r>
                <a:r>
                  <a:rPr lang="ru-RU" altLang="ru-RU" sz="1000" b="1" dirty="0" smtClean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190</a:t>
                </a:r>
                <a:endParaRPr lang="ru-RU" altLang="ru-RU" sz="1000" b="1" dirty="0">
                  <a:ln w="9525">
                    <a:noFill/>
                  </a:ln>
                  <a:solidFill>
                    <a:srgbClr val="8E2725"/>
                  </a:solidFill>
                  <a:latin typeface="+mj-lt"/>
                  <a:cs typeface="Tahoma"/>
                </a:endParaRPr>
              </a:p>
              <a:p>
                <a:pPr lvl="0">
                  <a:lnSpc>
                    <a:spcPct val="80000"/>
                  </a:lnSpc>
                </a:pPr>
                <a:r>
                  <a:rPr lang="ru-RU" altLang="ru-RU" sz="1000" b="1" dirty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ГАЗПРОМ </a:t>
                </a:r>
                <a:r>
                  <a:rPr lang="ru-RU" altLang="ru-RU" sz="1000" b="1" dirty="0" smtClean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– 225</a:t>
                </a:r>
                <a:endParaRPr lang="ru-RU" altLang="ru-RU" sz="1000" b="1" dirty="0">
                  <a:ln w="9525">
                    <a:noFill/>
                  </a:ln>
                  <a:solidFill>
                    <a:srgbClr val="8E2725"/>
                  </a:solidFill>
                  <a:latin typeface="+mj-lt"/>
                  <a:cs typeface="Tahoma"/>
                </a:endParaRPr>
              </a:p>
              <a:p>
                <a:pPr lvl="0">
                  <a:lnSpc>
                    <a:spcPct val="80000"/>
                  </a:lnSpc>
                </a:pPr>
                <a:r>
                  <a:rPr lang="ru-RU" altLang="ru-RU" sz="1000" b="1" dirty="0" smtClean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Аммоний </a:t>
                </a:r>
                <a:r>
                  <a:rPr lang="ru-RU" altLang="ru-RU" sz="1000" b="1" dirty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– 42</a:t>
                </a:r>
              </a:p>
              <a:p>
                <a:pPr lvl="0">
                  <a:lnSpc>
                    <a:spcPct val="80000"/>
                  </a:lnSpc>
                </a:pPr>
                <a:r>
                  <a:rPr lang="ru-RU" altLang="ru-RU" sz="1000" b="1" dirty="0" smtClean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РТСИМ </a:t>
                </a:r>
                <a:r>
                  <a:rPr lang="ru-RU" altLang="ru-RU" sz="1000" b="1" dirty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– </a:t>
                </a:r>
                <a:r>
                  <a:rPr lang="ru-RU" altLang="ru-RU" sz="1000" b="1" dirty="0" smtClean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50</a:t>
                </a:r>
                <a:endParaRPr lang="ru-RU" altLang="ru-RU" sz="1000" b="1" dirty="0">
                  <a:ln w="9525">
                    <a:noFill/>
                  </a:ln>
                  <a:solidFill>
                    <a:srgbClr val="8E2725"/>
                  </a:solidFill>
                  <a:latin typeface="+mj-lt"/>
                  <a:cs typeface="Tahoma"/>
                </a:endParaRPr>
              </a:p>
              <a:p>
                <a:pPr lvl="0">
                  <a:lnSpc>
                    <a:spcPct val="80000"/>
                  </a:lnSpc>
                </a:pPr>
                <a:r>
                  <a:rPr lang="ru-RU" altLang="ru-RU" sz="1000" b="1" dirty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Системные решения – </a:t>
                </a:r>
                <a:r>
                  <a:rPr lang="ru-RU" altLang="ru-RU" sz="1000" b="1" dirty="0" smtClean="0">
                    <a:ln w="9525">
                      <a:noFill/>
                    </a:ln>
                    <a:solidFill>
                      <a:srgbClr val="8E2725"/>
                    </a:solidFill>
                    <a:latin typeface="+mj-lt"/>
                    <a:cs typeface="Tahoma"/>
                  </a:rPr>
                  <a:t>45</a:t>
                </a:r>
                <a:endParaRPr lang="ru-RU" sz="1000" b="1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6F659CDC-0C90-6A99-9EE7-21A061FBD3DB}"/>
              </a:ext>
            </a:extLst>
          </p:cNvPr>
          <p:cNvGrpSpPr/>
          <p:nvPr/>
        </p:nvGrpSpPr>
        <p:grpSpPr>
          <a:xfrm>
            <a:off x="7049724" y="1199816"/>
            <a:ext cx="4148526" cy="5036309"/>
            <a:chOff x="7012401" y="1138172"/>
            <a:chExt cx="4148526" cy="5036309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C1847837-4213-BF02-6957-69448D63AC9B}"/>
                </a:ext>
              </a:extLst>
            </p:cNvPr>
            <p:cNvGrpSpPr/>
            <p:nvPr/>
          </p:nvGrpSpPr>
          <p:grpSpPr>
            <a:xfrm>
              <a:off x="7012401" y="1138172"/>
              <a:ext cx="2293554" cy="3101792"/>
              <a:chOff x="7597414" y="1094484"/>
              <a:chExt cx="2293554" cy="3101792"/>
            </a:xfrm>
          </p:grpSpPr>
          <p:sp>
            <p:nvSpPr>
              <p:cNvPr id="35" name="Заголовок 6">
                <a:extLst>
                  <a:ext uri="{FF2B5EF4-FFF2-40B4-BE49-F238E27FC236}">
                    <a16:creationId xmlns:a16="http://schemas.microsoft.com/office/drawing/2014/main" xmlns="" id="{5F91CD3B-14E8-423C-8949-D40E94536E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7414" y="1094484"/>
                <a:ext cx="2293554" cy="694199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400" b="1" dirty="0">
                    <a:latin typeface="Century Gothic" panose="020B0502020202020204" pitchFamily="34" charset="0"/>
                    <a:ea typeface="+mn-ea"/>
                    <a:cs typeface="+mn-cs"/>
                  </a:rPr>
                  <a:t>Модернизация корпуса «К». </a:t>
                </a:r>
                <a:endParaRPr lang="ru-RU" sz="1400" b="1" dirty="0" smtClean="0"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algn="ctr"/>
                <a:r>
                  <a:rPr lang="ru-RU" sz="1400" b="1" dirty="0" smtClean="0">
                    <a:latin typeface="Century Gothic" panose="020B0502020202020204" pitchFamily="34" charset="0"/>
                    <a:ea typeface="+mn-ea"/>
                    <a:cs typeface="+mn-cs"/>
                  </a:rPr>
                  <a:t>Создание </a:t>
                </a:r>
                <a:r>
                  <a:rPr lang="en-US" sz="1400" b="1" dirty="0">
                    <a:latin typeface="Century Gothic" panose="020B0502020202020204" pitchFamily="34" charset="0"/>
                    <a:ea typeface="+mn-ea"/>
                    <a:cs typeface="+mn-cs"/>
                  </a:rPr>
                  <a:t>R&amp;D-</a:t>
                </a:r>
                <a:r>
                  <a:rPr lang="ru-RU" sz="1400" b="1" dirty="0">
                    <a:latin typeface="Century Gothic" panose="020B0502020202020204" pitchFamily="34" charset="0"/>
                    <a:ea typeface="+mn-ea"/>
                    <a:cs typeface="+mn-cs"/>
                  </a:rPr>
                  <a:t>центра </a:t>
                </a:r>
              </a:p>
              <a:p>
                <a:pPr algn="ctr"/>
                <a:r>
                  <a:rPr lang="ru-RU" sz="1400" dirty="0">
                    <a:latin typeface="Century Gothic" panose="020B0502020202020204" pitchFamily="34" charset="0"/>
                    <a:ea typeface="+mn-ea"/>
                    <a:cs typeface="+mn-cs"/>
                  </a:rPr>
                  <a:t>(2023 г. – старт проектных работ)</a:t>
                </a:r>
              </a:p>
            </p:txBody>
          </p: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xmlns="" id="{AF1B3E6E-6A9C-B0D9-425E-BD79498814C4}"/>
                  </a:ext>
                </a:extLst>
              </p:cNvPr>
              <p:cNvGrpSpPr/>
              <p:nvPr/>
            </p:nvGrpSpPr>
            <p:grpSpPr>
              <a:xfrm>
                <a:off x="8321241" y="2787794"/>
                <a:ext cx="847460" cy="785811"/>
                <a:chOff x="8575601" y="2033434"/>
                <a:chExt cx="965098" cy="894892"/>
              </a:xfrm>
            </p:grpSpPr>
            <p:sp>
              <p:nvSpPr>
                <p:cNvPr id="36" name="Овал 35"/>
                <p:cNvSpPr/>
                <p:nvPr/>
              </p:nvSpPr>
              <p:spPr>
                <a:xfrm>
                  <a:off x="8610699" y="2033434"/>
                  <a:ext cx="894891" cy="894892"/>
                </a:xfrm>
                <a:prstGeom prst="ellipse">
                  <a:avLst/>
                </a:prstGeom>
                <a:solidFill>
                  <a:srgbClr val="8E2725"/>
                </a:solidFill>
                <a:ln w="38100">
                  <a:solidFill>
                    <a:srgbClr val="8E27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dirty="0"/>
                </a:p>
              </p:txBody>
            </p:sp>
            <p:sp>
              <p:nvSpPr>
                <p:cNvPr id="41" name="Прямоугольник 40">
                  <a:extLst>
                    <a:ext uri="{FF2B5EF4-FFF2-40B4-BE49-F238E27FC236}">
                      <a16:creationId xmlns:a16="http://schemas.microsoft.com/office/drawing/2014/main" xmlns="" id="{F5411E5F-5599-0948-A3FF-78CAEB28190A}"/>
                    </a:ext>
                  </a:extLst>
                </p:cNvPr>
                <p:cNvSpPr/>
                <p:nvPr/>
              </p:nvSpPr>
              <p:spPr>
                <a:xfrm>
                  <a:off x="8575601" y="2130185"/>
                  <a:ext cx="965098" cy="736050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lvl="0" algn="ctr"/>
                  <a:r>
                    <a:rPr lang="en-US" altLang="ru-RU" sz="2400" b="1" kern="0" spc="-1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8500</a:t>
                  </a:r>
                  <a:endParaRPr lang="ru-RU" altLang="ru-RU" sz="2400" b="1" kern="0" spc="-1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  <a:p>
                  <a:pPr lvl="0" algn="ctr"/>
                  <a:r>
                    <a:rPr lang="ru-RU" altLang="ru-RU" sz="1200" b="1" kern="0" spc="-1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м</a:t>
                  </a:r>
                  <a:r>
                    <a:rPr lang="ru-RU" altLang="ru-RU" sz="1200" b="1" kern="0" spc="-100" baseline="30000" dirty="0">
                      <a:ln w="9525">
                        <a:noFill/>
                      </a:ln>
                      <a:solidFill>
                        <a:schemeClr val="bg1"/>
                      </a:solidFill>
                      <a:cs typeface="Tahoma"/>
                    </a:rPr>
                    <a:t>2</a:t>
                  </a:r>
                  <a:endParaRPr lang="en-US" altLang="ru-RU" sz="1600" b="1" kern="0" spc="-100" baseline="30000" dirty="0">
                    <a:ln w="9525">
                      <a:noFill/>
                    </a:ln>
                    <a:solidFill>
                      <a:schemeClr val="bg1"/>
                    </a:solidFill>
                    <a:cs typeface="Tahoma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742960" y="3642278"/>
                <a:ext cx="1919473" cy="5539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1000" b="1" dirty="0">
                    <a:latin typeface="+mj-lt"/>
                  </a:rPr>
                  <a:t>полностью обновлённых научно-образовательных пространств</a:t>
                </a: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B2640638-4601-2BD0-3194-380B349F5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1" b="111"/>
            <a:stretch/>
          </p:blipFill>
          <p:spPr>
            <a:xfrm>
              <a:off x="7320221" y="5043111"/>
              <a:ext cx="1691708" cy="108000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17CFD1D6-B49C-BE22-7925-F6023CA7D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05" b="1605"/>
            <a:stretch/>
          </p:blipFill>
          <p:spPr>
            <a:xfrm>
              <a:off x="9469219" y="5094481"/>
              <a:ext cx="1691708" cy="1080000"/>
            </a:xfrm>
            <a:prstGeom prst="rect">
              <a:avLst/>
            </a:prstGeom>
          </p:spPr>
        </p:pic>
      </p:grpSp>
      <p:sp>
        <p:nvSpPr>
          <p:cNvPr id="76" name="Овал 75"/>
          <p:cNvSpPr/>
          <p:nvPr/>
        </p:nvSpPr>
        <p:spPr>
          <a:xfrm>
            <a:off x="5661948" y="1546916"/>
            <a:ext cx="785810" cy="785811"/>
          </a:xfrm>
          <a:prstGeom prst="ellipse">
            <a:avLst/>
          </a:prstGeom>
          <a:solidFill>
            <a:srgbClr val="8E2725"/>
          </a:solidFill>
          <a:ln w="38100">
            <a:solidFill>
              <a:srgbClr val="8E2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C66A82B-BD3A-5AF7-56FF-ACC1B88E0260}"/>
              </a:ext>
            </a:extLst>
          </p:cNvPr>
          <p:cNvSpPr txBox="1"/>
          <p:nvPr/>
        </p:nvSpPr>
        <p:spPr>
          <a:xfrm>
            <a:off x="5187094" y="2346916"/>
            <a:ext cx="1761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entury Gothic" panose="020B0502020202020204" pitchFamily="34" charset="0"/>
              </a:rPr>
              <a:t>мест в новом жилом корпусе </a:t>
            </a:r>
            <a:r>
              <a:rPr lang="ru-RU" sz="1000" dirty="0" smtClean="0">
                <a:latin typeface="Century Gothic" panose="020B0502020202020204" pitchFamily="34" charset="0"/>
              </a:rPr>
              <a:t>(сейчас 150)</a:t>
            </a:r>
            <a:endParaRPr lang="ru-RU" sz="1000" dirty="0">
              <a:latin typeface="Century Gothic" panose="020B0502020202020204" pitchFamily="34" charset="0"/>
            </a:endParaRPr>
          </a:p>
          <a:p>
            <a:pPr algn="ct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F5411E5F-5599-0948-A3FF-78CAEB28190A}"/>
              </a:ext>
            </a:extLst>
          </p:cNvPr>
          <p:cNvSpPr/>
          <p:nvPr/>
        </p:nvSpPr>
        <p:spPr>
          <a:xfrm>
            <a:off x="5648412" y="1707846"/>
            <a:ext cx="847459" cy="4594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ru-RU" altLang="ru-RU" sz="2400" b="1" kern="0" spc="-100" dirty="0">
                <a:ln w="9525">
                  <a:noFill/>
                </a:ln>
                <a:solidFill>
                  <a:schemeClr val="bg1"/>
                </a:solidFill>
                <a:cs typeface="Tahoma"/>
              </a:rPr>
              <a:t>3</a:t>
            </a:r>
            <a:r>
              <a:rPr lang="ru-RU" altLang="ru-RU" sz="2400" b="1" kern="0" spc="-100" dirty="0" smtClean="0">
                <a:ln w="9525">
                  <a:noFill/>
                </a:ln>
                <a:solidFill>
                  <a:schemeClr val="bg1"/>
                </a:solidFill>
                <a:cs typeface="Tahoma"/>
              </a:rPr>
              <a:t>00</a:t>
            </a:r>
            <a:endParaRPr lang="ru-RU" altLang="ru-RU" sz="2400" b="1" kern="0" spc="-100" dirty="0">
              <a:ln w="9525">
                <a:noFill/>
              </a:ln>
              <a:solidFill>
                <a:schemeClr val="bg1"/>
              </a:solidFill>
              <a:cs typeface="Tahoma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31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442913" y="3933056"/>
            <a:ext cx="7427091" cy="106018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42913" y="1801971"/>
            <a:ext cx="7427091" cy="11936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778C97-3247-E0B3-8562-EA13B1BFA2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3300" y="0"/>
            <a:ext cx="4218700" cy="6857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3CA-5916-B6F0-45D4-399DBB3E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1" y="332341"/>
            <a:ext cx="10972800" cy="417529"/>
          </a:xfrm>
        </p:spPr>
        <p:txBody>
          <a:bodyPr/>
          <a:lstStyle/>
          <a:p>
            <a:r>
              <a:rPr lang="ru-RU" altLang="ru-RU" sz="2400" dirty="0">
                <a:solidFill>
                  <a:prstClr val="black"/>
                </a:solidFill>
              </a:rPr>
              <a:t>Образование и международная деятельность </a:t>
            </a:r>
            <a:endParaRPr lang="en-US" dirty="0"/>
          </a:p>
        </p:txBody>
      </p:sp>
      <p:sp>
        <p:nvSpPr>
          <p:cNvPr id="5" name="Прямоугольник 79">
            <a:extLst>
              <a:ext uri="{FF2B5EF4-FFF2-40B4-BE49-F238E27FC236}">
                <a16:creationId xmlns:a16="http://schemas.microsoft.com/office/drawing/2014/main" xmlns="" id="{C995C0C4-1254-BDD4-CDE4-F43599E32A3A}"/>
              </a:ext>
            </a:extLst>
          </p:cNvPr>
          <p:cNvSpPr/>
          <p:nvPr/>
        </p:nvSpPr>
        <p:spPr>
          <a:xfrm>
            <a:off x="8147407" y="412627"/>
            <a:ext cx="3019191" cy="2913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" name="Прямоугольник 80">
            <a:extLst>
              <a:ext uri="{FF2B5EF4-FFF2-40B4-BE49-F238E27FC236}">
                <a16:creationId xmlns:a16="http://schemas.microsoft.com/office/drawing/2014/main" xmlns="" id="{86BEDE35-9E08-3F8D-AC2C-3B9C49B9651F}"/>
              </a:ext>
            </a:extLst>
          </p:cNvPr>
          <p:cNvSpPr/>
          <p:nvPr/>
        </p:nvSpPr>
        <p:spPr>
          <a:xfrm>
            <a:off x="3468277" y="3500953"/>
            <a:ext cx="2502865" cy="1970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marR="0" lvl="0" indent="-920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entury Gothic" pitchFamily="34" charset="0"/>
              <a:buChar char="●"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entury Gothic"/>
              <a:ea typeface="Verdana"/>
              <a:cs typeface="Times New Roman"/>
            </a:endParaRPr>
          </a:p>
        </p:txBody>
      </p:sp>
      <p:sp>
        <p:nvSpPr>
          <p:cNvPr id="4" name="Прямоугольник 80">
            <a:extLst>
              <a:ext uri="{FF2B5EF4-FFF2-40B4-BE49-F238E27FC236}">
                <a16:creationId xmlns:a16="http://schemas.microsoft.com/office/drawing/2014/main" xmlns="" id="{0D716342-2488-3727-45DD-13FBA4325BC7}"/>
              </a:ext>
            </a:extLst>
          </p:cNvPr>
          <p:cNvSpPr/>
          <p:nvPr/>
        </p:nvSpPr>
        <p:spPr>
          <a:xfrm>
            <a:off x="1847833" y="1816569"/>
            <a:ext cx="6021905" cy="12511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Разработана и внедрена магистерская программа «</a:t>
            </a:r>
            <a:r>
              <a:rPr lang="ru-RU" sz="700" dirty="0" err="1">
                <a:solidFill>
                  <a:prstClr val="black"/>
                </a:solidFill>
                <a:ea typeface="Verdana"/>
                <a:cs typeface="Times New Roman"/>
              </a:rPr>
              <a:t>Бионанотехнология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»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 с Санкт-Петербургским политехническим университетом Петра Великого </a:t>
            </a:r>
          </a:p>
          <a:p>
            <a:pPr marL="171450" lvl="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00" dirty="0">
              <a:solidFill>
                <a:prstClr val="black"/>
              </a:solidFill>
              <a:ea typeface="Verdana"/>
              <a:cs typeface="Times New Roman"/>
            </a:endParaRPr>
          </a:p>
          <a:p>
            <a:pPr marL="171450" lvl="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</a:rPr>
              <a:t>Заключены и продлены </a:t>
            </a:r>
            <a:r>
              <a:rPr lang="ru-RU" sz="700" dirty="0" smtClean="0">
                <a:solidFill>
                  <a:prstClr val="black"/>
                </a:solidFill>
              </a:rPr>
              <a:t>договоры: </a:t>
            </a:r>
            <a:endParaRPr lang="ru-RU" sz="700" dirty="0">
              <a:solidFill>
                <a:prstClr val="black"/>
              </a:solidFill>
            </a:endParaRPr>
          </a:p>
          <a:p>
            <a:pPr marL="177800" lvl="0" fontAlgn="base">
              <a:buClr>
                <a:srgbClr val="C00000"/>
              </a:buClr>
            </a:pPr>
            <a:r>
              <a:rPr lang="ru-RU" sz="700" dirty="0">
                <a:solidFill>
                  <a:prstClr val="black"/>
                </a:solidFill>
              </a:rPr>
              <a:t>- по направлению «Материаловедение и технологии </a:t>
            </a:r>
          </a:p>
          <a:p>
            <a:pPr marL="177800" lvl="0" fontAlgn="base">
              <a:lnSpc>
                <a:spcPct val="90000"/>
              </a:lnSpc>
              <a:buClr>
                <a:srgbClr val="C00000"/>
              </a:buClr>
            </a:pPr>
            <a:r>
              <a:rPr lang="ru-RU" sz="700" dirty="0">
                <a:solidFill>
                  <a:prstClr val="black"/>
                </a:solidFill>
              </a:rPr>
              <a:t>материалов» (КНИТУ-КАИ)</a:t>
            </a:r>
          </a:p>
          <a:p>
            <a:pPr marL="177800" fontAlgn="base">
              <a:buClr>
                <a:srgbClr val="C00000"/>
              </a:buClr>
            </a:pPr>
            <a:r>
              <a:rPr lang="ru-RU" sz="700" dirty="0">
                <a:solidFill>
                  <a:prstClr val="black"/>
                </a:solidFill>
              </a:rPr>
              <a:t>- по специальности «Пожарная безопасность» (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Учебный центр федеральной противопожарной службы по РТ)</a:t>
            </a:r>
            <a:endParaRPr lang="ru-RU" sz="700" dirty="0">
              <a:solidFill>
                <a:prstClr val="black"/>
              </a:solidFill>
            </a:endParaRPr>
          </a:p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00" dirty="0">
              <a:solidFill>
                <a:prstClr val="black"/>
              </a:solidFill>
            </a:endParaRPr>
          </a:p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prstClr val="black"/>
                </a:solidFill>
              </a:rPr>
              <a:t> Расширение партнёрских связей с фокусом на страны ближнего зарубежья: 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Туркменистан (</a:t>
            </a:r>
            <a:r>
              <a:rPr lang="ru-RU" sz="700" dirty="0" err="1">
                <a:solidFill>
                  <a:prstClr val="black"/>
                </a:solidFill>
                <a:cs typeface="Calibri" panose="020F0502020204030204" pitchFamily="34" charset="0"/>
              </a:rPr>
              <a:t>Туркменхимия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), Узбекистан, Казахстан (Татнефть)</a:t>
            </a:r>
            <a:endParaRPr lang="ru-RU" sz="700" dirty="0">
              <a:solidFill>
                <a:prstClr val="black"/>
              </a:solidFill>
            </a:endParaRPr>
          </a:p>
          <a:p>
            <a:pPr marL="171450" lvl="0" indent="-171450" fontAlgn="base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ru-RU" sz="200" dirty="0">
              <a:solidFill>
                <a:prstClr val="black"/>
              </a:solidFill>
            </a:endParaRPr>
          </a:p>
          <a:p>
            <a:pPr marL="171450" lvl="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Программа двойных дипломов с Пекинским университетом химических технологий</a:t>
            </a:r>
          </a:p>
          <a:p>
            <a:pPr marL="207450" lvl="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328F72-9C8C-42D1-A860-A94458EF56A9}"/>
              </a:ext>
            </a:extLst>
          </p:cNvPr>
          <p:cNvSpPr txBox="1"/>
          <p:nvPr/>
        </p:nvSpPr>
        <p:spPr>
          <a:xfrm>
            <a:off x="4994031" y="3034763"/>
            <a:ext cx="2806282" cy="830997"/>
          </a:xfrm>
          <a:prstGeom prst="rect">
            <a:avLst/>
          </a:prstGeom>
          <a:noFill/>
        </p:spPr>
        <p:txBody>
          <a:bodyPr wrap="square" numCol="1" spcCol="180000" rtlCol="0" anchor="ctr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ru-RU" sz="1200" b="1" dirty="0">
                <a:solidFill>
                  <a:srgbClr val="A50021"/>
                </a:solidFill>
                <a:latin typeface="+mj-lt"/>
                <a:cs typeface="Calibri" panose="020F0502020204030204" pitchFamily="34" charset="0"/>
              </a:rPr>
              <a:t>54 000 </a:t>
            </a:r>
            <a:r>
              <a:rPr lang="ru-RU" sz="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документов переведены в цифровой формат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dirty="0">
                <a:solidFill>
                  <a:srgbClr val="A50021"/>
                </a:solidFill>
                <a:latin typeface="+mj-lt"/>
                <a:cs typeface="Calibri" panose="020F0502020204030204" pitchFamily="34" charset="0"/>
              </a:rPr>
              <a:t>19 900 </a:t>
            </a:r>
            <a:r>
              <a:rPr lang="ru-RU" sz="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студентов проанкетировано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Прямоугольник 80">
            <a:extLst>
              <a:ext uri="{FF2B5EF4-FFF2-40B4-BE49-F238E27FC236}">
                <a16:creationId xmlns:a16="http://schemas.microsoft.com/office/drawing/2014/main" xmlns="" id="{1E2EE8FE-7D01-4598-88B6-F269C2D77149}"/>
              </a:ext>
            </a:extLst>
          </p:cNvPr>
          <p:cNvSpPr/>
          <p:nvPr/>
        </p:nvSpPr>
        <p:spPr>
          <a:xfrm>
            <a:off x="1847833" y="4099242"/>
            <a:ext cx="5452992" cy="8771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fontAlgn="base">
              <a:buClr>
                <a:srgbClr val="C00000"/>
              </a:buClr>
            </a:pPr>
            <a:r>
              <a:rPr lang="ru-RU" sz="700" dirty="0" smtClean="0">
                <a:solidFill>
                  <a:prstClr val="black"/>
                </a:solidFill>
                <a:ea typeface="Verdana"/>
                <a:cs typeface="Times New Roman"/>
              </a:rPr>
              <a:t>Докторский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тренинговый центр: реализация систематических коротких программ под запросы ППС</a:t>
            </a:r>
          </a:p>
          <a:p>
            <a:pPr marL="92075" lvl="0" indent="-92075" fontAlgn="base">
              <a:buClr>
                <a:srgbClr val="C00000"/>
              </a:buClr>
              <a:buFont typeface="Century Gothic" pitchFamily="34" charset="0"/>
              <a:buChar char="●"/>
            </a:pPr>
            <a:endParaRPr lang="ru-RU" sz="700" dirty="0">
              <a:solidFill>
                <a:prstClr val="black"/>
              </a:solidFill>
              <a:ea typeface="Verdana"/>
              <a:cs typeface="Times New Roman"/>
            </a:endParaRPr>
          </a:p>
          <a:p>
            <a:pPr lvl="0">
              <a:defRPr/>
            </a:pP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 </a:t>
            </a:r>
            <a:r>
              <a:rPr lang="ru-RU" sz="1100" b="1" dirty="0">
                <a:solidFill>
                  <a:srgbClr val="A50021"/>
                </a:solidFill>
                <a:cs typeface="Calibri" panose="020F0502020204030204" pitchFamily="34" charset="0"/>
              </a:rPr>
              <a:t>80% 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выигранных заявок по </a:t>
            </a:r>
            <a:r>
              <a:rPr lang="ru-RU" sz="700" dirty="0" err="1">
                <a:solidFill>
                  <a:prstClr val="black"/>
                </a:solidFill>
                <a:cs typeface="Calibri" panose="020F0502020204030204" pitchFamily="34" charset="0"/>
              </a:rPr>
              <a:t>грантовой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 программе «</a:t>
            </a:r>
            <a:r>
              <a:rPr lang="ru-RU" sz="700" dirty="0" err="1">
                <a:solidFill>
                  <a:prstClr val="black"/>
                </a:solidFill>
                <a:cs typeface="Calibri" panose="020F0502020204030204" pitchFamily="34" charset="0"/>
              </a:rPr>
              <a:t>Алгарыш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» (Подано 97, </a:t>
            </a:r>
            <a:r>
              <a:rPr lang="ru-RU" sz="700" b="1" dirty="0">
                <a:solidFill>
                  <a:prstClr val="black"/>
                </a:solidFill>
                <a:cs typeface="Calibri" panose="020F0502020204030204" pitchFamily="34" charset="0"/>
              </a:rPr>
              <a:t>выиграно 77 заявок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)</a:t>
            </a:r>
          </a:p>
          <a:p>
            <a:pPr marL="92075" lvl="0" indent="-92075" fontAlgn="base">
              <a:buClr>
                <a:srgbClr val="C00000"/>
              </a:buClr>
              <a:buFont typeface="Century Gothic" pitchFamily="34" charset="0"/>
              <a:buChar char="●"/>
            </a:pPr>
            <a:endParaRPr lang="ru-RU" sz="700" dirty="0">
              <a:solidFill>
                <a:prstClr val="black"/>
              </a:solidFill>
              <a:ea typeface="Verdana"/>
              <a:cs typeface="Times New Roman"/>
            </a:endParaRPr>
          </a:p>
          <a:p>
            <a:pPr fontAlgn="base">
              <a:buClr>
                <a:srgbClr val="C00000"/>
              </a:buClr>
              <a:defRPr/>
            </a:pP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120</a:t>
            </a: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% 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рост количества стажировок ППС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на профильных предприятиях 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по сравнению с 2021 годом</a:t>
            </a:r>
          </a:p>
          <a:p>
            <a:pPr marL="92075" marR="0" lvl="0" indent="-920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entury Gothic" pitchFamily="34" charset="0"/>
              <a:buChar char="●"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Verdana"/>
              <a:cs typeface="Times New Roman"/>
            </a:endParaRPr>
          </a:p>
        </p:txBody>
      </p:sp>
      <p:sp>
        <p:nvSpPr>
          <p:cNvPr id="35" name="Нашивка 8">
            <a:extLst>
              <a:ext uri="{FF2B5EF4-FFF2-40B4-BE49-F238E27FC236}">
                <a16:creationId xmlns:a16="http://schemas.microsoft.com/office/drawing/2014/main" xmlns="" id="{639EC77F-83D0-42BC-9E23-0279D61E9E06}"/>
              </a:ext>
            </a:extLst>
          </p:cNvPr>
          <p:cNvSpPr/>
          <p:nvPr/>
        </p:nvSpPr>
        <p:spPr>
          <a:xfrm>
            <a:off x="4729081" y="3235179"/>
            <a:ext cx="227419" cy="432000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7" name="Прямоугольник 80">
            <a:extLst>
              <a:ext uri="{FF2B5EF4-FFF2-40B4-BE49-F238E27FC236}">
                <a16:creationId xmlns:a16="http://schemas.microsoft.com/office/drawing/2014/main" xmlns="" id="{D19ACBB1-01D2-4535-B78F-1A6C4191E56C}"/>
              </a:ext>
            </a:extLst>
          </p:cNvPr>
          <p:cNvSpPr/>
          <p:nvPr/>
        </p:nvSpPr>
        <p:spPr>
          <a:xfrm>
            <a:off x="1847833" y="3144068"/>
            <a:ext cx="2854573" cy="67403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92075" lvl="0" indent="-92075" fontAlgn="base">
              <a:lnSpc>
                <a:spcPct val="9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solidFill>
                  <a:prstClr val="black"/>
                </a:solidFill>
                <a:latin typeface="+mj-lt"/>
                <a:ea typeface="+mn-lt"/>
                <a:cs typeface="+mn-lt"/>
              </a:rPr>
              <a:t>Рассчитаны все аккредитационные показатели по всем реализуемым </a:t>
            </a:r>
            <a:r>
              <a:rPr lang="ru-RU" sz="700" dirty="0" smtClean="0">
                <a:solidFill>
                  <a:prstClr val="black"/>
                </a:solidFill>
                <a:latin typeface="+mj-lt"/>
                <a:ea typeface="+mn-lt"/>
                <a:cs typeface="+mn-lt"/>
              </a:rPr>
              <a:t>ООП</a:t>
            </a:r>
          </a:p>
          <a:p>
            <a:pPr marL="92075" lvl="0" indent="-92075" fontAlgn="base">
              <a:lnSpc>
                <a:spcPct val="90000"/>
              </a:lnSpc>
              <a:buClr>
                <a:srgbClr val="C00000"/>
              </a:buClr>
              <a:buFont typeface="Century Gothic" pitchFamily="34" charset="0"/>
              <a:buChar char="●"/>
            </a:pPr>
            <a:endParaRPr lang="ru-RU" sz="700" dirty="0">
              <a:solidFill>
                <a:prstClr val="black"/>
              </a:solidFill>
              <a:latin typeface="+mj-lt"/>
              <a:ea typeface="+mn-lt"/>
              <a:cs typeface="+mn-lt"/>
            </a:endParaRPr>
          </a:p>
          <a:p>
            <a:pPr marL="92075" lvl="0" indent="-92075" fontAlgn="base">
              <a:lnSpc>
                <a:spcPct val="9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solidFill>
                  <a:prstClr val="black"/>
                </a:solidFill>
                <a:latin typeface="+mj-lt"/>
                <a:ea typeface="+mn-lt"/>
                <a:cs typeface="+mn-lt"/>
              </a:rPr>
              <a:t>Реализована система рейтингования ППС путём внедрения анонимного анкетирования «Преподаватель глазами студента»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/>
              <a:cs typeface="Times New Roman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792BC925-F28F-4550-81A0-DDBA7F8EB948}"/>
              </a:ext>
            </a:extLst>
          </p:cNvPr>
          <p:cNvSpPr/>
          <p:nvPr/>
        </p:nvSpPr>
        <p:spPr>
          <a:xfrm>
            <a:off x="9159465" y="3307206"/>
            <a:ext cx="2183200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461A742-2547-47FE-99D8-6E7F1034E97F}"/>
              </a:ext>
            </a:extLst>
          </p:cNvPr>
          <p:cNvSpPr txBox="1"/>
          <p:nvPr/>
        </p:nvSpPr>
        <p:spPr>
          <a:xfrm>
            <a:off x="1847832" y="4865392"/>
            <a:ext cx="6083603" cy="1754326"/>
          </a:xfrm>
          <a:prstGeom prst="rect">
            <a:avLst/>
          </a:prstGeom>
          <a:noFill/>
        </p:spPr>
        <p:txBody>
          <a:bodyPr wrap="square" numCol="1" spcCol="180000" rtlCol="0" anchor="ctr">
            <a:spAutoFit/>
          </a:bodyPr>
          <a:lstStyle/>
          <a:p>
            <a:pPr lvl="0" fontAlgn="base">
              <a:lnSpc>
                <a:spcPct val="150000"/>
              </a:lnSpc>
              <a:buClr>
                <a:srgbClr val="C00000"/>
              </a:buClr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33</a:t>
            </a:r>
            <a:r>
              <a:rPr lang="ru-RU" sz="700" dirty="0" smtClean="0">
                <a:solidFill>
                  <a:prstClr val="black"/>
                </a:solidFill>
                <a:ea typeface="Verdana"/>
                <a:cs typeface="Times New Roman"/>
              </a:rPr>
              <a:t>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новых ООП с модулем IT компетенций: механик- IT специалист,  химик- IT специалист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buClr>
                <a:srgbClr val="C00000"/>
              </a:buClr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6</a:t>
            </a:r>
            <a:r>
              <a:rPr lang="ru-RU" sz="700" dirty="0" smtClean="0">
                <a:solidFill>
                  <a:prstClr val="black"/>
                </a:solidFill>
                <a:ea typeface="Verdana"/>
                <a:cs typeface="Times New Roman"/>
              </a:rPr>
              <a:t>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взаимосвязанных компьютерных тренажерных лабораторных комплексов (проект Федеральной инновационной площадки «Масштабируемая модель цифрового химического предприятия</a:t>
            </a:r>
            <a:r>
              <a:rPr lang="ru-RU" sz="700" dirty="0" smtClean="0">
                <a:solidFill>
                  <a:prstClr val="black"/>
                </a:solidFill>
                <a:ea typeface="Verdana"/>
                <a:cs typeface="Times New Roman"/>
              </a:rPr>
              <a:t>»)</a:t>
            </a:r>
            <a:r>
              <a:rPr lang="ru-RU" sz="1100" b="1" dirty="0">
                <a:solidFill>
                  <a:srgbClr val="A50021"/>
                </a:solidFill>
                <a:cs typeface="Calibri" panose="020F0502020204030204" pitchFamily="34" charset="0"/>
              </a:rPr>
              <a:t> 826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выпускников Цифровой кафедры</a:t>
            </a:r>
          </a:p>
          <a:p>
            <a:pPr fontAlgn="base">
              <a:lnSpc>
                <a:spcPct val="150000"/>
              </a:lnSpc>
              <a:buClr>
                <a:srgbClr val="C00000"/>
              </a:buClr>
            </a:pPr>
            <a:r>
              <a:rPr lang="ru-RU" sz="11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32 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онлайн курса,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разработанных  по международным стандартам</a:t>
            </a:r>
            <a:endParaRPr lang="ru-RU" sz="7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buClr>
                <a:srgbClr val="C00000"/>
              </a:buClr>
            </a:pPr>
            <a:r>
              <a:rPr lang="ru-RU" sz="11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50 </a:t>
            </a:r>
            <a:r>
              <a:rPr lang="ru-RU" sz="700" dirty="0">
                <a:solidFill>
                  <a:prstClr val="black"/>
                </a:solidFill>
                <a:cs typeface="Calibri" panose="020F0502020204030204" pitchFamily="34" charset="0"/>
              </a:rPr>
              <a:t>команд студентов  КНИТУ включились в решение </a:t>
            </a: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проектных задач промышленных партнеров (Татнефть, Газпром, Газпром-переработка)</a:t>
            </a:r>
            <a:endParaRPr lang="ru-RU" sz="7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92075" lvl="0" indent="-92075" fontAlgn="base">
              <a:lnSpc>
                <a:spcPct val="80000"/>
              </a:lnSpc>
              <a:buClr>
                <a:srgbClr val="C00000"/>
              </a:buClr>
              <a:buFont typeface="Century Gothic" pitchFamily="34" charset="0"/>
              <a:buChar char="●"/>
            </a:pPr>
            <a:endParaRPr lang="ru-RU" sz="700" dirty="0">
              <a:solidFill>
                <a:prstClr val="black"/>
              </a:solidFill>
              <a:ea typeface="Verdan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78E04D51-F2EB-E4BC-70FF-5FA7C9F9CF94}"/>
              </a:ext>
            </a:extLst>
          </p:cNvPr>
          <p:cNvGrpSpPr/>
          <p:nvPr/>
        </p:nvGrpSpPr>
        <p:grpSpPr>
          <a:xfrm>
            <a:off x="-8802621" y="1870264"/>
            <a:ext cx="7989821" cy="3275953"/>
            <a:chOff x="406013" y="1931180"/>
            <a:chExt cx="7360237" cy="3275953"/>
          </a:xfrm>
        </p:grpSpPr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16D30E76-5C88-496D-B6E4-B9DE92853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015" y="4078608"/>
              <a:ext cx="7352051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xmlns="" id="{9516E235-BD2A-4930-8D9F-39C9F6A15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013" y="5192578"/>
              <a:ext cx="7352053" cy="14555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xmlns="" id="{33CCF5FE-F64B-4E60-8AE4-50436B85DE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013" y="1931180"/>
              <a:ext cx="7360237" cy="21432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</p:grpSp>
      <p:sp>
        <p:nvSpPr>
          <p:cNvPr id="96" name="Прямоугольник 80">
            <a:extLst>
              <a:ext uri="{FF2B5EF4-FFF2-40B4-BE49-F238E27FC236}">
                <a16:creationId xmlns:a16="http://schemas.microsoft.com/office/drawing/2014/main" xmlns="" id="{AFB0B135-048F-494D-BE9A-517F643752D1}"/>
              </a:ext>
            </a:extLst>
          </p:cNvPr>
          <p:cNvSpPr/>
          <p:nvPr/>
        </p:nvSpPr>
        <p:spPr>
          <a:xfrm>
            <a:off x="1878655" y="1104756"/>
            <a:ext cx="2657517" cy="5565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fontAlgn="base">
              <a:lnSpc>
                <a:spcPct val="150000"/>
              </a:lnSpc>
              <a:buClr>
                <a:srgbClr val="C00000"/>
              </a:buClr>
            </a:pPr>
            <a:r>
              <a:rPr lang="ru-RU" sz="700" dirty="0">
                <a:solidFill>
                  <a:prstClr val="black"/>
                </a:solidFill>
                <a:ea typeface="Verdana"/>
                <a:cs typeface="Times New Roman"/>
              </a:rPr>
              <a:t>Проведение ФУМО по «Химической технологии» с участием представителей компаний Газпром-переработка, СИБУР, Татнефть</a:t>
            </a:r>
          </a:p>
        </p:txBody>
      </p:sp>
      <p:sp>
        <p:nvSpPr>
          <p:cNvPr id="100" name="Нашивка 8">
            <a:extLst>
              <a:ext uri="{FF2B5EF4-FFF2-40B4-BE49-F238E27FC236}">
                <a16:creationId xmlns:a16="http://schemas.microsoft.com/office/drawing/2014/main" xmlns="" id="{FD5AEDD3-B3EF-4C0F-9848-2858CD540738}"/>
              </a:ext>
            </a:extLst>
          </p:cNvPr>
          <p:cNvSpPr/>
          <p:nvPr/>
        </p:nvSpPr>
        <p:spPr>
          <a:xfrm>
            <a:off x="4714544" y="1167037"/>
            <a:ext cx="227419" cy="432000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598CC46-FB19-4300-B1B5-00803D920A1E}"/>
              </a:ext>
            </a:extLst>
          </p:cNvPr>
          <p:cNvSpPr txBox="1"/>
          <p:nvPr/>
        </p:nvSpPr>
        <p:spPr>
          <a:xfrm>
            <a:off x="4994031" y="1180403"/>
            <a:ext cx="2651756" cy="38472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Более 200 ООП актуализировано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с привлечением партнёрских средств</a:t>
            </a:r>
          </a:p>
        </p:txBody>
      </p:sp>
      <p:sp>
        <p:nvSpPr>
          <p:cNvPr id="63" name="Номер слайда 15">
            <a:extLst>
              <a:ext uri="{FF2B5EF4-FFF2-40B4-BE49-F238E27FC236}">
                <a16:creationId xmlns:a16="http://schemas.microsoft.com/office/drawing/2014/main" xmlns="" id="{A0DA5B87-0827-D088-71B2-11C7E07E32F6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Прямоугольник 68">
            <a:extLst>
              <a:ext uri="{FF2B5EF4-FFF2-40B4-BE49-F238E27FC236}">
                <a16:creationId xmlns:a16="http://schemas.microsoft.com/office/drawing/2014/main" xmlns="" id="{5926E318-84B4-6827-040C-0DC9D1180625}"/>
              </a:ext>
            </a:extLst>
          </p:cNvPr>
          <p:cNvSpPr/>
          <p:nvPr/>
        </p:nvSpPr>
        <p:spPr>
          <a:xfrm>
            <a:off x="418618" y="2560777"/>
            <a:ext cx="1339354" cy="283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4763" lvl="0" algn="ctr">
              <a:lnSpc>
                <a:spcPct val="90000"/>
              </a:lnSpc>
              <a:buClr>
                <a:srgbClr val="A3A3A3"/>
              </a:buClr>
            </a:pPr>
            <a:r>
              <a:rPr lang="ru-RU" sz="700" b="1" dirty="0">
                <a:solidFill>
                  <a:prstClr val="black"/>
                </a:solidFill>
              </a:rPr>
              <a:t>Сетевое обучение</a:t>
            </a:r>
          </a:p>
        </p:txBody>
      </p:sp>
      <p:sp>
        <p:nvSpPr>
          <p:cNvPr id="46" name="Прямоугольник 68">
            <a:extLst>
              <a:ext uri="{FF2B5EF4-FFF2-40B4-BE49-F238E27FC236}">
                <a16:creationId xmlns:a16="http://schemas.microsoft.com/office/drawing/2014/main" xmlns="" id="{AB70B92D-8B8A-51E2-DFBC-0A7361BF2C2D}"/>
              </a:ext>
            </a:extLst>
          </p:cNvPr>
          <p:cNvSpPr/>
          <p:nvPr/>
        </p:nvSpPr>
        <p:spPr>
          <a:xfrm>
            <a:off x="159418" y="3542087"/>
            <a:ext cx="1857755" cy="283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Verdana"/>
              <a:cs typeface="+mn-cs"/>
            </a:endParaRPr>
          </a:p>
        </p:txBody>
      </p:sp>
      <p:sp>
        <p:nvSpPr>
          <p:cNvPr id="48" name="Прямоугольник 68">
            <a:extLst>
              <a:ext uri="{FF2B5EF4-FFF2-40B4-BE49-F238E27FC236}">
                <a16:creationId xmlns:a16="http://schemas.microsoft.com/office/drawing/2014/main" xmlns="" id="{B5F9CF8B-28F8-4790-B370-862D0C2F04E8}"/>
              </a:ext>
            </a:extLst>
          </p:cNvPr>
          <p:cNvSpPr/>
          <p:nvPr/>
        </p:nvSpPr>
        <p:spPr>
          <a:xfrm>
            <a:off x="161355" y="4624361"/>
            <a:ext cx="1853881" cy="283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Verdan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963F623-8FE0-415B-963C-B1A8A1BA4C4D}"/>
              </a:ext>
            </a:extLst>
          </p:cNvPr>
          <p:cNvGrpSpPr/>
          <p:nvPr/>
        </p:nvGrpSpPr>
        <p:grpSpPr>
          <a:xfrm>
            <a:off x="818295" y="1972534"/>
            <a:ext cx="540000" cy="540000"/>
            <a:chOff x="449322" y="1853293"/>
            <a:chExt cx="540000" cy="540000"/>
          </a:xfrm>
        </p:grpSpPr>
        <p:sp>
          <p:nvSpPr>
            <p:cNvPr id="9" name="Овал 72">
              <a:extLst>
                <a:ext uri="{FF2B5EF4-FFF2-40B4-BE49-F238E27FC236}">
                  <a16:creationId xmlns:a16="http://schemas.microsoft.com/office/drawing/2014/main" xmlns="" id="{2BDC5DC7-C549-E0B8-A423-46F349F6D5E3}"/>
                </a:ext>
              </a:extLst>
            </p:cNvPr>
            <p:cNvSpPr/>
            <p:nvPr/>
          </p:nvSpPr>
          <p:spPr>
            <a:xfrm>
              <a:off x="449322" y="1853293"/>
              <a:ext cx="540000" cy="540000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684000" rIns="0" bIns="108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endParaRPr>
            </a:p>
          </p:txBody>
        </p:sp>
        <p:grpSp>
          <p:nvGrpSpPr>
            <p:cNvPr id="45" name="Google Shape;11820;p61">
              <a:extLst>
                <a:ext uri="{FF2B5EF4-FFF2-40B4-BE49-F238E27FC236}">
                  <a16:creationId xmlns:a16="http://schemas.microsoft.com/office/drawing/2014/main" xmlns="" id="{4F858CBB-1330-4B4F-89DC-9127283084DE}"/>
                </a:ext>
              </a:extLst>
            </p:cNvPr>
            <p:cNvGrpSpPr/>
            <p:nvPr/>
          </p:nvGrpSpPr>
          <p:grpSpPr>
            <a:xfrm>
              <a:off x="576666" y="1961115"/>
              <a:ext cx="285313" cy="324356"/>
              <a:chOff x="2633105" y="2431859"/>
              <a:chExt cx="363243" cy="328585"/>
            </a:xfrm>
            <a:solidFill>
              <a:schemeClr val="bg1"/>
            </a:solidFill>
          </p:grpSpPr>
          <p:sp>
            <p:nvSpPr>
              <p:cNvPr id="49" name="Google Shape;11821;p61">
                <a:extLst>
                  <a:ext uri="{FF2B5EF4-FFF2-40B4-BE49-F238E27FC236}">
                    <a16:creationId xmlns:a16="http://schemas.microsoft.com/office/drawing/2014/main" xmlns="" id="{78D4BC63-4390-4842-AA1E-F1CF9471AF7F}"/>
                  </a:ext>
                </a:extLst>
              </p:cNvPr>
              <p:cNvSpPr/>
              <p:nvPr/>
            </p:nvSpPr>
            <p:spPr>
              <a:xfrm>
                <a:off x="2633105" y="2498260"/>
                <a:ext cx="250462" cy="262184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8276" extrusionOk="0">
                    <a:moveTo>
                      <a:pt x="5322" y="6644"/>
                    </a:moveTo>
                    <a:lnTo>
                      <a:pt x="5465" y="7263"/>
                    </a:lnTo>
                    <a:lnTo>
                      <a:pt x="4560" y="7263"/>
                    </a:lnTo>
                    <a:lnTo>
                      <a:pt x="4691" y="6644"/>
                    </a:lnTo>
                    <a:close/>
                    <a:moveTo>
                      <a:pt x="6465" y="7608"/>
                    </a:moveTo>
                    <a:lnTo>
                      <a:pt x="6465" y="7954"/>
                    </a:lnTo>
                    <a:lnTo>
                      <a:pt x="3548" y="7954"/>
                    </a:lnTo>
                    <a:lnTo>
                      <a:pt x="3548" y="7608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72"/>
                      <a:pt x="0" y="167"/>
                    </a:cubicBezTo>
                    <a:lnTo>
                      <a:pt x="0" y="6489"/>
                    </a:lnTo>
                    <a:cubicBezTo>
                      <a:pt x="0" y="6585"/>
                      <a:pt x="84" y="6656"/>
                      <a:pt x="167" y="6656"/>
                    </a:cubicBezTo>
                    <a:lnTo>
                      <a:pt x="4346" y="6656"/>
                    </a:lnTo>
                    <a:lnTo>
                      <a:pt x="4203" y="7287"/>
                    </a:lnTo>
                    <a:lnTo>
                      <a:pt x="3370" y="7287"/>
                    </a:lnTo>
                    <a:cubicBezTo>
                      <a:pt x="3274" y="7287"/>
                      <a:pt x="3203" y="7358"/>
                      <a:pt x="3203" y="7442"/>
                    </a:cubicBezTo>
                    <a:lnTo>
                      <a:pt x="3203" y="8120"/>
                    </a:lnTo>
                    <a:cubicBezTo>
                      <a:pt x="3203" y="8204"/>
                      <a:pt x="3274" y="8275"/>
                      <a:pt x="3370" y="8275"/>
                    </a:cubicBezTo>
                    <a:lnTo>
                      <a:pt x="6632" y="8275"/>
                    </a:lnTo>
                    <a:cubicBezTo>
                      <a:pt x="6715" y="8275"/>
                      <a:pt x="6787" y="8204"/>
                      <a:pt x="6787" y="8120"/>
                    </a:cubicBezTo>
                    <a:lnTo>
                      <a:pt x="6787" y="7442"/>
                    </a:lnTo>
                    <a:cubicBezTo>
                      <a:pt x="6787" y="7358"/>
                      <a:pt x="6715" y="7287"/>
                      <a:pt x="6632" y="7287"/>
                    </a:cubicBezTo>
                    <a:lnTo>
                      <a:pt x="5787" y="7287"/>
                    </a:lnTo>
                    <a:lnTo>
                      <a:pt x="5644" y="6656"/>
                    </a:lnTo>
                    <a:lnTo>
                      <a:pt x="7727" y="6656"/>
                    </a:lnTo>
                    <a:cubicBezTo>
                      <a:pt x="7823" y="6656"/>
                      <a:pt x="7894" y="6585"/>
                      <a:pt x="7894" y="6489"/>
                    </a:cubicBezTo>
                    <a:cubicBezTo>
                      <a:pt x="7906" y="6394"/>
                      <a:pt x="7834" y="6311"/>
                      <a:pt x="7739" y="6311"/>
                    </a:cubicBezTo>
                    <a:lnTo>
                      <a:pt x="345" y="6311"/>
                    </a:lnTo>
                    <a:lnTo>
                      <a:pt x="345" y="334"/>
                    </a:lnTo>
                    <a:lnTo>
                      <a:pt x="4763" y="334"/>
                    </a:lnTo>
                    <a:cubicBezTo>
                      <a:pt x="4858" y="334"/>
                      <a:pt x="4929" y="262"/>
                      <a:pt x="4929" y="167"/>
                    </a:cubicBezTo>
                    <a:cubicBezTo>
                      <a:pt x="4929" y="72"/>
                      <a:pt x="4858" y="0"/>
                      <a:pt x="4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3" name="Google Shape;11822;p61">
                <a:extLst>
                  <a:ext uri="{FF2B5EF4-FFF2-40B4-BE49-F238E27FC236}">
                    <a16:creationId xmlns:a16="http://schemas.microsoft.com/office/drawing/2014/main" xmlns="" id="{7C031793-76BC-43F1-8FF2-848AD3FCAE14}"/>
                  </a:ext>
                </a:extLst>
              </p:cNvPr>
              <p:cNvSpPr/>
              <p:nvPr/>
            </p:nvSpPr>
            <p:spPr>
              <a:xfrm>
                <a:off x="2772655" y="2680800"/>
                <a:ext cx="38491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1048" y="334"/>
                    </a:lnTo>
                    <a:cubicBezTo>
                      <a:pt x="1132" y="334"/>
                      <a:pt x="1215" y="251"/>
                      <a:pt x="1215" y="168"/>
                    </a:cubicBezTo>
                    <a:cubicBezTo>
                      <a:pt x="1215" y="72"/>
                      <a:pt x="1132" y="1"/>
                      <a:pt x="10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5" name="Google Shape;11823;p61">
                <a:extLst>
                  <a:ext uri="{FF2B5EF4-FFF2-40B4-BE49-F238E27FC236}">
                    <a16:creationId xmlns:a16="http://schemas.microsoft.com/office/drawing/2014/main" xmlns="" id="{2710F99A-6FC9-4D0E-B36E-F2432F43B438}"/>
                  </a:ext>
                </a:extLst>
              </p:cNvPr>
              <p:cNvSpPr/>
              <p:nvPr/>
            </p:nvSpPr>
            <p:spPr>
              <a:xfrm>
                <a:off x="2729286" y="2583131"/>
                <a:ext cx="3586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798" y="334"/>
                    </a:moveTo>
                    <a:lnTo>
                      <a:pt x="798" y="810"/>
                    </a:lnTo>
                    <a:lnTo>
                      <a:pt x="334" y="810"/>
                    </a:lnTo>
                    <a:lnTo>
                      <a:pt x="334" y="334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84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31" y="84"/>
                      <a:pt x="1060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6" name="Google Shape;11824;p61">
                <a:extLst>
                  <a:ext uri="{FF2B5EF4-FFF2-40B4-BE49-F238E27FC236}">
                    <a16:creationId xmlns:a16="http://schemas.microsoft.com/office/drawing/2014/main" xmlns="" id="{BDCF2076-69FA-4119-9CE8-3F3FE24B6678}"/>
                  </a:ext>
                </a:extLst>
              </p:cNvPr>
              <p:cNvSpPr/>
              <p:nvPr/>
            </p:nvSpPr>
            <p:spPr>
              <a:xfrm>
                <a:off x="2774176" y="2583131"/>
                <a:ext cx="3548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786" y="334"/>
                    </a:moveTo>
                    <a:lnTo>
                      <a:pt x="786" y="810"/>
                    </a:lnTo>
                    <a:lnTo>
                      <a:pt x="333" y="810"/>
                    </a:lnTo>
                    <a:lnTo>
                      <a:pt x="333" y="334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72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19" y="84"/>
                      <a:pt x="1036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8" name="Google Shape;11825;p61">
                <a:extLst>
                  <a:ext uri="{FF2B5EF4-FFF2-40B4-BE49-F238E27FC236}">
                    <a16:creationId xmlns:a16="http://schemas.microsoft.com/office/drawing/2014/main" xmlns="" id="{7CD8D151-022E-44DC-B7BA-DF552447E0B0}"/>
                  </a:ext>
                </a:extLst>
              </p:cNvPr>
              <p:cNvSpPr/>
              <p:nvPr/>
            </p:nvSpPr>
            <p:spPr>
              <a:xfrm>
                <a:off x="2817926" y="2583131"/>
                <a:ext cx="3586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798" y="334"/>
                    </a:moveTo>
                    <a:lnTo>
                      <a:pt x="798" y="810"/>
                    </a:lnTo>
                    <a:lnTo>
                      <a:pt x="334" y="810"/>
                    </a:lnTo>
                    <a:lnTo>
                      <a:pt x="334" y="334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84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31" y="84"/>
                      <a:pt x="1060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9" name="Google Shape;11826;p61">
                <a:extLst>
                  <a:ext uri="{FF2B5EF4-FFF2-40B4-BE49-F238E27FC236}">
                    <a16:creationId xmlns:a16="http://schemas.microsoft.com/office/drawing/2014/main" xmlns="" id="{3E2562B3-6ECF-4959-B19B-F293B80C45E1}"/>
                  </a:ext>
                </a:extLst>
              </p:cNvPr>
              <p:cNvSpPr/>
              <p:nvPr/>
            </p:nvSpPr>
            <p:spPr>
              <a:xfrm>
                <a:off x="2653475" y="2431859"/>
                <a:ext cx="342873" cy="275394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8693" extrusionOk="0">
                    <a:moveTo>
                      <a:pt x="6429" y="3001"/>
                    </a:moveTo>
                    <a:cubicBezTo>
                      <a:pt x="6715" y="3870"/>
                      <a:pt x="7489" y="4513"/>
                      <a:pt x="8406" y="4585"/>
                    </a:cubicBezTo>
                    <a:lnTo>
                      <a:pt x="8406" y="7359"/>
                    </a:lnTo>
                    <a:lnTo>
                      <a:pt x="310" y="7359"/>
                    </a:lnTo>
                    <a:lnTo>
                      <a:pt x="310" y="3001"/>
                    </a:lnTo>
                    <a:close/>
                    <a:moveTo>
                      <a:pt x="8608" y="1"/>
                    </a:moveTo>
                    <a:cubicBezTo>
                      <a:pt x="7430" y="1"/>
                      <a:pt x="6477" y="906"/>
                      <a:pt x="6358" y="2073"/>
                    </a:cubicBezTo>
                    <a:lnTo>
                      <a:pt x="4798" y="2073"/>
                    </a:lnTo>
                    <a:cubicBezTo>
                      <a:pt x="4703" y="2073"/>
                      <a:pt x="4632" y="2144"/>
                      <a:pt x="4632" y="2239"/>
                    </a:cubicBezTo>
                    <a:cubicBezTo>
                      <a:pt x="4632" y="2323"/>
                      <a:pt x="4703" y="2394"/>
                      <a:pt x="4798" y="2394"/>
                    </a:cubicBezTo>
                    <a:lnTo>
                      <a:pt x="6334" y="2394"/>
                    </a:lnTo>
                    <a:cubicBezTo>
                      <a:pt x="6334" y="2489"/>
                      <a:pt x="6358" y="2561"/>
                      <a:pt x="6370" y="2656"/>
                    </a:cubicBezTo>
                    <a:lnTo>
                      <a:pt x="167" y="2656"/>
                    </a:lnTo>
                    <a:cubicBezTo>
                      <a:pt x="72" y="2656"/>
                      <a:pt x="0" y="2727"/>
                      <a:pt x="0" y="2811"/>
                    </a:cubicBezTo>
                    <a:lnTo>
                      <a:pt x="0" y="7502"/>
                    </a:lnTo>
                    <a:cubicBezTo>
                      <a:pt x="0" y="7597"/>
                      <a:pt x="72" y="7668"/>
                      <a:pt x="167" y="7668"/>
                    </a:cubicBezTo>
                    <a:lnTo>
                      <a:pt x="8608" y="7668"/>
                    </a:lnTo>
                    <a:cubicBezTo>
                      <a:pt x="8692" y="7668"/>
                      <a:pt x="8763" y="7597"/>
                      <a:pt x="8763" y="7502"/>
                    </a:cubicBezTo>
                    <a:lnTo>
                      <a:pt x="8763" y="4561"/>
                    </a:lnTo>
                    <a:cubicBezTo>
                      <a:pt x="8858" y="4561"/>
                      <a:pt x="8966" y="4537"/>
                      <a:pt x="9049" y="4513"/>
                    </a:cubicBezTo>
                    <a:lnTo>
                      <a:pt x="9049" y="8371"/>
                    </a:lnTo>
                    <a:lnTo>
                      <a:pt x="7787" y="8371"/>
                    </a:lnTo>
                    <a:cubicBezTo>
                      <a:pt x="7692" y="8371"/>
                      <a:pt x="7620" y="8442"/>
                      <a:pt x="7620" y="8526"/>
                    </a:cubicBezTo>
                    <a:cubicBezTo>
                      <a:pt x="7620" y="8621"/>
                      <a:pt x="7692" y="8692"/>
                      <a:pt x="7787" y="8692"/>
                    </a:cubicBezTo>
                    <a:lnTo>
                      <a:pt x="9216" y="8692"/>
                    </a:lnTo>
                    <a:cubicBezTo>
                      <a:pt x="9299" y="8692"/>
                      <a:pt x="9382" y="8621"/>
                      <a:pt x="9382" y="8526"/>
                    </a:cubicBezTo>
                    <a:lnTo>
                      <a:pt x="9382" y="4406"/>
                    </a:lnTo>
                    <a:cubicBezTo>
                      <a:pt x="9632" y="4323"/>
                      <a:pt x="9858" y="4180"/>
                      <a:pt x="10061" y="4001"/>
                    </a:cubicBezTo>
                    <a:cubicBezTo>
                      <a:pt x="10466" y="3644"/>
                      <a:pt x="10728" y="3168"/>
                      <a:pt x="10823" y="2632"/>
                    </a:cubicBezTo>
                    <a:cubicBezTo>
                      <a:pt x="10823" y="2596"/>
                      <a:pt x="10763" y="2501"/>
                      <a:pt x="10668" y="2489"/>
                    </a:cubicBezTo>
                    <a:cubicBezTo>
                      <a:pt x="10656" y="2486"/>
                      <a:pt x="10643" y="2484"/>
                      <a:pt x="10630" y="2484"/>
                    </a:cubicBezTo>
                    <a:cubicBezTo>
                      <a:pt x="10558" y="2484"/>
                      <a:pt x="10488" y="2539"/>
                      <a:pt x="10478" y="2620"/>
                    </a:cubicBezTo>
                    <a:cubicBezTo>
                      <a:pt x="10359" y="3358"/>
                      <a:pt x="9835" y="3942"/>
                      <a:pt x="9168" y="4156"/>
                    </a:cubicBezTo>
                    <a:lnTo>
                      <a:pt x="9144" y="4156"/>
                    </a:lnTo>
                    <a:cubicBezTo>
                      <a:pt x="8966" y="4216"/>
                      <a:pt x="8763" y="4239"/>
                      <a:pt x="8573" y="4239"/>
                    </a:cubicBezTo>
                    <a:cubicBezTo>
                      <a:pt x="7513" y="4239"/>
                      <a:pt x="6656" y="3358"/>
                      <a:pt x="6656" y="2287"/>
                    </a:cubicBezTo>
                    <a:cubicBezTo>
                      <a:pt x="6656" y="1215"/>
                      <a:pt x="7513" y="346"/>
                      <a:pt x="8573" y="346"/>
                    </a:cubicBezTo>
                    <a:cubicBezTo>
                      <a:pt x="9513" y="346"/>
                      <a:pt x="10335" y="1061"/>
                      <a:pt x="10478" y="1989"/>
                    </a:cubicBezTo>
                    <a:cubicBezTo>
                      <a:pt x="10490" y="2084"/>
                      <a:pt x="10585" y="2144"/>
                      <a:pt x="10668" y="2144"/>
                    </a:cubicBezTo>
                    <a:cubicBezTo>
                      <a:pt x="10763" y="2132"/>
                      <a:pt x="10823" y="2037"/>
                      <a:pt x="10823" y="1953"/>
                    </a:cubicBezTo>
                    <a:cubicBezTo>
                      <a:pt x="10751" y="1418"/>
                      <a:pt x="10478" y="918"/>
                      <a:pt x="10073" y="572"/>
                    </a:cubicBezTo>
                    <a:cubicBezTo>
                      <a:pt x="9656" y="215"/>
                      <a:pt x="9144" y="1"/>
                      <a:pt x="8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0" name="Google Shape;11827;p61">
                <a:extLst>
                  <a:ext uri="{FF2B5EF4-FFF2-40B4-BE49-F238E27FC236}">
                    <a16:creationId xmlns:a16="http://schemas.microsoft.com/office/drawing/2014/main" xmlns="" id="{8E93EDB1-FF89-47E7-AC8A-0C8A7AB8A0BC}"/>
                  </a:ext>
                </a:extLst>
              </p:cNvPr>
              <p:cNvSpPr/>
              <p:nvPr/>
            </p:nvSpPr>
            <p:spPr>
              <a:xfrm>
                <a:off x="2881286" y="2460529"/>
                <a:ext cx="87532" cy="8791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75" extrusionOk="0">
                    <a:moveTo>
                      <a:pt x="1414" y="703"/>
                    </a:moveTo>
                    <a:cubicBezTo>
                      <a:pt x="1786" y="703"/>
                      <a:pt x="2084" y="1020"/>
                      <a:pt x="2084" y="1406"/>
                    </a:cubicBezTo>
                    <a:cubicBezTo>
                      <a:pt x="2084" y="1787"/>
                      <a:pt x="1775" y="2108"/>
                      <a:pt x="1394" y="2108"/>
                    </a:cubicBezTo>
                    <a:cubicBezTo>
                      <a:pt x="1013" y="2108"/>
                      <a:pt x="715" y="1787"/>
                      <a:pt x="715" y="1406"/>
                    </a:cubicBezTo>
                    <a:cubicBezTo>
                      <a:pt x="715" y="1013"/>
                      <a:pt x="1024" y="703"/>
                      <a:pt x="1394" y="703"/>
                    </a:cubicBezTo>
                    <a:cubicBezTo>
                      <a:pt x="1400" y="703"/>
                      <a:pt x="1407" y="703"/>
                      <a:pt x="1414" y="703"/>
                    </a:cubicBezTo>
                    <a:close/>
                    <a:moveTo>
                      <a:pt x="1382" y="1"/>
                    </a:moveTo>
                    <a:cubicBezTo>
                      <a:pt x="1286" y="1"/>
                      <a:pt x="1215" y="72"/>
                      <a:pt x="1215" y="167"/>
                    </a:cubicBezTo>
                    <a:lnTo>
                      <a:pt x="1215" y="370"/>
                    </a:lnTo>
                    <a:cubicBezTo>
                      <a:pt x="1048" y="406"/>
                      <a:pt x="917" y="465"/>
                      <a:pt x="786" y="560"/>
                    </a:cubicBezTo>
                    <a:lnTo>
                      <a:pt x="632" y="406"/>
                    </a:lnTo>
                    <a:cubicBezTo>
                      <a:pt x="607" y="374"/>
                      <a:pt x="559" y="356"/>
                      <a:pt x="511" y="356"/>
                    </a:cubicBezTo>
                    <a:cubicBezTo>
                      <a:pt x="467" y="356"/>
                      <a:pt x="422" y="371"/>
                      <a:pt x="393" y="406"/>
                    </a:cubicBezTo>
                    <a:cubicBezTo>
                      <a:pt x="334" y="465"/>
                      <a:pt x="322" y="584"/>
                      <a:pt x="393" y="644"/>
                    </a:cubicBezTo>
                    <a:lnTo>
                      <a:pt x="548" y="798"/>
                    </a:lnTo>
                    <a:cubicBezTo>
                      <a:pt x="453" y="929"/>
                      <a:pt x="393" y="1072"/>
                      <a:pt x="370" y="1227"/>
                    </a:cubicBezTo>
                    <a:lnTo>
                      <a:pt x="155" y="1227"/>
                    </a:lnTo>
                    <a:cubicBezTo>
                      <a:pt x="72" y="1227"/>
                      <a:pt x="0" y="1299"/>
                      <a:pt x="0" y="1394"/>
                    </a:cubicBezTo>
                    <a:cubicBezTo>
                      <a:pt x="0" y="1477"/>
                      <a:pt x="72" y="1549"/>
                      <a:pt x="155" y="1549"/>
                    </a:cubicBezTo>
                    <a:lnTo>
                      <a:pt x="370" y="1549"/>
                    </a:lnTo>
                    <a:cubicBezTo>
                      <a:pt x="393" y="1715"/>
                      <a:pt x="453" y="1870"/>
                      <a:pt x="548" y="1989"/>
                    </a:cubicBezTo>
                    <a:lnTo>
                      <a:pt x="393" y="2132"/>
                    </a:lnTo>
                    <a:cubicBezTo>
                      <a:pt x="334" y="2191"/>
                      <a:pt x="334" y="2311"/>
                      <a:pt x="393" y="2370"/>
                    </a:cubicBezTo>
                    <a:cubicBezTo>
                      <a:pt x="429" y="2406"/>
                      <a:pt x="477" y="2418"/>
                      <a:pt x="512" y="2418"/>
                    </a:cubicBezTo>
                    <a:cubicBezTo>
                      <a:pt x="560" y="2418"/>
                      <a:pt x="608" y="2394"/>
                      <a:pt x="632" y="2370"/>
                    </a:cubicBezTo>
                    <a:lnTo>
                      <a:pt x="786" y="2227"/>
                    </a:lnTo>
                    <a:cubicBezTo>
                      <a:pt x="905" y="2311"/>
                      <a:pt x="1048" y="2370"/>
                      <a:pt x="1215" y="2406"/>
                    </a:cubicBezTo>
                    <a:lnTo>
                      <a:pt x="1215" y="2608"/>
                    </a:lnTo>
                    <a:cubicBezTo>
                      <a:pt x="1215" y="2703"/>
                      <a:pt x="1286" y="2775"/>
                      <a:pt x="1382" y="2775"/>
                    </a:cubicBezTo>
                    <a:cubicBezTo>
                      <a:pt x="1465" y="2775"/>
                      <a:pt x="1548" y="2703"/>
                      <a:pt x="1548" y="2608"/>
                    </a:cubicBezTo>
                    <a:lnTo>
                      <a:pt x="1548" y="2430"/>
                    </a:lnTo>
                    <a:cubicBezTo>
                      <a:pt x="1703" y="2394"/>
                      <a:pt x="1846" y="2346"/>
                      <a:pt x="1977" y="2251"/>
                    </a:cubicBezTo>
                    <a:lnTo>
                      <a:pt x="2120" y="2394"/>
                    </a:lnTo>
                    <a:cubicBezTo>
                      <a:pt x="2156" y="2430"/>
                      <a:pt x="2203" y="2442"/>
                      <a:pt x="2239" y="2442"/>
                    </a:cubicBezTo>
                    <a:cubicBezTo>
                      <a:pt x="2286" y="2442"/>
                      <a:pt x="2334" y="2430"/>
                      <a:pt x="2358" y="2394"/>
                    </a:cubicBezTo>
                    <a:cubicBezTo>
                      <a:pt x="2417" y="2346"/>
                      <a:pt x="2441" y="2215"/>
                      <a:pt x="2358" y="2156"/>
                    </a:cubicBezTo>
                    <a:lnTo>
                      <a:pt x="2215" y="2013"/>
                    </a:lnTo>
                    <a:cubicBezTo>
                      <a:pt x="2298" y="1882"/>
                      <a:pt x="2358" y="1727"/>
                      <a:pt x="2394" y="1584"/>
                    </a:cubicBezTo>
                    <a:lnTo>
                      <a:pt x="2596" y="1584"/>
                    </a:lnTo>
                    <a:cubicBezTo>
                      <a:pt x="2691" y="1584"/>
                      <a:pt x="2763" y="1501"/>
                      <a:pt x="2763" y="1418"/>
                    </a:cubicBezTo>
                    <a:cubicBezTo>
                      <a:pt x="2763" y="1299"/>
                      <a:pt x="2691" y="1227"/>
                      <a:pt x="2608" y="1227"/>
                    </a:cubicBezTo>
                    <a:lnTo>
                      <a:pt x="2394" y="1227"/>
                    </a:lnTo>
                    <a:cubicBezTo>
                      <a:pt x="2370" y="1060"/>
                      <a:pt x="2310" y="906"/>
                      <a:pt x="2215" y="798"/>
                    </a:cubicBezTo>
                    <a:lnTo>
                      <a:pt x="2370" y="644"/>
                    </a:lnTo>
                    <a:cubicBezTo>
                      <a:pt x="2417" y="584"/>
                      <a:pt x="2417" y="465"/>
                      <a:pt x="2370" y="406"/>
                    </a:cubicBezTo>
                    <a:cubicBezTo>
                      <a:pt x="2340" y="376"/>
                      <a:pt x="2292" y="361"/>
                      <a:pt x="2245" y="361"/>
                    </a:cubicBezTo>
                    <a:cubicBezTo>
                      <a:pt x="2197" y="361"/>
                      <a:pt x="2150" y="376"/>
                      <a:pt x="2120" y="406"/>
                    </a:cubicBezTo>
                    <a:lnTo>
                      <a:pt x="1977" y="560"/>
                    </a:lnTo>
                    <a:cubicBezTo>
                      <a:pt x="1858" y="465"/>
                      <a:pt x="1715" y="406"/>
                      <a:pt x="1548" y="370"/>
                    </a:cubicBezTo>
                    <a:lnTo>
                      <a:pt x="1548" y="167"/>
                    </a:ln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1" name="Google Shape;11828;p61">
                <a:extLst>
                  <a:ext uri="{FF2B5EF4-FFF2-40B4-BE49-F238E27FC236}">
                    <a16:creationId xmlns:a16="http://schemas.microsoft.com/office/drawing/2014/main" xmlns="" id="{4BB68A2E-2D1A-4B1F-9A3B-DBD75BD57BF8}"/>
                  </a:ext>
                </a:extLst>
              </p:cNvPr>
              <p:cNvSpPr/>
              <p:nvPr/>
            </p:nvSpPr>
            <p:spPr>
              <a:xfrm>
                <a:off x="2908436" y="2488059"/>
                <a:ext cx="33612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73" extrusionOk="0">
                    <a:moveTo>
                      <a:pt x="525" y="346"/>
                    </a:moveTo>
                    <a:cubicBezTo>
                      <a:pt x="632" y="346"/>
                      <a:pt x="715" y="430"/>
                      <a:pt x="715" y="537"/>
                    </a:cubicBezTo>
                    <a:cubicBezTo>
                      <a:pt x="715" y="632"/>
                      <a:pt x="632" y="727"/>
                      <a:pt x="525" y="727"/>
                    </a:cubicBezTo>
                    <a:cubicBezTo>
                      <a:pt x="417" y="727"/>
                      <a:pt x="334" y="632"/>
                      <a:pt x="334" y="537"/>
                    </a:cubicBezTo>
                    <a:cubicBezTo>
                      <a:pt x="334" y="430"/>
                      <a:pt x="417" y="346"/>
                      <a:pt x="525" y="346"/>
                    </a:cubicBezTo>
                    <a:close/>
                    <a:moveTo>
                      <a:pt x="525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34"/>
                      <a:pt x="239" y="1072"/>
                      <a:pt x="525" y="1072"/>
                    </a:cubicBezTo>
                    <a:cubicBezTo>
                      <a:pt x="810" y="1072"/>
                      <a:pt x="1048" y="834"/>
                      <a:pt x="1048" y="537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Прямоугольник 68">
            <a:extLst>
              <a:ext uri="{FF2B5EF4-FFF2-40B4-BE49-F238E27FC236}">
                <a16:creationId xmlns:a16="http://schemas.microsoft.com/office/drawing/2014/main" xmlns="" id="{F4742FE3-BA45-48BA-8A5F-21F4606CBEE4}"/>
              </a:ext>
            </a:extLst>
          </p:cNvPr>
          <p:cNvSpPr/>
          <p:nvPr/>
        </p:nvSpPr>
        <p:spPr>
          <a:xfrm>
            <a:off x="210653" y="5613843"/>
            <a:ext cx="1677400" cy="283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134620" lvl="0" algn="ctr">
              <a:lnSpc>
                <a:spcPct val="90000"/>
              </a:lnSpc>
              <a:buClr>
                <a:srgbClr val="041A72"/>
              </a:buClr>
            </a:pPr>
            <a:r>
              <a:rPr lang="ru-RU" sz="700" b="1" dirty="0">
                <a:solidFill>
                  <a:prstClr val="black"/>
                </a:solidFill>
              </a:rPr>
              <a:t>Опережающие образовательные </a:t>
            </a:r>
          </a:p>
          <a:p>
            <a:pPr marL="134620" lvl="0" algn="ctr">
              <a:lnSpc>
                <a:spcPct val="90000"/>
              </a:lnSpc>
              <a:buClr>
                <a:srgbClr val="041A72"/>
              </a:buClr>
            </a:pPr>
            <a:r>
              <a:rPr lang="ru-RU" sz="700" b="1" dirty="0">
                <a:solidFill>
                  <a:prstClr val="black"/>
                </a:solidFill>
              </a:rPr>
              <a:t>технологии   и индивидуализация</a:t>
            </a:r>
          </a:p>
          <a:p>
            <a:pPr marL="4763" lvl="0" algn="ctr">
              <a:lnSpc>
                <a:spcPct val="90000"/>
              </a:lnSpc>
              <a:buClr>
                <a:srgbClr val="041A72"/>
              </a:buClr>
            </a:pPr>
            <a:r>
              <a:rPr lang="ru-RU" sz="700" b="1" dirty="0">
                <a:solidFill>
                  <a:prstClr val="black"/>
                </a:solidFill>
              </a:rPr>
              <a:t> траекторий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Verdan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A1CD828-F40F-1304-FB4D-F2F760A5B22E}"/>
              </a:ext>
            </a:extLst>
          </p:cNvPr>
          <p:cNvGrpSpPr/>
          <p:nvPr/>
        </p:nvGrpSpPr>
        <p:grpSpPr>
          <a:xfrm>
            <a:off x="818295" y="4088039"/>
            <a:ext cx="540000" cy="539999"/>
            <a:chOff x="460787" y="3832906"/>
            <a:chExt cx="540000" cy="539999"/>
          </a:xfrm>
        </p:grpSpPr>
        <p:sp>
          <p:nvSpPr>
            <p:cNvPr id="105" name="Овал 70">
              <a:extLst>
                <a:ext uri="{FF2B5EF4-FFF2-40B4-BE49-F238E27FC236}">
                  <a16:creationId xmlns:a16="http://schemas.microsoft.com/office/drawing/2014/main" xmlns="" id="{6EE7D34C-CB39-42E1-9FFA-D96F1ADD1023}"/>
                </a:ext>
              </a:extLst>
            </p:cNvPr>
            <p:cNvSpPr/>
            <p:nvPr/>
          </p:nvSpPr>
          <p:spPr>
            <a:xfrm>
              <a:off x="460787" y="3832906"/>
              <a:ext cx="540000" cy="539999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endParaRPr>
            </a:p>
          </p:txBody>
        </p:sp>
        <p:grpSp>
          <p:nvGrpSpPr>
            <p:cNvPr id="114" name="Google Shape;13184;p64">
              <a:extLst>
                <a:ext uri="{FF2B5EF4-FFF2-40B4-BE49-F238E27FC236}">
                  <a16:creationId xmlns:a16="http://schemas.microsoft.com/office/drawing/2014/main" xmlns="" id="{2CA34FF9-F248-4D53-816A-5B12FE6D46DB}"/>
                </a:ext>
              </a:extLst>
            </p:cNvPr>
            <p:cNvGrpSpPr/>
            <p:nvPr/>
          </p:nvGrpSpPr>
          <p:grpSpPr>
            <a:xfrm>
              <a:off x="537426" y="3949096"/>
              <a:ext cx="363794" cy="283116"/>
              <a:chOff x="1288681" y="3532807"/>
              <a:chExt cx="367255" cy="269091"/>
            </a:xfrm>
            <a:solidFill>
              <a:schemeClr val="bg1"/>
            </a:solidFill>
          </p:grpSpPr>
          <p:sp>
            <p:nvSpPr>
              <p:cNvPr id="115" name="Google Shape;13185;p64">
                <a:extLst>
                  <a:ext uri="{FF2B5EF4-FFF2-40B4-BE49-F238E27FC236}">
                    <a16:creationId xmlns:a16="http://schemas.microsoft.com/office/drawing/2014/main" xmlns="" id="{2F7CB049-7B5E-49D1-9C84-2485408AD204}"/>
                  </a:ext>
                </a:extLst>
              </p:cNvPr>
              <p:cNvSpPr/>
              <p:nvPr/>
            </p:nvSpPr>
            <p:spPr>
              <a:xfrm>
                <a:off x="1588396" y="3631336"/>
                <a:ext cx="45517" cy="1629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2" extrusionOk="0">
                    <a:moveTo>
                      <a:pt x="168" y="0"/>
                    </a:moveTo>
                    <a:cubicBezTo>
                      <a:pt x="72" y="0"/>
                      <a:pt x="1" y="71"/>
                      <a:pt x="1" y="167"/>
                    </a:cubicBezTo>
                    <a:cubicBezTo>
                      <a:pt x="1" y="250"/>
                      <a:pt x="72" y="333"/>
                      <a:pt x="168" y="333"/>
                    </a:cubicBezTo>
                    <a:cubicBezTo>
                      <a:pt x="358" y="333"/>
                      <a:pt x="906" y="357"/>
                      <a:pt x="1180" y="488"/>
                    </a:cubicBezTo>
                    <a:cubicBezTo>
                      <a:pt x="1204" y="512"/>
                      <a:pt x="1227" y="512"/>
                      <a:pt x="1251" y="512"/>
                    </a:cubicBezTo>
                    <a:cubicBezTo>
                      <a:pt x="1311" y="512"/>
                      <a:pt x="1370" y="476"/>
                      <a:pt x="1406" y="417"/>
                    </a:cubicBezTo>
                    <a:cubicBezTo>
                      <a:pt x="1430" y="333"/>
                      <a:pt x="1406" y="226"/>
                      <a:pt x="1323" y="191"/>
                    </a:cubicBezTo>
                    <a:cubicBezTo>
                      <a:pt x="942" y="0"/>
                      <a:pt x="19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6" name="Google Shape;13186;p64">
                <a:extLst>
                  <a:ext uri="{FF2B5EF4-FFF2-40B4-BE49-F238E27FC236}">
                    <a16:creationId xmlns:a16="http://schemas.microsoft.com/office/drawing/2014/main" xmlns="" id="{30C45DC3-302F-4A69-A12A-CA5EE935BEBC}"/>
                  </a:ext>
                </a:extLst>
              </p:cNvPr>
              <p:cNvSpPr/>
              <p:nvPr/>
            </p:nvSpPr>
            <p:spPr>
              <a:xfrm>
                <a:off x="1288681" y="3532807"/>
                <a:ext cx="367255" cy="269091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8454" extrusionOk="0">
                    <a:moveTo>
                      <a:pt x="7573" y="334"/>
                    </a:moveTo>
                    <a:lnTo>
                      <a:pt x="7573" y="1965"/>
                    </a:lnTo>
                    <a:cubicBezTo>
                      <a:pt x="7573" y="2227"/>
                      <a:pt x="7525" y="2465"/>
                      <a:pt x="7418" y="2679"/>
                    </a:cubicBezTo>
                    <a:cubicBezTo>
                      <a:pt x="7395" y="2715"/>
                      <a:pt x="7395" y="2727"/>
                      <a:pt x="7395" y="2763"/>
                    </a:cubicBezTo>
                    <a:lnTo>
                      <a:pt x="7395" y="3239"/>
                    </a:lnTo>
                    <a:cubicBezTo>
                      <a:pt x="7395" y="3691"/>
                      <a:pt x="7216" y="4108"/>
                      <a:pt x="6883" y="4442"/>
                    </a:cubicBezTo>
                    <a:cubicBezTo>
                      <a:pt x="6835" y="4489"/>
                      <a:pt x="6787" y="4513"/>
                      <a:pt x="6740" y="4549"/>
                    </a:cubicBezTo>
                    <a:cubicBezTo>
                      <a:pt x="6466" y="4759"/>
                      <a:pt x="6137" y="4876"/>
                      <a:pt x="5785" y="4876"/>
                    </a:cubicBezTo>
                    <a:cubicBezTo>
                      <a:pt x="5739" y="4876"/>
                      <a:pt x="5692" y="4874"/>
                      <a:pt x="5644" y="4870"/>
                    </a:cubicBezTo>
                    <a:cubicBezTo>
                      <a:pt x="4787" y="4823"/>
                      <a:pt x="4108" y="4072"/>
                      <a:pt x="4108" y="3180"/>
                    </a:cubicBezTo>
                    <a:lnTo>
                      <a:pt x="4108" y="2763"/>
                    </a:lnTo>
                    <a:cubicBezTo>
                      <a:pt x="4108" y="2727"/>
                      <a:pt x="4108" y="2715"/>
                      <a:pt x="4096" y="2679"/>
                    </a:cubicBezTo>
                    <a:cubicBezTo>
                      <a:pt x="3989" y="2465"/>
                      <a:pt x="3930" y="2227"/>
                      <a:pt x="3930" y="1965"/>
                    </a:cubicBezTo>
                    <a:lnTo>
                      <a:pt x="3930" y="1608"/>
                    </a:lnTo>
                    <a:cubicBezTo>
                      <a:pt x="3930" y="917"/>
                      <a:pt x="4513" y="334"/>
                      <a:pt x="5216" y="334"/>
                    </a:cubicBezTo>
                    <a:close/>
                    <a:moveTo>
                      <a:pt x="1763" y="3025"/>
                    </a:moveTo>
                    <a:cubicBezTo>
                      <a:pt x="2049" y="3025"/>
                      <a:pt x="2311" y="3144"/>
                      <a:pt x="2525" y="3358"/>
                    </a:cubicBezTo>
                    <a:cubicBezTo>
                      <a:pt x="2715" y="3561"/>
                      <a:pt x="2846" y="3846"/>
                      <a:pt x="2858" y="4144"/>
                    </a:cubicBezTo>
                    <a:cubicBezTo>
                      <a:pt x="2858" y="4227"/>
                      <a:pt x="2882" y="4346"/>
                      <a:pt x="2882" y="4465"/>
                    </a:cubicBezTo>
                    <a:lnTo>
                      <a:pt x="2882" y="4501"/>
                    </a:lnTo>
                    <a:cubicBezTo>
                      <a:pt x="2703" y="4215"/>
                      <a:pt x="2406" y="4013"/>
                      <a:pt x="2049" y="3894"/>
                    </a:cubicBezTo>
                    <a:cubicBezTo>
                      <a:pt x="1703" y="3787"/>
                      <a:pt x="1406" y="3787"/>
                      <a:pt x="1406" y="3787"/>
                    </a:cubicBezTo>
                    <a:cubicBezTo>
                      <a:pt x="1358" y="3787"/>
                      <a:pt x="1310" y="3799"/>
                      <a:pt x="1287" y="3834"/>
                    </a:cubicBezTo>
                    <a:lnTo>
                      <a:pt x="977" y="4144"/>
                    </a:lnTo>
                    <a:cubicBezTo>
                      <a:pt x="918" y="4215"/>
                      <a:pt x="918" y="4323"/>
                      <a:pt x="977" y="4382"/>
                    </a:cubicBezTo>
                    <a:cubicBezTo>
                      <a:pt x="1013" y="4412"/>
                      <a:pt x="1057" y="4427"/>
                      <a:pt x="1101" y="4427"/>
                    </a:cubicBezTo>
                    <a:cubicBezTo>
                      <a:pt x="1144" y="4427"/>
                      <a:pt x="1185" y="4412"/>
                      <a:pt x="1215" y="4382"/>
                    </a:cubicBezTo>
                    <a:lnTo>
                      <a:pt x="1465" y="4108"/>
                    </a:lnTo>
                    <a:cubicBezTo>
                      <a:pt x="1691" y="4132"/>
                      <a:pt x="2382" y="4203"/>
                      <a:pt x="2668" y="4811"/>
                    </a:cubicBezTo>
                    <a:cubicBezTo>
                      <a:pt x="2596" y="5275"/>
                      <a:pt x="2215" y="5596"/>
                      <a:pt x="1763" y="5596"/>
                    </a:cubicBezTo>
                    <a:cubicBezTo>
                      <a:pt x="1251" y="5596"/>
                      <a:pt x="834" y="5180"/>
                      <a:pt x="834" y="4680"/>
                    </a:cubicBezTo>
                    <a:cubicBezTo>
                      <a:pt x="834" y="4584"/>
                      <a:pt x="763" y="4513"/>
                      <a:pt x="679" y="4513"/>
                    </a:cubicBezTo>
                    <a:lnTo>
                      <a:pt x="644" y="4513"/>
                    </a:lnTo>
                    <a:lnTo>
                      <a:pt x="644" y="4465"/>
                    </a:lnTo>
                    <a:cubicBezTo>
                      <a:pt x="644" y="4346"/>
                      <a:pt x="644" y="4251"/>
                      <a:pt x="656" y="4144"/>
                    </a:cubicBezTo>
                    <a:cubicBezTo>
                      <a:pt x="679" y="3846"/>
                      <a:pt x="810" y="3561"/>
                      <a:pt x="1001" y="3358"/>
                    </a:cubicBezTo>
                    <a:cubicBezTo>
                      <a:pt x="1215" y="3144"/>
                      <a:pt x="1477" y="3025"/>
                      <a:pt x="1763" y="3025"/>
                    </a:cubicBezTo>
                    <a:close/>
                    <a:moveTo>
                      <a:pt x="10657" y="3025"/>
                    </a:moveTo>
                    <a:lnTo>
                      <a:pt x="10657" y="3727"/>
                    </a:lnTo>
                    <a:cubicBezTo>
                      <a:pt x="10657" y="3846"/>
                      <a:pt x="10633" y="3953"/>
                      <a:pt x="10585" y="4049"/>
                    </a:cubicBezTo>
                    <a:lnTo>
                      <a:pt x="10502" y="4251"/>
                    </a:lnTo>
                    <a:cubicBezTo>
                      <a:pt x="10478" y="4275"/>
                      <a:pt x="10478" y="4287"/>
                      <a:pt x="10478" y="4323"/>
                    </a:cubicBezTo>
                    <a:lnTo>
                      <a:pt x="10478" y="4680"/>
                    </a:lnTo>
                    <a:cubicBezTo>
                      <a:pt x="10478" y="4930"/>
                      <a:pt x="10383" y="5168"/>
                      <a:pt x="10204" y="5346"/>
                    </a:cubicBezTo>
                    <a:cubicBezTo>
                      <a:pt x="10044" y="5507"/>
                      <a:pt x="9835" y="5600"/>
                      <a:pt x="9605" y="5600"/>
                    </a:cubicBezTo>
                    <a:cubicBezTo>
                      <a:pt x="9579" y="5600"/>
                      <a:pt x="9552" y="5599"/>
                      <a:pt x="9526" y="5596"/>
                    </a:cubicBezTo>
                    <a:cubicBezTo>
                      <a:pt x="9038" y="5585"/>
                      <a:pt x="8633" y="5156"/>
                      <a:pt x="8633" y="4632"/>
                    </a:cubicBezTo>
                    <a:lnTo>
                      <a:pt x="8633" y="4323"/>
                    </a:lnTo>
                    <a:cubicBezTo>
                      <a:pt x="8633" y="4287"/>
                      <a:pt x="8633" y="4263"/>
                      <a:pt x="8621" y="4251"/>
                    </a:cubicBezTo>
                    <a:lnTo>
                      <a:pt x="8514" y="4037"/>
                    </a:lnTo>
                    <a:cubicBezTo>
                      <a:pt x="8466" y="3965"/>
                      <a:pt x="8454" y="3870"/>
                      <a:pt x="8454" y="3787"/>
                    </a:cubicBezTo>
                    <a:lnTo>
                      <a:pt x="8454" y="3775"/>
                    </a:lnTo>
                    <a:cubicBezTo>
                      <a:pt x="8454" y="3370"/>
                      <a:pt x="8788" y="3025"/>
                      <a:pt x="9204" y="3025"/>
                    </a:cubicBezTo>
                    <a:close/>
                    <a:moveTo>
                      <a:pt x="584" y="5180"/>
                    </a:moveTo>
                    <a:cubicBezTo>
                      <a:pt x="679" y="5406"/>
                      <a:pt x="834" y="5596"/>
                      <a:pt x="1037" y="5739"/>
                    </a:cubicBezTo>
                    <a:lnTo>
                      <a:pt x="1037" y="5925"/>
                    </a:lnTo>
                    <a:lnTo>
                      <a:pt x="1037" y="5925"/>
                    </a:lnTo>
                    <a:cubicBezTo>
                      <a:pt x="723" y="5807"/>
                      <a:pt x="571" y="5655"/>
                      <a:pt x="501" y="5585"/>
                    </a:cubicBezTo>
                    <a:cubicBezTo>
                      <a:pt x="537" y="5466"/>
                      <a:pt x="572" y="5335"/>
                      <a:pt x="584" y="5180"/>
                    </a:cubicBezTo>
                    <a:close/>
                    <a:moveTo>
                      <a:pt x="2918" y="5168"/>
                    </a:moveTo>
                    <a:cubicBezTo>
                      <a:pt x="2942" y="5323"/>
                      <a:pt x="2965" y="5454"/>
                      <a:pt x="3013" y="5573"/>
                    </a:cubicBezTo>
                    <a:cubicBezTo>
                      <a:pt x="2953" y="5656"/>
                      <a:pt x="2787" y="5811"/>
                      <a:pt x="2477" y="5930"/>
                    </a:cubicBezTo>
                    <a:lnTo>
                      <a:pt x="2477" y="5716"/>
                    </a:lnTo>
                    <a:cubicBezTo>
                      <a:pt x="2668" y="5585"/>
                      <a:pt x="2834" y="5394"/>
                      <a:pt x="2918" y="5168"/>
                    </a:cubicBezTo>
                    <a:close/>
                    <a:moveTo>
                      <a:pt x="6668" y="4989"/>
                    </a:moveTo>
                    <a:lnTo>
                      <a:pt x="6668" y="5299"/>
                    </a:lnTo>
                    <a:lnTo>
                      <a:pt x="5751" y="5930"/>
                    </a:lnTo>
                    <a:lnTo>
                      <a:pt x="4823" y="5299"/>
                    </a:lnTo>
                    <a:lnTo>
                      <a:pt x="4823" y="4989"/>
                    </a:lnTo>
                    <a:cubicBezTo>
                      <a:pt x="5061" y="5120"/>
                      <a:pt x="5335" y="5204"/>
                      <a:pt x="5620" y="5215"/>
                    </a:cubicBezTo>
                    <a:lnTo>
                      <a:pt x="5751" y="5215"/>
                    </a:lnTo>
                    <a:cubicBezTo>
                      <a:pt x="6073" y="5215"/>
                      <a:pt x="6394" y="5144"/>
                      <a:pt x="6668" y="4989"/>
                    </a:cubicBezTo>
                    <a:close/>
                    <a:moveTo>
                      <a:pt x="9942" y="5882"/>
                    </a:moveTo>
                    <a:lnTo>
                      <a:pt x="9942" y="5954"/>
                    </a:lnTo>
                    <a:cubicBezTo>
                      <a:pt x="9942" y="5989"/>
                      <a:pt x="9942" y="6025"/>
                      <a:pt x="9966" y="6061"/>
                    </a:cubicBezTo>
                    <a:lnTo>
                      <a:pt x="9561" y="6454"/>
                    </a:lnTo>
                    <a:lnTo>
                      <a:pt x="9169" y="6061"/>
                    </a:lnTo>
                    <a:cubicBezTo>
                      <a:pt x="9169" y="6025"/>
                      <a:pt x="9192" y="6001"/>
                      <a:pt x="9192" y="5954"/>
                    </a:cubicBezTo>
                    <a:lnTo>
                      <a:pt x="9192" y="5882"/>
                    </a:lnTo>
                    <a:cubicBezTo>
                      <a:pt x="9288" y="5918"/>
                      <a:pt x="9407" y="5942"/>
                      <a:pt x="9526" y="5942"/>
                    </a:cubicBezTo>
                    <a:lnTo>
                      <a:pt x="9573" y="5942"/>
                    </a:lnTo>
                    <a:cubicBezTo>
                      <a:pt x="9704" y="5942"/>
                      <a:pt x="9823" y="5930"/>
                      <a:pt x="9942" y="5882"/>
                    </a:cubicBezTo>
                    <a:close/>
                    <a:moveTo>
                      <a:pt x="2120" y="5882"/>
                    </a:moveTo>
                    <a:lnTo>
                      <a:pt x="2120" y="6061"/>
                    </a:lnTo>
                    <a:cubicBezTo>
                      <a:pt x="2120" y="6120"/>
                      <a:pt x="2132" y="6180"/>
                      <a:pt x="2168" y="6228"/>
                    </a:cubicBezTo>
                    <a:lnTo>
                      <a:pt x="2013" y="6394"/>
                    </a:lnTo>
                    <a:cubicBezTo>
                      <a:pt x="1941" y="6460"/>
                      <a:pt x="1849" y="6492"/>
                      <a:pt x="1755" y="6492"/>
                    </a:cubicBezTo>
                    <a:cubicBezTo>
                      <a:pt x="1662" y="6492"/>
                      <a:pt x="1566" y="6460"/>
                      <a:pt x="1489" y="6394"/>
                    </a:cubicBezTo>
                    <a:lnTo>
                      <a:pt x="1322" y="6239"/>
                    </a:lnTo>
                    <a:cubicBezTo>
                      <a:pt x="1358" y="6192"/>
                      <a:pt x="1370" y="6132"/>
                      <a:pt x="1370" y="6073"/>
                    </a:cubicBezTo>
                    <a:lnTo>
                      <a:pt x="1370" y="5882"/>
                    </a:lnTo>
                    <a:cubicBezTo>
                      <a:pt x="1489" y="5918"/>
                      <a:pt x="1608" y="5942"/>
                      <a:pt x="1751" y="5942"/>
                    </a:cubicBezTo>
                    <a:cubicBezTo>
                      <a:pt x="1882" y="5942"/>
                      <a:pt x="2001" y="5930"/>
                      <a:pt x="2120" y="5882"/>
                    </a:cubicBezTo>
                    <a:close/>
                    <a:moveTo>
                      <a:pt x="4692" y="5620"/>
                    </a:moveTo>
                    <a:lnTo>
                      <a:pt x="5490" y="6168"/>
                    </a:lnTo>
                    <a:lnTo>
                      <a:pt x="5061" y="6585"/>
                    </a:lnTo>
                    <a:lnTo>
                      <a:pt x="5049" y="6585"/>
                    </a:lnTo>
                    <a:lnTo>
                      <a:pt x="4525" y="5799"/>
                    </a:lnTo>
                    <a:lnTo>
                      <a:pt x="4692" y="5620"/>
                    </a:lnTo>
                    <a:close/>
                    <a:moveTo>
                      <a:pt x="6823" y="5596"/>
                    </a:moveTo>
                    <a:lnTo>
                      <a:pt x="6978" y="5775"/>
                    </a:lnTo>
                    <a:lnTo>
                      <a:pt x="6466" y="6585"/>
                    </a:lnTo>
                    <a:lnTo>
                      <a:pt x="6442" y="6585"/>
                    </a:lnTo>
                    <a:lnTo>
                      <a:pt x="6013" y="6156"/>
                    </a:lnTo>
                    <a:lnTo>
                      <a:pt x="6823" y="5596"/>
                    </a:lnTo>
                    <a:close/>
                    <a:moveTo>
                      <a:pt x="5251" y="1"/>
                    </a:moveTo>
                    <a:cubicBezTo>
                      <a:pt x="4358" y="1"/>
                      <a:pt x="3632" y="739"/>
                      <a:pt x="3632" y="1632"/>
                    </a:cubicBezTo>
                    <a:lnTo>
                      <a:pt x="3632" y="1989"/>
                    </a:lnTo>
                    <a:cubicBezTo>
                      <a:pt x="3632" y="2263"/>
                      <a:pt x="3692" y="2548"/>
                      <a:pt x="3811" y="2799"/>
                    </a:cubicBezTo>
                    <a:lnTo>
                      <a:pt x="3811" y="3191"/>
                    </a:lnTo>
                    <a:cubicBezTo>
                      <a:pt x="3811" y="3834"/>
                      <a:pt x="4096" y="4394"/>
                      <a:pt x="4537" y="4763"/>
                    </a:cubicBezTo>
                    <a:lnTo>
                      <a:pt x="4537" y="5335"/>
                    </a:lnTo>
                    <a:lnTo>
                      <a:pt x="4227" y="5656"/>
                    </a:lnTo>
                    <a:cubicBezTo>
                      <a:pt x="4204" y="5692"/>
                      <a:pt x="4180" y="5751"/>
                      <a:pt x="4180" y="5799"/>
                    </a:cubicBezTo>
                    <a:lnTo>
                      <a:pt x="3144" y="6168"/>
                    </a:lnTo>
                    <a:cubicBezTo>
                      <a:pt x="3073" y="6192"/>
                      <a:pt x="2989" y="6228"/>
                      <a:pt x="2930" y="6275"/>
                    </a:cubicBezTo>
                    <a:lnTo>
                      <a:pt x="2775" y="6180"/>
                    </a:lnTo>
                    <a:cubicBezTo>
                      <a:pt x="3263" y="5977"/>
                      <a:pt x="3406" y="5680"/>
                      <a:pt x="3430" y="5656"/>
                    </a:cubicBezTo>
                    <a:cubicBezTo>
                      <a:pt x="3454" y="5620"/>
                      <a:pt x="3454" y="5561"/>
                      <a:pt x="3430" y="5513"/>
                    </a:cubicBezTo>
                    <a:cubicBezTo>
                      <a:pt x="3311" y="5275"/>
                      <a:pt x="3287" y="4811"/>
                      <a:pt x="3275" y="4453"/>
                    </a:cubicBezTo>
                    <a:cubicBezTo>
                      <a:pt x="3275" y="4334"/>
                      <a:pt x="3263" y="4215"/>
                      <a:pt x="3263" y="4132"/>
                    </a:cubicBezTo>
                    <a:cubicBezTo>
                      <a:pt x="3204" y="3310"/>
                      <a:pt x="2596" y="2691"/>
                      <a:pt x="1822" y="2691"/>
                    </a:cubicBezTo>
                    <a:cubicBezTo>
                      <a:pt x="1060" y="2691"/>
                      <a:pt x="429" y="3310"/>
                      <a:pt x="370" y="4132"/>
                    </a:cubicBezTo>
                    <a:cubicBezTo>
                      <a:pt x="370" y="4227"/>
                      <a:pt x="358" y="4334"/>
                      <a:pt x="358" y="4453"/>
                    </a:cubicBezTo>
                    <a:cubicBezTo>
                      <a:pt x="346" y="4811"/>
                      <a:pt x="334" y="5263"/>
                      <a:pt x="215" y="5513"/>
                    </a:cubicBezTo>
                    <a:cubicBezTo>
                      <a:pt x="179" y="5561"/>
                      <a:pt x="179" y="5620"/>
                      <a:pt x="215" y="5656"/>
                    </a:cubicBezTo>
                    <a:cubicBezTo>
                      <a:pt x="215" y="5680"/>
                      <a:pt x="370" y="5977"/>
                      <a:pt x="870" y="6180"/>
                    </a:cubicBezTo>
                    <a:lnTo>
                      <a:pt x="406" y="6406"/>
                    </a:lnTo>
                    <a:cubicBezTo>
                      <a:pt x="167" y="6525"/>
                      <a:pt x="1" y="6775"/>
                      <a:pt x="1" y="7049"/>
                    </a:cubicBezTo>
                    <a:lnTo>
                      <a:pt x="1" y="8299"/>
                    </a:lnTo>
                    <a:cubicBezTo>
                      <a:pt x="1" y="8383"/>
                      <a:pt x="72" y="8454"/>
                      <a:pt x="167" y="8454"/>
                    </a:cubicBezTo>
                    <a:cubicBezTo>
                      <a:pt x="251" y="8454"/>
                      <a:pt x="334" y="8383"/>
                      <a:pt x="334" y="8299"/>
                    </a:cubicBezTo>
                    <a:lnTo>
                      <a:pt x="334" y="7049"/>
                    </a:lnTo>
                    <a:cubicBezTo>
                      <a:pt x="334" y="6894"/>
                      <a:pt x="406" y="6775"/>
                      <a:pt x="537" y="6704"/>
                    </a:cubicBezTo>
                    <a:lnTo>
                      <a:pt x="1108" y="6418"/>
                    </a:lnTo>
                    <a:lnTo>
                      <a:pt x="1299" y="6609"/>
                    </a:lnTo>
                    <a:cubicBezTo>
                      <a:pt x="1429" y="6751"/>
                      <a:pt x="1608" y="6811"/>
                      <a:pt x="1787" y="6811"/>
                    </a:cubicBezTo>
                    <a:cubicBezTo>
                      <a:pt x="1965" y="6811"/>
                      <a:pt x="2144" y="6751"/>
                      <a:pt x="2275" y="6609"/>
                    </a:cubicBezTo>
                    <a:lnTo>
                      <a:pt x="2477" y="6418"/>
                    </a:lnTo>
                    <a:lnTo>
                      <a:pt x="2656" y="6513"/>
                    </a:lnTo>
                    <a:cubicBezTo>
                      <a:pt x="2561" y="6644"/>
                      <a:pt x="2513" y="6811"/>
                      <a:pt x="2513" y="6990"/>
                    </a:cubicBezTo>
                    <a:lnTo>
                      <a:pt x="2513" y="8299"/>
                    </a:lnTo>
                    <a:cubicBezTo>
                      <a:pt x="2513" y="8383"/>
                      <a:pt x="2596" y="8454"/>
                      <a:pt x="2680" y="8454"/>
                    </a:cubicBezTo>
                    <a:cubicBezTo>
                      <a:pt x="2775" y="8454"/>
                      <a:pt x="2846" y="8383"/>
                      <a:pt x="2846" y="8299"/>
                    </a:cubicBezTo>
                    <a:lnTo>
                      <a:pt x="2846" y="6990"/>
                    </a:lnTo>
                    <a:cubicBezTo>
                      <a:pt x="2846" y="6751"/>
                      <a:pt x="2989" y="6537"/>
                      <a:pt x="3215" y="6466"/>
                    </a:cubicBezTo>
                    <a:lnTo>
                      <a:pt x="4323" y="6061"/>
                    </a:lnTo>
                    <a:lnTo>
                      <a:pt x="4775" y="6751"/>
                    </a:lnTo>
                    <a:cubicBezTo>
                      <a:pt x="4835" y="6835"/>
                      <a:pt x="4930" y="6894"/>
                      <a:pt x="5037" y="6894"/>
                    </a:cubicBezTo>
                    <a:lnTo>
                      <a:pt x="5061" y="6894"/>
                    </a:lnTo>
                    <a:cubicBezTo>
                      <a:pt x="5156" y="6894"/>
                      <a:pt x="5239" y="6870"/>
                      <a:pt x="5311" y="6787"/>
                    </a:cubicBezTo>
                    <a:lnTo>
                      <a:pt x="5597" y="6513"/>
                    </a:lnTo>
                    <a:lnTo>
                      <a:pt x="5597" y="8275"/>
                    </a:lnTo>
                    <a:cubicBezTo>
                      <a:pt x="5597" y="8371"/>
                      <a:pt x="5668" y="8442"/>
                      <a:pt x="5763" y="8442"/>
                    </a:cubicBezTo>
                    <a:cubicBezTo>
                      <a:pt x="5847" y="8442"/>
                      <a:pt x="5930" y="8371"/>
                      <a:pt x="5930" y="8275"/>
                    </a:cubicBezTo>
                    <a:lnTo>
                      <a:pt x="5930" y="6513"/>
                    </a:lnTo>
                    <a:lnTo>
                      <a:pt x="6204" y="6787"/>
                    </a:lnTo>
                    <a:cubicBezTo>
                      <a:pt x="6263" y="6847"/>
                      <a:pt x="6359" y="6894"/>
                      <a:pt x="6466" y="6894"/>
                    </a:cubicBezTo>
                    <a:lnTo>
                      <a:pt x="6490" y="6894"/>
                    </a:lnTo>
                    <a:cubicBezTo>
                      <a:pt x="6597" y="6882"/>
                      <a:pt x="6680" y="6835"/>
                      <a:pt x="6740" y="6751"/>
                    </a:cubicBezTo>
                    <a:lnTo>
                      <a:pt x="7204" y="6061"/>
                    </a:lnTo>
                    <a:lnTo>
                      <a:pt x="8311" y="6466"/>
                    </a:lnTo>
                    <a:cubicBezTo>
                      <a:pt x="8526" y="6537"/>
                      <a:pt x="8680" y="6751"/>
                      <a:pt x="8680" y="6990"/>
                    </a:cubicBezTo>
                    <a:lnTo>
                      <a:pt x="8680" y="8299"/>
                    </a:lnTo>
                    <a:cubicBezTo>
                      <a:pt x="8680" y="8383"/>
                      <a:pt x="8752" y="8454"/>
                      <a:pt x="8847" y="8454"/>
                    </a:cubicBezTo>
                    <a:cubicBezTo>
                      <a:pt x="8930" y="8454"/>
                      <a:pt x="9002" y="8383"/>
                      <a:pt x="9002" y="8299"/>
                    </a:cubicBezTo>
                    <a:lnTo>
                      <a:pt x="9002" y="6990"/>
                    </a:lnTo>
                    <a:cubicBezTo>
                      <a:pt x="9002" y="6751"/>
                      <a:pt x="8919" y="6525"/>
                      <a:pt x="8752" y="6358"/>
                    </a:cubicBezTo>
                    <a:lnTo>
                      <a:pt x="8799" y="6347"/>
                    </a:lnTo>
                    <a:cubicBezTo>
                      <a:pt x="8847" y="6335"/>
                      <a:pt x="8907" y="6311"/>
                      <a:pt x="8966" y="6287"/>
                    </a:cubicBezTo>
                    <a:lnTo>
                      <a:pt x="9395" y="6716"/>
                    </a:lnTo>
                    <a:lnTo>
                      <a:pt x="9395" y="8275"/>
                    </a:lnTo>
                    <a:cubicBezTo>
                      <a:pt x="9395" y="8371"/>
                      <a:pt x="9466" y="8442"/>
                      <a:pt x="9561" y="8442"/>
                    </a:cubicBezTo>
                    <a:cubicBezTo>
                      <a:pt x="9645" y="8442"/>
                      <a:pt x="9728" y="8371"/>
                      <a:pt x="9728" y="8275"/>
                    </a:cubicBezTo>
                    <a:lnTo>
                      <a:pt x="9728" y="6716"/>
                    </a:lnTo>
                    <a:lnTo>
                      <a:pt x="10157" y="6287"/>
                    </a:lnTo>
                    <a:cubicBezTo>
                      <a:pt x="10181" y="6299"/>
                      <a:pt x="10204" y="6299"/>
                      <a:pt x="10228" y="6311"/>
                    </a:cubicBezTo>
                    <a:lnTo>
                      <a:pt x="10931" y="6513"/>
                    </a:lnTo>
                    <a:cubicBezTo>
                      <a:pt x="11097" y="6549"/>
                      <a:pt x="11193" y="6704"/>
                      <a:pt x="11193" y="6870"/>
                    </a:cubicBezTo>
                    <a:lnTo>
                      <a:pt x="11193" y="8263"/>
                    </a:lnTo>
                    <a:cubicBezTo>
                      <a:pt x="11193" y="8359"/>
                      <a:pt x="11276" y="8430"/>
                      <a:pt x="11359" y="8430"/>
                    </a:cubicBezTo>
                    <a:cubicBezTo>
                      <a:pt x="11455" y="8430"/>
                      <a:pt x="11526" y="8359"/>
                      <a:pt x="11526" y="8263"/>
                    </a:cubicBezTo>
                    <a:lnTo>
                      <a:pt x="11526" y="6870"/>
                    </a:lnTo>
                    <a:cubicBezTo>
                      <a:pt x="11538" y="6597"/>
                      <a:pt x="11335" y="6311"/>
                      <a:pt x="11014" y="6228"/>
                    </a:cubicBezTo>
                    <a:lnTo>
                      <a:pt x="10323" y="6037"/>
                    </a:lnTo>
                    <a:cubicBezTo>
                      <a:pt x="10288" y="6013"/>
                      <a:pt x="10276" y="6001"/>
                      <a:pt x="10276" y="5954"/>
                    </a:cubicBezTo>
                    <a:lnTo>
                      <a:pt x="10276" y="5716"/>
                    </a:lnTo>
                    <a:cubicBezTo>
                      <a:pt x="10335" y="5680"/>
                      <a:pt x="10383" y="5632"/>
                      <a:pt x="10443" y="5585"/>
                    </a:cubicBezTo>
                    <a:cubicBezTo>
                      <a:pt x="10693" y="5346"/>
                      <a:pt x="10824" y="5025"/>
                      <a:pt x="10824" y="4680"/>
                    </a:cubicBezTo>
                    <a:lnTo>
                      <a:pt x="10824" y="4346"/>
                    </a:lnTo>
                    <a:lnTo>
                      <a:pt x="10895" y="4215"/>
                    </a:lnTo>
                    <a:cubicBezTo>
                      <a:pt x="10978" y="4072"/>
                      <a:pt x="11014" y="3906"/>
                      <a:pt x="11014" y="3739"/>
                    </a:cubicBezTo>
                    <a:lnTo>
                      <a:pt x="11014" y="2858"/>
                    </a:lnTo>
                    <a:cubicBezTo>
                      <a:pt x="11014" y="2775"/>
                      <a:pt x="10943" y="2691"/>
                      <a:pt x="10859" y="2691"/>
                    </a:cubicBezTo>
                    <a:lnTo>
                      <a:pt x="9216" y="2691"/>
                    </a:lnTo>
                    <a:cubicBezTo>
                      <a:pt x="8621" y="2691"/>
                      <a:pt x="8145" y="3180"/>
                      <a:pt x="8145" y="3775"/>
                    </a:cubicBezTo>
                    <a:lnTo>
                      <a:pt x="8145" y="3787"/>
                    </a:lnTo>
                    <a:cubicBezTo>
                      <a:pt x="8145" y="3918"/>
                      <a:pt x="8180" y="4072"/>
                      <a:pt x="8240" y="4192"/>
                    </a:cubicBezTo>
                    <a:lnTo>
                      <a:pt x="8323" y="4370"/>
                    </a:lnTo>
                    <a:lnTo>
                      <a:pt x="8323" y="4644"/>
                    </a:lnTo>
                    <a:cubicBezTo>
                      <a:pt x="8323" y="5096"/>
                      <a:pt x="8549" y="5477"/>
                      <a:pt x="8871" y="5716"/>
                    </a:cubicBezTo>
                    <a:lnTo>
                      <a:pt x="8871" y="5954"/>
                    </a:lnTo>
                    <a:cubicBezTo>
                      <a:pt x="8871" y="6001"/>
                      <a:pt x="8871" y="6013"/>
                      <a:pt x="8740" y="6049"/>
                    </a:cubicBezTo>
                    <a:lnTo>
                      <a:pt x="8395" y="6156"/>
                    </a:lnTo>
                    <a:lnTo>
                      <a:pt x="7418" y="5799"/>
                    </a:lnTo>
                    <a:cubicBezTo>
                      <a:pt x="7418" y="5751"/>
                      <a:pt x="7406" y="5704"/>
                      <a:pt x="7371" y="5656"/>
                    </a:cubicBezTo>
                    <a:lnTo>
                      <a:pt x="7061" y="5335"/>
                    </a:lnTo>
                    <a:lnTo>
                      <a:pt x="7061" y="4787"/>
                    </a:lnTo>
                    <a:cubicBezTo>
                      <a:pt x="7085" y="4751"/>
                      <a:pt x="7121" y="4727"/>
                      <a:pt x="7168" y="4692"/>
                    </a:cubicBezTo>
                    <a:cubicBezTo>
                      <a:pt x="7561" y="4323"/>
                      <a:pt x="7787" y="3787"/>
                      <a:pt x="7787" y="3251"/>
                    </a:cubicBezTo>
                    <a:lnTo>
                      <a:pt x="7787" y="2799"/>
                    </a:lnTo>
                    <a:cubicBezTo>
                      <a:pt x="7906" y="2537"/>
                      <a:pt x="7966" y="2263"/>
                      <a:pt x="7966" y="1989"/>
                    </a:cubicBezTo>
                    <a:lnTo>
                      <a:pt x="7966" y="167"/>
                    </a:lnTo>
                    <a:cubicBezTo>
                      <a:pt x="7966" y="84"/>
                      <a:pt x="7895" y="1"/>
                      <a:pt x="77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7" name="Google Shape;13187;p64">
                <a:extLst>
                  <a:ext uri="{FF2B5EF4-FFF2-40B4-BE49-F238E27FC236}">
                    <a16:creationId xmlns:a16="http://schemas.microsoft.com/office/drawing/2014/main" xmlns="" id="{6F188A3F-C5D6-4C32-9A2A-1E1B4D96787E}"/>
                  </a:ext>
                </a:extLst>
              </p:cNvPr>
              <p:cNvSpPr/>
              <p:nvPr/>
            </p:nvSpPr>
            <p:spPr>
              <a:xfrm>
                <a:off x="1639960" y="3622549"/>
                <a:ext cx="10631" cy="4513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418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lnTo>
                      <a:pt x="0" y="1251"/>
                    </a:lnTo>
                    <a:cubicBezTo>
                      <a:pt x="0" y="1334"/>
                      <a:pt x="84" y="1418"/>
                      <a:pt x="167" y="1418"/>
                    </a:cubicBezTo>
                    <a:cubicBezTo>
                      <a:pt x="262" y="1418"/>
                      <a:pt x="334" y="1334"/>
                      <a:pt x="334" y="1251"/>
                    </a:cubicBezTo>
                    <a:lnTo>
                      <a:pt x="334" y="168"/>
                    </a:lnTo>
                    <a:cubicBezTo>
                      <a:pt x="334" y="72"/>
                      <a:pt x="262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8" name="Google Shape;13188;p64">
                <a:extLst>
                  <a:ext uri="{FF2B5EF4-FFF2-40B4-BE49-F238E27FC236}">
                    <a16:creationId xmlns:a16="http://schemas.microsoft.com/office/drawing/2014/main" xmlns="" id="{5BE8BB40-FE68-4C0B-8FDF-4FDABE920B43}"/>
                  </a:ext>
                </a:extLst>
              </p:cNvPr>
              <p:cNvSpPr/>
              <p:nvPr/>
            </p:nvSpPr>
            <p:spPr>
              <a:xfrm>
                <a:off x="1444014" y="3559606"/>
                <a:ext cx="91735" cy="30589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961" extrusionOk="0">
                    <a:moveTo>
                      <a:pt x="1169" y="1"/>
                    </a:moveTo>
                    <a:cubicBezTo>
                      <a:pt x="820" y="1"/>
                      <a:pt x="503" y="37"/>
                      <a:pt x="298" y="68"/>
                    </a:cubicBezTo>
                    <a:cubicBezTo>
                      <a:pt x="120" y="104"/>
                      <a:pt x="1" y="247"/>
                      <a:pt x="1" y="413"/>
                    </a:cubicBezTo>
                    <a:lnTo>
                      <a:pt x="1" y="794"/>
                    </a:lnTo>
                    <a:cubicBezTo>
                      <a:pt x="1" y="890"/>
                      <a:pt x="72" y="961"/>
                      <a:pt x="167" y="961"/>
                    </a:cubicBezTo>
                    <a:cubicBezTo>
                      <a:pt x="251" y="961"/>
                      <a:pt x="322" y="890"/>
                      <a:pt x="322" y="794"/>
                    </a:cubicBezTo>
                    <a:lnTo>
                      <a:pt x="322" y="413"/>
                    </a:lnTo>
                    <a:cubicBezTo>
                      <a:pt x="322" y="413"/>
                      <a:pt x="322" y="401"/>
                      <a:pt x="346" y="401"/>
                    </a:cubicBezTo>
                    <a:cubicBezTo>
                      <a:pt x="514" y="373"/>
                      <a:pt x="820" y="331"/>
                      <a:pt x="1157" y="331"/>
                    </a:cubicBezTo>
                    <a:cubicBezTo>
                      <a:pt x="1250" y="331"/>
                      <a:pt x="1346" y="334"/>
                      <a:pt x="1441" y="342"/>
                    </a:cubicBezTo>
                    <a:cubicBezTo>
                      <a:pt x="1977" y="366"/>
                      <a:pt x="2346" y="497"/>
                      <a:pt x="2584" y="735"/>
                    </a:cubicBezTo>
                    <a:cubicBezTo>
                      <a:pt x="2614" y="765"/>
                      <a:pt x="2659" y="779"/>
                      <a:pt x="2703" y="779"/>
                    </a:cubicBezTo>
                    <a:cubicBezTo>
                      <a:pt x="2748" y="779"/>
                      <a:pt x="2793" y="765"/>
                      <a:pt x="2822" y="735"/>
                    </a:cubicBezTo>
                    <a:cubicBezTo>
                      <a:pt x="2882" y="675"/>
                      <a:pt x="2882" y="556"/>
                      <a:pt x="2822" y="497"/>
                    </a:cubicBezTo>
                    <a:cubicBezTo>
                      <a:pt x="2428" y="102"/>
                      <a:pt x="1753" y="1"/>
                      <a:pt x="11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Google Shape;13189;p64">
                <a:extLst>
                  <a:ext uri="{FF2B5EF4-FFF2-40B4-BE49-F238E27FC236}">
                    <a16:creationId xmlns:a16="http://schemas.microsoft.com/office/drawing/2014/main" xmlns="" id="{F30AF037-1B13-42D2-BEBE-E2C26EBAC59E}"/>
                  </a:ext>
                </a:extLst>
              </p:cNvPr>
              <p:cNvSpPr/>
              <p:nvPr/>
            </p:nvSpPr>
            <p:spPr>
              <a:xfrm>
                <a:off x="1420524" y="3633944"/>
                <a:ext cx="11013" cy="3374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60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lnTo>
                      <a:pt x="1" y="893"/>
                    </a:lnTo>
                    <a:cubicBezTo>
                      <a:pt x="1" y="976"/>
                      <a:pt x="84" y="1060"/>
                      <a:pt x="167" y="1060"/>
                    </a:cubicBezTo>
                    <a:cubicBezTo>
                      <a:pt x="262" y="1060"/>
                      <a:pt x="334" y="976"/>
                      <a:pt x="334" y="893"/>
                    </a:cubicBezTo>
                    <a:lnTo>
                      <a:pt x="334" y="167"/>
                    </a:lnTo>
                    <a:cubicBezTo>
                      <a:pt x="346" y="72"/>
                      <a:pt x="262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0" name="Google Shape;13190;p64">
                <a:extLst>
                  <a:ext uri="{FF2B5EF4-FFF2-40B4-BE49-F238E27FC236}">
                    <a16:creationId xmlns:a16="http://schemas.microsoft.com/office/drawing/2014/main" xmlns="" id="{817AC13B-BD36-4962-ACB5-2C3E8A26DAD0}"/>
                  </a:ext>
                </a:extLst>
              </p:cNvPr>
              <p:cNvSpPr/>
              <p:nvPr/>
            </p:nvSpPr>
            <p:spPr>
              <a:xfrm>
                <a:off x="1547494" y="3633944"/>
                <a:ext cx="11013" cy="3374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60" extrusionOk="0">
                    <a:moveTo>
                      <a:pt x="167" y="0"/>
                    </a:moveTo>
                    <a:cubicBezTo>
                      <a:pt x="83" y="0"/>
                      <a:pt x="0" y="72"/>
                      <a:pt x="0" y="167"/>
                    </a:cubicBezTo>
                    <a:lnTo>
                      <a:pt x="0" y="893"/>
                    </a:lnTo>
                    <a:cubicBezTo>
                      <a:pt x="0" y="976"/>
                      <a:pt x="83" y="1060"/>
                      <a:pt x="167" y="1060"/>
                    </a:cubicBezTo>
                    <a:cubicBezTo>
                      <a:pt x="262" y="1060"/>
                      <a:pt x="333" y="976"/>
                      <a:pt x="333" y="893"/>
                    </a:cubicBezTo>
                    <a:lnTo>
                      <a:pt x="333" y="167"/>
                    </a:lnTo>
                    <a:cubicBezTo>
                      <a:pt x="345" y="72"/>
                      <a:pt x="274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Прямоугольник 68">
            <a:extLst>
              <a:ext uri="{FF2B5EF4-FFF2-40B4-BE49-F238E27FC236}">
                <a16:creationId xmlns:a16="http://schemas.microsoft.com/office/drawing/2014/main" xmlns="" id="{2835630B-A06B-4217-8160-A1B0991C1E94}"/>
              </a:ext>
            </a:extLst>
          </p:cNvPr>
          <p:cNvSpPr/>
          <p:nvPr/>
        </p:nvSpPr>
        <p:spPr>
          <a:xfrm>
            <a:off x="200741" y="1406620"/>
            <a:ext cx="1918945" cy="385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4763" lvl="0" algn="ctr">
              <a:lnSpc>
                <a:spcPct val="90000"/>
              </a:lnSpc>
              <a:buClr>
                <a:srgbClr val="A3A3A3"/>
              </a:buClr>
            </a:pPr>
            <a:r>
              <a:rPr lang="ru-RU" sz="700" b="1" dirty="0">
                <a:solidFill>
                  <a:prstClr val="black"/>
                </a:solidFill>
              </a:rPr>
              <a:t>Актуализация основных образовательных программ под требования промышленности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12B89335-D0BF-B47C-74EB-73F559FF77FB}"/>
              </a:ext>
            </a:extLst>
          </p:cNvPr>
          <p:cNvGrpSpPr/>
          <p:nvPr/>
        </p:nvGrpSpPr>
        <p:grpSpPr>
          <a:xfrm>
            <a:off x="818295" y="854939"/>
            <a:ext cx="540000" cy="540000"/>
            <a:chOff x="507498" y="854939"/>
            <a:chExt cx="540000" cy="540000"/>
          </a:xfrm>
        </p:grpSpPr>
        <p:sp>
          <p:nvSpPr>
            <p:cNvPr id="93" name="Овал 70">
              <a:extLst>
                <a:ext uri="{FF2B5EF4-FFF2-40B4-BE49-F238E27FC236}">
                  <a16:creationId xmlns:a16="http://schemas.microsoft.com/office/drawing/2014/main" xmlns="" id="{04D2AB27-8330-40B8-9906-DCC2A05C27C5}"/>
                </a:ext>
              </a:extLst>
            </p:cNvPr>
            <p:cNvSpPr/>
            <p:nvPr/>
          </p:nvSpPr>
          <p:spPr>
            <a:xfrm>
              <a:off x="507498" y="854939"/>
              <a:ext cx="540000" cy="540000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endParaRPr>
            </a:p>
          </p:txBody>
        </p:sp>
        <p:grpSp>
          <p:nvGrpSpPr>
            <p:cNvPr id="112" name="Google Shape;10324;p59">
              <a:extLst>
                <a:ext uri="{FF2B5EF4-FFF2-40B4-BE49-F238E27FC236}">
                  <a16:creationId xmlns:a16="http://schemas.microsoft.com/office/drawing/2014/main" xmlns="" id="{227E2C2E-5458-470A-BB1B-14E4DA9D95C4}"/>
                </a:ext>
              </a:extLst>
            </p:cNvPr>
            <p:cNvGrpSpPr/>
            <p:nvPr/>
          </p:nvGrpSpPr>
          <p:grpSpPr>
            <a:xfrm>
              <a:off x="662739" y="978972"/>
              <a:ext cx="229518" cy="291934"/>
              <a:chOff x="1333682" y="3344330"/>
              <a:chExt cx="271213" cy="383088"/>
            </a:xfrm>
            <a:solidFill>
              <a:schemeClr val="bg1"/>
            </a:solidFill>
          </p:grpSpPr>
          <p:sp>
            <p:nvSpPr>
              <p:cNvPr id="121" name="Google Shape;10325;p59">
                <a:extLst>
                  <a:ext uri="{FF2B5EF4-FFF2-40B4-BE49-F238E27FC236}">
                    <a16:creationId xmlns:a16="http://schemas.microsoft.com/office/drawing/2014/main" xmlns="" id="{657525E7-0D72-410A-AE14-D5AD557A34A9}"/>
                  </a:ext>
                </a:extLst>
              </p:cNvPr>
              <p:cNvSpPr/>
              <p:nvPr/>
            </p:nvSpPr>
            <p:spPr>
              <a:xfrm>
                <a:off x="1334065" y="3377332"/>
                <a:ext cx="270831" cy="350086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10990" extrusionOk="0">
                    <a:moveTo>
                      <a:pt x="6502" y="0"/>
                    </a:moveTo>
                    <a:cubicBezTo>
                      <a:pt x="6406" y="0"/>
                      <a:pt x="6323" y="84"/>
                      <a:pt x="6323" y="191"/>
                    </a:cubicBezTo>
                    <a:cubicBezTo>
                      <a:pt x="6323" y="286"/>
                      <a:pt x="6406" y="369"/>
                      <a:pt x="6502" y="369"/>
                    </a:cubicBezTo>
                    <a:lnTo>
                      <a:pt x="7276" y="369"/>
                    </a:lnTo>
                    <a:cubicBezTo>
                      <a:pt x="7383" y="369"/>
                      <a:pt x="7454" y="441"/>
                      <a:pt x="7454" y="548"/>
                    </a:cubicBezTo>
                    <a:lnTo>
                      <a:pt x="7454" y="9490"/>
                    </a:lnTo>
                    <a:cubicBezTo>
                      <a:pt x="7454" y="9597"/>
                      <a:pt x="7383" y="9668"/>
                      <a:pt x="7276" y="9668"/>
                    </a:cubicBezTo>
                    <a:lnTo>
                      <a:pt x="537" y="9668"/>
                    </a:lnTo>
                    <a:cubicBezTo>
                      <a:pt x="429" y="9668"/>
                      <a:pt x="358" y="9597"/>
                      <a:pt x="358" y="9490"/>
                    </a:cubicBezTo>
                    <a:lnTo>
                      <a:pt x="358" y="8775"/>
                    </a:lnTo>
                    <a:cubicBezTo>
                      <a:pt x="358" y="8668"/>
                      <a:pt x="287" y="8597"/>
                      <a:pt x="179" y="8597"/>
                    </a:cubicBezTo>
                    <a:cubicBezTo>
                      <a:pt x="72" y="8597"/>
                      <a:pt x="1" y="8668"/>
                      <a:pt x="1" y="8775"/>
                    </a:cubicBezTo>
                    <a:lnTo>
                      <a:pt x="1" y="9490"/>
                    </a:lnTo>
                    <a:cubicBezTo>
                      <a:pt x="1" y="9787"/>
                      <a:pt x="239" y="10013"/>
                      <a:pt x="525" y="10013"/>
                    </a:cubicBezTo>
                    <a:lnTo>
                      <a:pt x="703" y="10013"/>
                    </a:lnTo>
                    <a:lnTo>
                      <a:pt x="703" y="10466"/>
                    </a:lnTo>
                    <a:cubicBezTo>
                      <a:pt x="703" y="10763"/>
                      <a:pt x="941" y="10990"/>
                      <a:pt x="1227" y="10990"/>
                    </a:cubicBezTo>
                    <a:lnTo>
                      <a:pt x="7966" y="10990"/>
                    </a:lnTo>
                    <a:cubicBezTo>
                      <a:pt x="8264" y="10990"/>
                      <a:pt x="8490" y="10752"/>
                      <a:pt x="8490" y="10466"/>
                    </a:cubicBezTo>
                    <a:lnTo>
                      <a:pt x="8490" y="10252"/>
                    </a:lnTo>
                    <a:cubicBezTo>
                      <a:pt x="8490" y="10144"/>
                      <a:pt x="8407" y="10073"/>
                      <a:pt x="8311" y="10073"/>
                    </a:cubicBezTo>
                    <a:cubicBezTo>
                      <a:pt x="8204" y="10073"/>
                      <a:pt x="8133" y="10144"/>
                      <a:pt x="8133" y="10252"/>
                    </a:cubicBezTo>
                    <a:lnTo>
                      <a:pt x="8133" y="10466"/>
                    </a:lnTo>
                    <a:cubicBezTo>
                      <a:pt x="8133" y="10573"/>
                      <a:pt x="8049" y="10644"/>
                      <a:pt x="7954" y="10644"/>
                    </a:cubicBezTo>
                    <a:lnTo>
                      <a:pt x="1203" y="10644"/>
                    </a:lnTo>
                    <a:cubicBezTo>
                      <a:pt x="1108" y="10644"/>
                      <a:pt x="1025" y="10573"/>
                      <a:pt x="1025" y="10466"/>
                    </a:cubicBezTo>
                    <a:lnTo>
                      <a:pt x="1025" y="10013"/>
                    </a:lnTo>
                    <a:lnTo>
                      <a:pt x="7264" y="10013"/>
                    </a:lnTo>
                    <a:cubicBezTo>
                      <a:pt x="7561" y="10013"/>
                      <a:pt x="7788" y="9775"/>
                      <a:pt x="7788" y="9490"/>
                    </a:cubicBezTo>
                    <a:lnTo>
                      <a:pt x="7788" y="1358"/>
                    </a:lnTo>
                    <a:lnTo>
                      <a:pt x="7966" y="1358"/>
                    </a:lnTo>
                    <a:cubicBezTo>
                      <a:pt x="8061" y="1358"/>
                      <a:pt x="8145" y="1441"/>
                      <a:pt x="8145" y="1536"/>
                    </a:cubicBezTo>
                    <a:lnTo>
                      <a:pt x="8145" y="9501"/>
                    </a:lnTo>
                    <a:cubicBezTo>
                      <a:pt x="8145" y="9573"/>
                      <a:pt x="8228" y="9656"/>
                      <a:pt x="8323" y="9656"/>
                    </a:cubicBezTo>
                    <a:cubicBezTo>
                      <a:pt x="8430" y="9656"/>
                      <a:pt x="8502" y="9573"/>
                      <a:pt x="8502" y="9478"/>
                    </a:cubicBezTo>
                    <a:lnTo>
                      <a:pt x="8502" y="1512"/>
                    </a:lnTo>
                    <a:cubicBezTo>
                      <a:pt x="8502" y="1215"/>
                      <a:pt x="8264" y="988"/>
                      <a:pt x="7978" y="988"/>
                    </a:cubicBezTo>
                    <a:lnTo>
                      <a:pt x="7799" y="988"/>
                    </a:lnTo>
                    <a:lnTo>
                      <a:pt x="7799" y="524"/>
                    </a:lnTo>
                    <a:cubicBezTo>
                      <a:pt x="7799" y="226"/>
                      <a:pt x="7561" y="0"/>
                      <a:pt x="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2" name="Google Shape;10326;p59">
                <a:extLst>
                  <a:ext uri="{FF2B5EF4-FFF2-40B4-BE49-F238E27FC236}">
                    <a16:creationId xmlns:a16="http://schemas.microsoft.com/office/drawing/2014/main" xmlns="" id="{E04A4666-52A2-4F7A-951F-59C9857A9781}"/>
                  </a:ext>
                </a:extLst>
              </p:cNvPr>
              <p:cNvSpPr/>
              <p:nvPr/>
            </p:nvSpPr>
            <p:spPr>
              <a:xfrm>
                <a:off x="1333682" y="3344330"/>
                <a:ext cx="189697" cy="292461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9181" extrusionOk="0">
                    <a:moveTo>
                      <a:pt x="2430" y="370"/>
                    </a:moveTo>
                    <a:cubicBezTo>
                      <a:pt x="2489" y="370"/>
                      <a:pt x="2549" y="429"/>
                      <a:pt x="2549" y="489"/>
                    </a:cubicBezTo>
                    <a:lnTo>
                      <a:pt x="2549" y="727"/>
                    </a:lnTo>
                    <a:lnTo>
                      <a:pt x="1858" y="727"/>
                    </a:lnTo>
                    <a:lnTo>
                      <a:pt x="1858" y="489"/>
                    </a:lnTo>
                    <a:cubicBezTo>
                      <a:pt x="1858" y="429"/>
                      <a:pt x="1918" y="370"/>
                      <a:pt x="1977" y="370"/>
                    </a:cubicBezTo>
                    <a:close/>
                    <a:moveTo>
                      <a:pt x="3037" y="1072"/>
                    </a:moveTo>
                    <a:cubicBezTo>
                      <a:pt x="3120" y="1072"/>
                      <a:pt x="3216" y="1143"/>
                      <a:pt x="3216" y="1251"/>
                    </a:cubicBezTo>
                    <a:lnTo>
                      <a:pt x="3216" y="1953"/>
                    </a:lnTo>
                    <a:lnTo>
                      <a:pt x="1215" y="1953"/>
                    </a:lnTo>
                    <a:lnTo>
                      <a:pt x="1215" y="1251"/>
                    </a:lnTo>
                    <a:cubicBezTo>
                      <a:pt x="1203" y="1167"/>
                      <a:pt x="1299" y="1072"/>
                      <a:pt x="1382" y="1072"/>
                    </a:cubicBezTo>
                    <a:close/>
                    <a:moveTo>
                      <a:pt x="1977" y="0"/>
                    </a:moveTo>
                    <a:cubicBezTo>
                      <a:pt x="1727" y="0"/>
                      <a:pt x="1501" y="203"/>
                      <a:pt x="1501" y="477"/>
                    </a:cubicBezTo>
                    <a:lnTo>
                      <a:pt x="1501" y="715"/>
                    </a:lnTo>
                    <a:lnTo>
                      <a:pt x="1370" y="715"/>
                    </a:lnTo>
                    <a:cubicBezTo>
                      <a:pt x="1156" y="715"/>
                      <a:pt x="977" y="834"/>
                      <a:pt x="894" y="1012"/>
                    </a:cubicBezTo>
                    <a:lnTo>
                      <a:pt x="525" y="1012"/>
                    </a:lnTo>
                    <a:cubicBezTo>
                      <a:pt x="227" y="1012"/>
                      <a:pt x="1" y="1251"/>
                      <a:pt x="1" y="1536"/>
                    </a:cubicBezTo>
                    <a:lnTo>
                      <a:pt x="1" y="8990"/>
                    </a:lnTo>
                    <a:cubicBezTo>
                      <a:pt x="13" y="9109"/>
                      <a:pt x="84" y="9180"/>
                      <a:pt x="191" y="9180"/>
                    </a:cubicBezTo>
                    <a:cubicBezTo>
                      <a:pt x="299" y="9180"/>
                      <a:pt x="370" y="9109"/>
                      <a:pt x="370" y="9002"/>
                    </a:cubicBezTo>
                    <a:lnTo>
                      <a:pt x="370" y="1548"/>
                    </a:lnTo>
                    <a:cubicBezTo>
                      <a:pt x="370" y="1441"/>
                      <a:pt x="441" y="1370"/>
                      <a:pt x="549" y="1370"/>
                    </a:cubicBezTo>
                    <a:lnTo>
                      <a:pt x="858" y="1370"/>
                    </a:lnTo>
                    <a:lnTo>
                      <a:pt x="858" y="1965"/>
                    </a:lnTo>
                    <a:cubicBezTo>
                      <a:pt x="858" y="2144"/>
                      <a:pt x="1013" y="2310"/>
                      <a:pt x="1203" y="2310"/>
                    </a:cubicBezTo>
                    <a:lnTo>
                      <a:pt x="3228" y="2310"/>
                    </a:lnTo>
                    <a:cubicBezTo>
                      <a:pt x="3406" y="2310"/>
                      <a:pt x="3573" y="2155"/>
                      <a:pt x="3573" y="1965"/>
                    </a:cubicBezTo>
                    <a:lnTo>
                      <a:pt x="3573" y="1370"/>
                    </a:lnTo>
                    <a:lnTo>
                      <a:pt x="5775" y="1370"/>
                    </a:lnTo>
                    <a:cubicBezTo>
                      <a:pt x="5883" y="1370"/>
                      <a:pt x="5954" y="1298"/>
                      <a:pt x="5954" y="1191"/>
                    </a:cubicBezTo>
                    <a:cubicBezTo>
                      <a:pt x="5954" y="1084"/>
                      <a:pt x="5883" y="1012"/>
                      <a:pt x="5775" y="1012"/>
                    </a:cubicBezTo>
                    <a:lnTo>
                      <a:pt x="3513" y="1012"/>
                    </a:lnTo>
                    <a:cubicBezTo>
                      <a:pt x="3418" y="834"/>
                      <a:pt x="3239" y="715"/>
                      <a:pt x="3037" y="715"/>
                    </a:cubicBezTo>
                    <a:lnTo>
                      <a:pt x="2906" y="715"/>
                    </a:lnTo>
                    <a:lnTo>
                      <a:pt x="2906" y="477"/>
                    </a:lnTo>
                    <a:cubicBezTo>
                      <a:pt x="2906" y="227"/>
                      <a:pt x="2692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3" name="Google Shape;10327;p59">
                <a:extLst>
                  <a:ext uri="{FF2B5EF4-FFF2-40B4-BE49-F238E27FC236}">
                    <a16:creationId xmlns:a16="http://schemas.microsoft.com/office/drawing/2014/main" xmlns="" id="{EDE69DAC-4471-43EC-9140-B1ACF6F4851A}"/>
                  </a:ext>
                </a:extLst>
              </p:cNvPr>
              <p:cNvSpPr/>
              <p:nvPr/>
            </p:nvSpPr>
            <p:spPr>
              <a:xfrm>
                <a:off x="1444060" y="346948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4" name="Google Shape;10328;p59">
                <a:extLst>
                  <a:ext uri="{FF2B5EF4-FFF2-40B4-BE49-F238E27FC236}">
                    <a16:creationId xmlns:a16="http://schemas.microsoft.com/office/drawing/2014/main" xmlns="" id="{F5F88F87-769C-4CC0-B463-6C296DB56626}"/>
                  </a:ext>
                </a:extLst>
              </p:cNvPr>
              <p:cNvSpPr/>
              <p:nvPr/>
            </p:nvSpPr>
            <p:spPr>
              <a:xfrm>
                <a:off x="1444060" y="3493762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5" name="Google Shape;10329;p59">
                <a:extLst>
                  <a:ext uri="{FF2B5EF4-FFF2-40B4-BE49-F238E27FC236}">
                    <a16:creationId xmlns:a16="http://schemas.microsoft.com/office/drawing/2014/main" xmlns="" id="{38A02013-5208-4E32-8EB3-CCC864F3A4FA}"/>
                  </a:ext>
                </a:extLst>
              </p:cNvPr>
              <p:cNvSpPr/>
              <p:nvPr/>
            </p:nvSpPr>
            <p:spPr>
              <a:xfrm>
                <a:off x="1444060" y="354192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84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6" name="Google Shape;10330;p59">
                <a:extLst>
                  <a:ext uri="{FF2B5EF4-FFF2-40B4-BE49-F238E27FC236}">
                    <a16:creationId xmlns:a16="http://schemas.microsoft.com/office/drawing/2014/main" xmlns="" id="{91492E9E-9785-46FA-88BC-FC704028C9C0}"/>
                  </a:ext>
                </a:extLst>
              </p:cNvPr>
              <p:cNvSpPr/>
              <p:nvPr/>
            </p:nvSpPr>
            <p:spPr>
              <a:xfrm>
                <a:off x="1444060" y="356581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7" name="Google Shape;10331;p59">
                <a:extLst>
                  <a:ext uri="{FF2B5EF4-FFF2-40B4-BE49-F238E27FC236}">
                    <a16:creationId xmlns:a16="http://schemas.microsoft.com/office/drawing/2014/main" xmlns="" id="{DDA2E6BD-47B3-4DAF-A1C1-29C905E693AD}"/>
                  </a:ext>
                </a:extLst>
              </p:cNvPr>
              <p:cNvSpPr/>
              <p:nvPr/>
            </p:nvSpPr>
            <p:spPr>
              <a:xfrm>
                <a:off x="1444060" y="361474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74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8" name="Google Shape;10332;p59">
                <a:extLst>
                  <a:ext uri="{FF2B5EF4-FFF2-40B4-BE49-F238E27FC236}">
                    <a16:creationId xmlns:a16="http://schemas.microsoft.com/office/drawing/2014/main" xmlns="" id="{DCF47D2E-D7DD-45DB-B969-818BDC97890E}"/>
                  </a:ext>
                </a:extLst>
              </p:cNvPr>
              <p:cNvSpPr/>
              <p:nvPr/>
            </p:nvSpPr>
            <p:spPr>
              <a:xfrm>
                <a:off x="1444060" y="3638256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7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9" name="Google Shape;10333;p59">
                <a:extLst>
                  <a:ext uri="{FF2B5EF4-FFF2-40B4-BE49-F238E27FC236}">
                    <a16:creationId xmlns:a16="http://schemas.microsoft.com/office/drawing/2014/main" xmlns="" id="{AD27AE63-483E-47A6-BD0E-D488BEF1F4FA}"/>
                  </a:ext>
                </a:extLst>
              </p:cNvPr>
              <p:cNvSpPr/>
              <p:nvPr/>
            </p:nvSpPr>
            <p:spPr>
              <a:xfrm>
                <a:off x="1371622" y="3459454"/>
                <a:ext cx="70208" cy="5708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92" extrusionOk="0">
                    <a:moveTo>
                      <a:pt x="1417" y="387"/>
                    </a:moveTo>
                    <a:lnTo>
                      <a:pt x="1417" y="470"/>
                    </a:lnTo>
                    <a:lnTo>
                      <a:pt x="1072" y="768"/>
                    </a:lnTo>
                    <a:lnTo>
                      <a:pt x="905" y="589"/>
                    </a:lnTo>
                    <a:cubicBezTo>
                      <a:pt x="873" y="544"/>
                      <a:pt x="823" y="523"/>
                      <a:pt x="773" y="523"/>
                    </a:cubicBezTo>
                    <a:cubicBezTo>
                      <a:pt x="731" y="523"/>
                      <a:pt x="688" y="538"/>
                      <a:pt x="655" y="566"/>
                    </a:cubicBezTo>
                    <a:cubicBezTo>
                      <a:pt x="584" y="625"/>
                      <a:pt x="584" y="744"/>
                      <a:pt x="632" y="827"/>
                    </a:cubicBezTo>
                    <a:lnTo>
                      <a:pt x="917" y="1125"/>
                    </a:lnTo>
                    <a:cubicBezTo>
                      <a:pt x="953" y="1161"/>
                      <a:pt x="989" y="1185"/>
                      <a:pt x="1048" y="1185"/>
                    </a:cubicBezTo>
                    <a:cubicBezTo>
                      <a:pt x="1096" y="1185"/>
                      <a:pt x="1132" y="1161"/>
                      <a:pt x="1167" y="1137"/>
                    </a:cubicBezTo>
                    <a:lnTo>
                      <a:pt x="1429" y="923"/>
                    </a:lnTo>
                    <a:lnTo>
                      <a:pt x="1417" y="1447"/>
                    </a:lnTo>
                    <a:lnTo>
                      <a:pt x="358" y="1447"/>
                    </a:lnTo>
                    <a:lnTo>
                      <a:pt x="358" y="387"/>
                    </a:lnTo>
                    <a:close/>
                    <a:moveTo>
                      <a:pt x="2007" y="1"/>
                    </a:moveTo>
                    <a:cubicBezTo>
                      <a:pt x="1966" y="1"/>
                      <a:pt x="1925" y="17"/>
                      <a:pt x="1894" y="54"/>
                    </a:cubicBezTo>
                    <a:lnTo>
                      <a:pt x="1727" y="185"/>
                    </a:lnTo>
                    <a:cubicBezTo>
                      <a:pt x="1679" y="89"/>
                      <a:pt x="1596" y="30"/>
                      <a:pt x="1489" y="30"/>
                    </a:cubicBezTo>
                    <a:lnTo>
                      <a:pt x="263" y="30"/>
                    </a:lnTo>
                    <a:cubicBezTo>
                      <a:pt x="120" y="30"/>
                      <a:pt x="1" y="149"/>
                      <a:pt x="1" y="304"/>
                    </a:cubicBezTo>
                    <a:lnTo>
                      <a:pt x="1" y="1518"/>
                    </a:lnTo>
                    <a:cubicBezTo>
                      <a:pt x="1" y="1673"/>
                      <a:pt x="120" y="1792"/>
                      <a:pt x="263" y="1792"/>
                    </a:cubicBezTo>
                    <a:lnTo>
                      <a:pt x="1489" y="1792"/>
                    </a:lnTo>
                    <a:cubicBezTo>
                      <a:pt x="1632" y="1792"/>
                      <a:pt x="1751" y="1673"/>
                      <a:pt x="1751" y="1518"/>
                    </a:cubicBezTo>
                    <a:lnTo>
                      <a:pt x="1751" y="613"/>
                    </a:lnTo>
                    <a:lnTo>
                      <a:pt x="2108" y="304"/>
                    </a:lnTo>
                    <a:cubicBezTo>
                      <a:pt x="2203" y="256"/>
                      <a:pt x="2203" y="137"/>
                      <a:pt x="2144" y="65"/>
                    </a:cubicBezTo>
                    <a:cubicBezTo>
                      <a:pt x="2111" y="26"/>
                      <a:pt x="2059" y="1"/>
                      <a:pt x="20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0" name="Google Shape;10334;p59">
                <a:extLst>
                  <a:ext uri="{FF2B5EF4-FFF2-40B4-BE49-F238E27FC236}">
                    <a16:creationId xmlns:a16="http://schemas.microsoft.com/office/drawing/2014/main" xmlns="" id="{50FD6B3F-6FEA-4AD9-83D8-5A6C6C6EEE52}"/>
                  </a:ext>
                </a:extLst>
              </p:cNvPr>
              <p:cNvSpPr/>
              <p:nvPr/>
            </p:nvSpPr>
            <p:spPr>
              <a:xfrm>
                <a:off x="1371622" y="3532434"/>
                <a:ext cx="70208" cy="565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5" extrusionOk="0">
                    <a:moveTo>
                      <a:pt x="1417" y="382"/>
                    </a:moveTo>
                    <a:lnTo>
                      <a:pt x="1417" y="465"/>
                    </a:lnTo>
                    <a:lnTo>
                      <a:pt x="1072" y="763"/>
                    </a:lnTo>
                    <a:lnTo>
                      <a:pt x="905" y="584"/>
                    </a:lnTo>
                    <a:cubicBezTo>
                      <a:pt x="874" y="547"/>
                      <a:pt x="827" y="529"/>
                      <a:pt x="779" y="529"/>
                    </a:cubicBezTo>
                    <a:cubicBezTo>
                      <a:pt x="734" y="529"/>
                      <a:pt x="690" y="544"/>
                      <a:pt x="655" y="572"/>
                    </a:cubicBezTo>
                    <a:cubicBezTo>
                      <a:pt x="584" y="632"/>
                      <a:pt x="584" y="751"/>
                      <a:pt x="632" y="822"/>
                    </a:cubicBezTo>
                    <a:lnTo>
                      <a:pt x="917" y="1120"/>
                    </a:lnTo>
                    <a:cubicBezTo>
                      <a:pt x="953" y="1168"/>
                      <a:pt x="989" y="1180"/>
                      <a:pt x="1048" y="1180"/>
                    </a:cubicBezTo>
                    <a:cubicBezTo>
                      <a:pt x="1096" y="1180"/>
                      <a:pt x="1132" y="1168"/>
                      <a:pt x="1167" y="1132"/>
                    </a:cubicBezTo>
                    <a:lnTo>
                      <a:pt x="1429" y="930"/>
                    </a:lnTo>
                    <a:lnTo>
                      <a:pt x="1417" y="1430"/>
                    </a:lnTo>
                    <a:lnTo>
                      <a:pt x="358" y="1430"/>
                    </a:lnTo>
                    <a:lnTo>
                      <a:pt x="358" y="382"/>
                    </a:lnTo>
                    <a:close/>
                    <a:moveTo>
                      <a:pt x="2012" y="1"/>
                    </a:moveTo>
                    <a:cubicBezTo>
                      <a:pt x="1969" y="1"/>
                      <a:pt x="1926" y="16"/>
                      <a:pt x="1894" y="49"/>
                    </a:cubicBezTo>
                    <a:lnTo>
                      <a:pt x="1727" y="180"/>
                    </a:lnTo>
                    <a:cubicBezTo>
                      <a:pt x="1679" y="96"/>
                      <a:pt x="1596" y="13"/>
                      <a:pt x="1489" y="13"/>
                    </a:cubicBezTo>
                    <a:lnTo>
                      <a:pt x="263" y="13"/>
                    </a:lnTo>
                    <a:cubicBezTo>
                      <a:pt x="120" y="13"/>
                      <a:pt x="1" y="132"/>
                      <a:pt x="1" y="287"/>
                    </a:cubicBezTo>
                    <a:lnTo>
                      <a:pt x="1" y="1501"/>
                    </a:lnTo>
                    <a:cubicBezTo>
                      <a:pt x="1" y="1656"/>
                      <a:pt x="120" y="1775"/>
                      <a:pt x="263" y="1775"/>
                    </a:cubicBezTo>
                    <a:lnTo>
                      <a:pt x="1489" y="1775"/>
                    </a:lnTo>
                    <a:cubicBezTo>
                      <a:pt x="1632" y="1775"/>
                      <a:pt x="1751" y="1656"/>
                      <a:pt x="1751" y="1501"/>
                    </a:cubicBezTo>
                    <a:lnTo>
                      <a:pt x="1751" y="608"/>
                    </a:lnTo>
                    <a:lnTo>
                      <a:pt x="2108" y="299"/>
                    </a:lnTo>
                    <a:cubicBezTo>
                      <a:pt x="2203" y="239"/>
                      <a:pt x="2203" y="144"/>
                      <a:pt x="2144" y="60"/>
                    </a:cubicBezTo>
                    <a:cubicBezTo>
                      <a:pt x="2111" y="22"/>
                      <a:pt x="2062" y="1"/>
                      <a:pt x="20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1" name="Google Shape;10335;p59">
                <a:extLst>
                  <a:ext uri="{FF2B5EF4-FFF2-40B4-BE49-F238E27FC236}">
                    <a16:creationId xmlns:a16="http://schemas.microsoft.com/office/drawing/2014/main" xmlns="" id="{1DED0619-569F-4720-AB6D-5D35C12B6684}"/>
                  </a:ext>
                </a:extLst>
              </p:cNvPr>
              <p:cNvSpPr/>
              <p:nvPr/>
            </p:nvSpPr>
            <p:spPr>
              <a:xfrm>
                <a:off x="1371622" y="3605254"/>
                <a:ext cx="70208" cy="5581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52" extrusionOk="0">
                    <a:moveTo>
                      <a:pt x="1417" y="358"/>
                    </a:moveTo>
                    <a:lnTo>
                      <a:pt x="1417" y="489"/>
                    </a:lnTo>
                    <a:lnTo>
                      <a:pt x="1072" y="787"/>
                    </a:lnTo>
                    <a:lnTo>
                      <a:pt x="905" y="608"/>
                    </a:lnTo>
                    <a:cubicBezTo>
                      <a:pt x="874" y="571"/>
                      <a:pt x="827" y="553"/>
                      <a:pt x="779" y="553"/>
                    </a:cubicBezTo>
                    <a:cubicBezTo>
                      <a:pt x="734" y="553"/>
                      <a:pt x="690" y="568"/>
                      <a:pt x="655" y="596"/>
                    </a:cubicBezTo>
                    <a:cubicBezTo>
                      <a:pt x="584" y="644"/>
                      <a:pt x="584" y="775"/>
                      <a:pt x="632" y="846"/>
                    </a:cubicBezTo>
                    <a:lnTo>
                      <a:pt x="917" y="1144"/>
                    </a:lnTo>
                    <a:cubicBezTo>
                      <a:pt x="953" y="1192"/>
                      <a:pt x="989" y="1203"/>
                      <a:pt x="1048" y="1203"/>
                    </a:cubicBezTo>
                    <a:cubicBezTo>
                      <a:pt x="1096" y="1203"/>
                      <a:pt x="1132" y="1192"/>
                      <a:pt x="1167" y="1156"/>
                    </a:cubicBezTo>
                    <a:lnTo>
                      <a:pt x="1429" y="953"/>
                    </a:lnTo>
                    <a:lnTo>
                      <a:pt x="1417" y="1406"/>
                    </a:lnTo>
                    <a:lnTo>
                      <a:pt x="358" y="1406"/>
                    </a:lnTo>
                    <a:lnTo>
                      <a:pt x="358" y="358"/>
                    </a:lnTo>
                    <a:close/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lnTo>
                      <a:pt x="1" y="1489"/>
                    </a:lnTo>
                    <a:cubicBezTo>
                      <a:pt x="1" y="1632"/>
                      <a:pt x="120" y="1751"/>
                      <a:pt x="263" y="1751"/>
                    </a:cubicBezTo>
                    <a:lnTo>
                      <a:pt x="1489" y="1751"/>
                    </a:lnTo>
                    <a:cubicBezTo>
                      <a:pt x="1632" y="1751"/>
                      <a:pt x="1751" y="1632"/>
                      <a:pt x="1751" y="1489"/>
                    </a:cubicBezTo>
                    <a:lnTo>
                      <a:pt x="1751" y="632"/>
                    </a:lnTo>
                    <a:lnTo>
                      <a:pt x="2108" y="322"/>
                    </a:lnTo>
                    <a:cubicBezTo>
                      <a:pt x="2191" y="263"/>
                      <a:pt x="2203" y="144"/>
                      <a:pt x="2132" y="72"/>
                    </a:cubicBezTo>
                    <a:cubicBezTo>
                      <a:pt x="2107" y="47"/>
                      <a:pt x="2062" y="32"/>
                      <a:pt x="2014" y="32"/>
                    </a:cubicBezTo>
                    <a:cubicBezTo>
                      <a:pt x="1972" y="32"/>
                      <a:pt x="1927" y="44"/>
                      <a:pt x="1894" y="72"/>
                    </a:cubicBezTo>
                    <a:lnTo>
                      <a:pt x="1739" y="191"/>
                    </a:lnTo>
                    <a:cubicBezTo>
                      <a:pt x="1715" y="84"/>
                      <a:pt x="1608" y="1"/>
                      <a:pt x="1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Овал 70">
            <a:extLst>
              <a:ext uri="{FF2B5EF4-FFF2-40B4-BE49-F238E27FC236}">
                <a16:creationId xmlns:a16="http://schemas.microsoft.com/office/drawing/2014/main" xmlns="" id="{222264E9-E30E-2D3B-3EA4-EFE5FDF8BC4E}"/>
              </a:ext>
            </a:extLst>
          </p:cNvPr>
          <p:cNvSpPr/>
          <p:nvPr/>
        </p:nvSpPr>
        <p:spPr>
          <a:xfrm>
            <a:off x="818295" y="5091431"/>
            <a:ext cx="540000" cy="535073"/>
          </a:xfrm>
          <a:prstGeom prst="ellipse">
            <a:avLst/>
          </a:prstGeom>
          <a:solidFill>
            <a:srgbClr val="A3A3A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2" name="Google Shape;10367;p59">
            <a:extLst>
              <a:ext uri="{FF2B5EF4-FFF2-40B4-BE49-F238E27FC236}">
                <a16:creationId xmlns:a16="http://schemas.microsoft.com/office/drawing/2014/main" xmlns="" id="{2F88D41F-B3E7-46B0-B4F5-D388831B9A44}"/>
              </a:ext>
            </a:extLst>
          </p:cNvPr>
          <p:cNvSpPr/>
          <p:nvPr/>
        </p:nvSpPr>
        <p:spPr>
          <a:xfrm>
            <a:off x="966216" y="5220473"/>
            <a:ext cx="244158" cy="276988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3A55B5-8E0F-4B2C-BB87-5BA30B7949DF}"/>
              </a:ext>
            </a:extLst>
          </p:cNvPr>
          <p:cNvSpPr/>
          <p:nvPr/>
        </p:nvSpPr>
        <p:spPr>
          <a:xfrm>
            <a:off x="663179" y="3647445"/>
            <a:ext cx="8502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0">
              <a:buClr>
                <a:srgbClr val="A3A3A3"/>
              </a:buClr>
            </a:pPr>
            <a:r>
              <a:rPr lang="ru-RU" sz="700" b="1" dirty="0">
                <a:solidFill>
                  <a:prstClr val="black"/>
                </a:solidFill>
              </a:rPr>
              <a:t>Аккредитация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3AC49D-2A88-4D78-83CE-E4A9B598DDD4}"/>
              </a:ext>
            </a:extLst>
          </p:cNvPr>
          <p:cNvSpPr/>
          <p:nvPr/>
        </p:nvSpPr>
        <p:spPr>
          <a:xfrm>
            <a:off x="206932" y="4634310"/>
            <a:ext cx="176272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>
              <a:lnSpc>
                <a:spcPct val="90000"/>
              </a:lnSpc>
              <a:buClr>
                <a:srgbClr val="041A72"/>
              </a:buClr>
            </a:pPr>
            <a:r>
              <a:rPr lang="ru-RU" sz="700" b="1" dirty="0">
                <a:solidFill>
                  <a:prstClr val="black"/>
                </a:solidFill>
              </a:rPr>
              <a:t>Развитие современных компетенций ППС</a:t>
            </a: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10E3F603-F7FA-4F2F-9523-87F1AEE988E7}"/>
              </a:ext>
            </a:extLst>
          </p:cNvPr>
          <p:cNvCxnSpPr>
            <a:cxnSpLocks/>
          </p:cNvCxnSpPr>
          <p:nvPr/>
        </p:nvCxnSpPr>
        <p:spPr>
          <a:xfrm flipH="1">
            <a:off x="-9348721" y="3058784"/>
            <a:ext cx="7989821" cy="15875"/>
          </a:xfrm>
          <a:prstGeom prst="line">
            <a:avLst/>
          </a:prstGeom>
          <a:noFill/>
          <a:ln w="19050" cmpd="thinThick">
            <a:solidFill>
              <a:srgbClr val="A3A3A3"/>
            </a:solidFill>
          </a:ln>
        </p:spPr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49CB485-37AC-3442-3BBE-7F70C525A556}"/>
              </a:ext>
            </a:extLst>
          </p:cNvPr>
          <p:cNvGrpSpPr/>
          <p:nvPr/>
        </p:nvGrpSpPr>
        <p:grpSpPr>
          <a:xfrm>
            <a:off x="8197842" y="928175"/>
            <a:ext cx="4020452" cy="5381151"/>
            <a:chOff x="8042725" y="865593"/>
            <a:chExt cx="4205411" cy="5381151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313ADD56-FB3E-4BCB-BE13-7D3EBA864F40}"/>
                </a:ext>
              </a:extLst>
            </p:cNvPr>
            <p:cNvSpPr/>
            <p:nvPr/>
          </p:nvSpPr>
          <p:spPr>
            <a:xfrm>
              <a:off x="8042725" y="1855064"/>
              <a:ext cx="3253771" cy="3120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dirty="0">
                  <a:solidFill>
                    <a:srgbClr val="8E2725"/>
                  </a:solidFill>
                  <a:latin typeface="+mj-lt"/>
                </a:rPr>
                <a:t>Сетевое обучение</a:t>
              </a:r>
            </a:p>
          </p:txBody>
        </p:sp>
        <p:sp>
          <p:nvSpPr>
            <p:cNvPr id="57" name="Прямоугольник 3">
              <a:extLst>
                <a:ext uri="{FF2B5EF4-FFF2-40B4-BE49-F238E27FC236}">
                  <a16:creationId xmlns:a16="http://schemas.microsoft.com/office/drawing/2014/main" xmlns="" id="{8A4BDFEC-81E6-8EAE-CF9C-80F0A77B9A01}"/>
                </a:ext>
              </a:extLst>
            </p:cNvPr>
            <p:cNvSpPr/>
            <p:nvPr/>
          </p:nvSpPr>
          <p:spPr>
            <a:xfrm>
              <a:off x="8042725" y="1014265"/>
              <a:ext cx="3996494" cy="86793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Дальнейшая актуализация ООП под запросы: Газпром, Газпром-переработка, </a:t>
              </a:r>
              <a:r>
                <a:rPr lang="ru-RU" sz="700" dirty="0" err="1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Газпромтрансгаз</a:t>
              </a: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 Казань,  </a:t>
              </a:r>
              <a:r>
                <a:rPr lang="ru-RU" sz="700" dirty="0" err="1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Сибур</a:t>
              </a: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, Газпром нефть, Татнефть, предприятия ОПК</a:t>
              </a:r>
            </a:p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Рост на </a:t>
              </a:r>
              <a:r>
                <a:rPr lang="ru-RU" sz="700" b="1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25%</a:t>
              </a: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 запросов на проведение ярмарок вакансий крупных промышленных предприятий</a:t>
              </a:r>
            </a:p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Системное внедрение программ получения рабочих специальностей в сетевом формате для обеспечения трудоустройства бакалавров во время практики.</a:t>
              </a:r>
            </a:p>
          </p:txBody>
        </p:sp>
        <p:sp>
          <p:nvSpPr>
            <p:cNvPr id="84" name="Прямоугольник 3">
              <a:extLst>
                <a:ext uri="{FF2B5EF4-FFF2-40B4-BE49-F238E27FC236}">
                  <a16:creationId xmlns:a16="http://schemas.microsoft.com/office/drawing/2014/main" xmlns="" id="{29F525FC-7DB1-4776-A2DE-A73F9001A9B2}"/>
                </a:ext>
              </a:extLst>
            </p:cNvPr>
            <p:cNvSpPr/>
            <p:nvPr/>
          </p:nvSpPr>
          <p:spPr>
            <a:xfrm>
              <a:off x="8042725" y="2019747"/>
              <a:ext cx="3910626" cy="77098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Разработка программы учебной практики для курсантов ВА РХБЗ по дисциплинам кафедр «Органическая химия» и «Аналитическая химия»</a:t>
              </a:r>
            </a:p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 </a:t>
              </a:r>
              <a:r>
                <a:rPr lang="ru-RU" sz="700" dirty="0" err="1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СПбПУ</a:t>
              </a: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 Петра Великого: 1) реализация сетевой образовательной программы по профилям «</a:t>
              </a:r>
              <a:r>
                <a:rPr lang="ru-RU" sz="700" dirty="0" err="1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Экобиотехнология</a:t>
              </a: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», «Биополимеры и перспективные материалы на их основе»; 2) подготовка документов  по реализации сетевой образовательной программы по профилю «Биополимеры и биопластики»</a:t>
              </a: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0B95244E-6557-4C59-BFA0-FEE07658DDDE}"/>
                </a:ext>
              </a:extLst>
            </p:cNvPr>
            <p:cNvSpPr/>
            <p:nvPr/>
          </p:nvSpPr>
          <p:spPr>
            <a:xfrm>
              <a:off x="8042725" y="865593"/>
              <a:ext cx="2940687" cy="2489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lvl="0"/>
              <a:r>
                <a:rPr lang="ru-RU" sz="700" b="1" dirty="0">
                  <a:solidFill>
                    <a:srgbClr val="8E2725"/>
                  </a:solidFill>
                  <a:latin typeface="+mj-lt"/>
                </a:rPr>
                <a:t>Актуализация основных образовательных программ</a:t>
              </a:r>
              <a:endPara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8E272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endParaRPr>
            </a:p>
          </p:txBody>
        </p:sp>
        <p:sp>
          <p:nvSpPr>
            <p:cNvPr id="89" name="Прямоугольник 3">
              <a:extLst>
                <a:ext uri="{FF2B5EF4-FFF2-40B4-BE49-F238E27FC236}">
                  <a16:creationId xmlns:a16="http://schemas.microsoft.com/office/drawing/2014/main" xmlns="" id="{F00245A3-FDFE-45EA-B231-5272FA206560}"/>
                </a:ext>
              </a:extLst>
            </p:cNvPr>
            <p:cNvSpPr/>
            <p:nvPr/>
          </p:nvSpPr>
          <p:spPr>
            <a:xfrm>
              <a:off x="8042725" y="3082053"/>
              <a:ext cx="3925141" cy="14496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 Автоматизированная лаборатория машиноведения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Учебная лаборатория «Цифровые электротехнические комплексы и системы нефтегазохимических производств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Проект ФИП «Масштабируемая модель цифрового химического предприятия»: внедрение 8 лабораторий 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47 онлайн-курсов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Реализация совместной программы двойных дипломов с ПУХТ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Развитие проектного обучения через решение студентами проектных задач промышленных партнеров Татнефть, Газпром, Газпром-переработка.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Проекты «Студенческий стартап», «Стартап как диплом (более 200 в год)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Разработка новых и актуализация учебных планов (45), связанных с развитием цифровых компетенций</a:t>
              </a:r>
            </a:p>
            <a:p>
              <a:pPr marL="90488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Проект «Цифровая кафедра» (набор 1282 студентов)</a:t>
              </a:r>
            </a:p>
            <a:p>
              <a:pPr marL="90488" marR="0" indent="-90488" fontAlgn="base">
                <a:lnSpc>
                  <a:spcPct val="90000"/>
                </a:lnSpc>
                <a:buClr>
                  <a:srgbClr val="C00000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Оснащение пространств и переговорных комнат – </a:t>
              </a:r>
              <a:r>
                <a:rPr lang="ru-RU" sz="700" b="1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30 млн ₽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7D774384-AD7F-4722-916C-8F9B24DE2BDC}"/>
                </a:ext>
              </a:extLst>
            </p:cNvPr>
            <p:cNvSpPr/>
            <p:nvPr/>
          </p:nvSpPr>
          <p:spPr>
            <a:xfrm>
              <a:off x="8042725" y="2795144"/>
              <a:ext cx="3068445" cy="3120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ru-RU" sz="700" b="1" dirty="0">
                  <a:solidFill>
                    <a:srgbClr val="8E2725"/>
                  </a:solidFill>
                  <a:latin typeface="+mj-lt"/>
                </a:rPr>
                <a:t>Внедрение опережающих образовательных технологий и индивидуализация траекторий обучения </a:t>
              </a: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3EF7AFC0-B0FB-4885-B4EA-1A53A218FD5F}"/>
                </a:ext>
              </a:extLst>
            </p:cNvPr>
            <p:cNvSpPr/>
            <p:nvPr/>
          </p:nvSpPr>
          <p:spPr>
            <a:xfrm>
              <a:off x="8042725" y="4567509"/>
              <a:ext cx="2579487" cy="3120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ru-RU" sz="700" b="1" dirty="0">
                  <a:solidFill>
                    <a:srgbClr val="8E2725"/>
                  </a:solidFill>
                  <a:latin typeface="+mj-lt"/>
                </a:rPr>
                <a:t>Развитие современных компетенций ППС</a:t>
              </a:r>
            </a:p>
          </p:txBody>
        </p:sp>
        <p:sp>
          <p:nvSpPr>
            <p:cNvPr id="137" name="Прямоугольник 3">
              <a:extLst>
                <a:ext uri="{FF2B5EF4-FFF2-40B4-BE49-F238E27FC236}">
                  <a16:creationId xmlns:a16="http://schemas.microsoft.com/office/drawing/2014/main" xmlns="" id="{CB69C665-1AEB-4498-9056-19343166DBEE}"/>
                </a:ext>
              </a:extLst>
            </p:cNvPr>
            <p:cNvSpPr/>
            <p:nvPr/>
          </p:nvSpPr>
          <p:spPr>
            <a:xfrm>
              <a:off x="8042725" y="4699607"/>
              <a:ext cx="3996494" cy="77098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Грантовая программа Правительства РТ «</a:t>
              </a:r>
              <a:r>
                <a:rPr lang="ru-RU" sz="700" dirty="0" err="1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Алгарыш</a:t>
              </a: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», подано 138 заявок </a:t>
              </a:r>
              <a:r>
                <a:rPr lang="ru-RU" sz="700" b="1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(+41)</a:t>
              </a:r>
            </a:p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Стажировки ППС на профильных предприятиях      </a:t>
              </a:r>
              <a:r>
                <a:rPr lang="ru-RU" sz="700" b="1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(+ 150%)</a:t>
              </a:r>
            </a:p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Докторский тренинговый центр: реализация систематических коротких программ под запросы ППС </a:t>
              </a:r>
              <a:r>
                <a:rPr lang="ru-RU" sz="700" b="1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 (+50%)</a:t>
              </a:r>
            </a:p>
            <a:p>
              <a:pPr marL="90488" lvl="0" indent="-90488" fontAlgn="base">
                <a:lnSpc>
                  <a:spcPct val="9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  <a:ea typeface="+mn-lt"/>
                  <a:cs typeface="+mn-lt"/>
                </a:rPr>
                <a:t>Цифровой деканат: оптимизация документооборота деканатов, автоматический ввод результатов успеваемости в АСУ Университет, доступный для просмотра студентами</a:t>
              </a: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xmlns="" id="{475289E8-C741-4D6F-A39F-65BD47D6BEFC}"/>
                </a:ext>
              </a:extLst>
            </p:cNvPr>
            <p:cNvSpPr/>
            <p:nvPr/>
          </p:nvSpPr>
          <p:spPr>
            <a:xfrm>
              <a:off x="8042725" y="5518032"/>
              <a:ext cx="4205411" cy="17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700" b="1" dirty="0">
                  <a:solidFill>
                    <a:srgbClr val="8E2725"/>
                  </a:solidFill>
                  <a:latin typeface="+mj-lt"/>
                </a:rPr>
                <a:t>Обеспечение условий для формирования цифровых компетенций у обучающихся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90088A9D-58B3-409B-A57D-BE79B8DB19FC}"/>
                </a:ext>
              </a:extLst>
            </p:cNvPr>
            <p:cNvSpPr/>
            <p:nvPr/>
          </p:nvSpPr>
          <p:spPr>
            <a:xfrm>
              <a:off x="8042725" y="5669663"/>
              <a:ext cx="413411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 indent="-85725">
                <a:lnSpc>
                  <a:spcPct val="90000"/>
                </a:lnSpc>
                <a:buClr>
                  <a:srgbClr val="8E2725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Перевод оформления приказов на практику в цифровой формат</a:t>
              </a:r>
            </a:p>
            <a:p>
              <a:pPr marL="90488" indent="-85725">
                <a:lnSpc>
                  <a:spcPct val="90000"/>
                </a:lnSpc>
                <a:buClr>
                  <a:srgbClr val="8E2725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Разработка качественного контента для социальных сетей центра карьеры КНИТУ (охват более 1200 человек)</a:t>
              </a:r>
            </a:p>
            <a:p>
              <a:pPr marL="90488" indent="-85725">
                <a:lnSpc>
                  <a:spcPct val="90000"/>
                </a:lnSpc>
                <a:buClr>
                  <a:srgbClr val="8E2725"/>
                </a:buClr>
                <a:buFont typeface="Arial" panose="020B0604020202020204" pitchFamily="34" charset="0"/>
                <a:buChar char="•"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Организация открытия и оснащения Газпром-, </a:t>
              </a:r>
              <a:r>
                <a:rPr lang="ru-RU" sz="700" dirty="0" err="1">
                  <a:solidFill>
                    <a:prstClr val="black"/>
                  </a:solidFill>
                  <a:latin typeface="+mj-lt"/>
                </a:rPr>
                <a:t>Сибур</a:t>
              </a: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-классов в лицее КНИТУ</a:t>
              </a:r>
            </a:p>
            <a:p>
              <a:pPr marL="90488" indent="-85725">
                <a:lnSpc>
                  <a:spcPct val="90000"/>
                </a:lnSpc>
                <a:buClr>
                  <a:srgbClr val="8E2725"/>
                </a:buClr>
                <a:buFont typeface="Arial" panose="020B0604020202020204" pitchFamily="34" charset="0"/>
                <a:buChar char="•"/>
              </a:pPr>
              <a:endParaRPr lang="ru-RU" sz="7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8259097" y="473075"/>
            <a:ext cx="3608437" cy="262393"/>
          </a:xfrm>
          <a:prstGeom prst="rect">
            <a:avLst/>
          </a:prstGeom>
          <a:solidFill>
            <a:srgbClr val="9900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72000" rIns="0" bIns="0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ПЛАНЫ на 2023 г.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3263695" y="796418"/>
            <a:ext cx="2360358" cy="26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72000" rIns="0" bIns="0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2020-2022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818295" y="3113865"/>
            <a:ext cx="540000" cy="540000"/>
            <a:chOff x="818295" y="3113865"/>
            <a:chExt cx="540000" cy="540000"/>
          </a:xfrm>
        </p:grpSpPr>
        <p:sp>
          <p:nvSpPr>
            <p:cNvPr id="44" name="Овал 70">
              <a:extLst>
                <a:ext uri="{FF2B5EF4-FFF2-40B4-BE49-F238E27FC236}">
                  <a16:creationId xmlns:a16="http://schemas.microsoft.com/office/drawing/2014/main" xmlns="" id="{9DC80F8A-B43D-A202-7190-B3E5936847C9}"/>
                </a:ext>
              </a:extLst>
            </p:cNvPr>
            <p:cNvSpPr/>
            <p:nvPr/>
          </p:nvSpPr>
          <p:spPr>
            <a:xfrm>
              <a:off x="818295" y="3113865"/>
              <a:ext cx="540000" cy="540000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1026" name="Picture 2" descr="D:\+Clipart+\+Icons+\Png_All\001-certificate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927919" y="3222316"/>
              <a:ext cx="329381" cy="32938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85027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DE3B11F-7ADB-7818-9A01-5A2D9B5D08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116" y="1005349"/>
            <a:ext cx="4282724" cy="3252975"/>
          </a:xfrm>
          <a:prstGeom prst="rect">
            <a:avLst/>
          </a:prstGeom>
          <a:solidFill>
            <a:srgbClr val="D9D9D9">
              <a:alpha val="6108"/>
            </a:srgbClr>
          </a:solidFill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C54DC7DE-8AF8-2B39-BF46-AECEF34BBA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340519"/>
            <a:ext cx="12192000" cy="2517480"/>
          </a:xfrm>
          <a:prstGeom prst="rect">
            <a:avLst/>
          </a:prstGeom>
        </p:spPr>
      </p:pic>
      <p:sp>
        <p:nvSpPr>
          <p:cNvPr id="29" name="Стрелка: пятиугольник 38">
            <a:extLst>
              <a:ext uri="{FF2B5EF4-FFF2-40B4-BE49-F238E27FC236}">
                <a16:creationId xmlns:a16="http://schemas.microsoft.com/office/drawing/2014/main" xmlns="" id="{CBD270D6-3D04-B019-C84D-B02B44B23FEB}"/>
              </a:ext>
            </a:extLst>
          </p:cNvPr>
          <p:cNvSpPr/>
          <p:nvPr/>
        </p:nvSpPr>
        <p:spPr>
          <a:xfrm>
            <a:off x="8274304" y="5687848"/>
            <a:ext cx="3280394" cy="429652"/>
          </a:xfrm>
          <a:prstGeom prst="homePlate">
            <a:avLst>
              <a:gd name="adj" fmla="val 0"/>
            </a:avLst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/>
            <a:r>
              <a:rPr lang="ru-RU" sz="1050" b="1" dirty="0" smtClean="0"/>
              <a:t>Аналитический исследовательский </a:t>
            </a:r>
            <a:r>
              <a:rPr lang="ru-RU" sz="1050" b="1" dirty="0"/>
              <a:t>центр КНИТУ</a:t>
            </a:r>
          </a:p>
        </p:txBody>
      </p:sp>
      <p:sp>
        <p:nvSpPr>
          <p:cNvPr id="28" name="Стрелка: пятиугольник 37">
            <a:extLst>
              <a:ext uri="{FF2B5EF4-FFF2-40B4-BE49-F238E27FC236}">
                <a16:creationId xmlns:a16="http://schemas.microsoft.com/office/drawing/2014/main" xmlns="" id="{2B118234-00BB-92D0-EF39-1CDF968F885B}"/>
              </a:ext>
            </a:extLst>
          </p:cNvPr>
          <p:cNvSpPr/>
          <p:nvPr/>
        </p:nvSpPr>
        <p:spPr>
          <a:xfrm>
            <a:off x="3308771" y="5687848"/>
            <a:ext cx="5170765" cy="429652"/>
          </a:xfrm>
          <a:prstGeom prst="homePlate">
            <a:avLst>
              <a:gd name="adj" fmla="val 425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/>
            <a:r>
              <a:rPr lang="ru-RU" sz="1050" b="1" dirty="0">
                <a:solidFill>
                  <a:schemeClr val="tx1"/>
                </a:solidFill>
              </a:rPr>
              <a:t>Выработана система доступа всех сотрудников к </a:t>
            </a:r>
          </a:p>
          <a:p>
            <a:pPr marL="269875"/>
            <a:r>
              <a:rPr lang="ru-RU" sz="1050" b="1" dirty="0">
                <a:solidFill>
                  <a:schemeClr val="tx1"/>
                </a:solidFill>
              </a:rPr>
              <a:t>аналитическому и испытательному оборудованию университета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8AA404A-C452-40F9-97F1-82D1F762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76" y="347085"/>
            <a:ext cx="10972800" cy="417529"/>
          </a:xfrm>
        </p:spPr>
        <p:txBody>
          <a:bodyPr>
            <a:noAutofit/>
          </a:bodyPr>
          <a:lstStyle/>
          <a:p>
            <a:r>
              <a:rPr lang="ru-RU" sz="2400" spc="0" dirty="0"/>
              <a:t>Наука и проектная деятельность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234AB64-8725-9F52-3FA5-B208978CF4F2}"/>
              </a:ext>
            </a:extLst>
          </p:cNvPr>
          <p:cNvGrpSpPr/>
          <p:nvPr/>
        </p:nvGrpSpPr>
        <p:grpSpPr>
          <a:xfrm>
            <a:off x="442913" y="1010467"/>
            <a:ext cx="11495658" cy="3247860"/>
            <a:chOff x="101411" y="343736"/>
            <a:chExt cx="12175111" cy="41947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33BD741-31F0-4100-B00C-2D4D26F3D31C}"/>
                </a:ext>
              </a:extLst>
            </p:cNvPr>
            <p:cNvSpPr txBox="1"/>
            <p:nvPr/>
          </p:nvSpPr>
          <p:spPr>
            <a:xfrm>
              <a:off x="1182566" y="343736"/>
              <a:ext cx="1509638" cy="357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Приоритет 2030</a:t>
              </a:r>
            </a:p>
          </p:txBody>
        </p:sp>
        <p:sp>
          <p:nvSpPr>
            <p:cNvPr id="6" name="Стрелка: пятиугольник 5">
              <a:extLst>
                <a:ext uri="{FF2B5EF4-FFF2-40B4-BE49-F238E27FC236}">
                  <a16:creationId xmlns:a16="http://schemas.microsoft.com/office/drawing/2014/main" xmlns="" id="{A72134B9-6132-4FE7-85FB-AC4299B09DF1}"/>
                </a:ext>
              </a:extLst>
            </p:cNvPr>
            <p:cNvSpPr/>
            <p:nvPr/>
          </p:nvSpPr>
          <p:spPr>
            <a:xfrm>
              <a:off x="277950" y="819964"/>
              <a:ext cx="3795885" cy="637054"/>
            </a:xfrm>
            <a:prstGeom prst="homePlate">
              <a:avLst>
                <a:gd name="adj" fmla="val 42595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>
                  <a:solidFill>
                    <a:srgbClr val="990000"/>
                  </a:solidFill>
                </a:rPr>
                <a:t>Стратегический проект «Разработка и проектирование химических технологий и производств для новой экономики»</a:t>
              </a:r>
            </a:p>
          </p:txBody>
        </p:sp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xmlns="" id="{884D500E-BD2F-48B0-AF0E-AD5FAEEC104F}"/>
                </a:ext>
              </a:extLst>
            </p:cNvPr>
            <p:cNvSpPr/>
            <p:nvPr/>
          </p:nvSpPr>
          <p:spPr>
            <a:xfrm>
              <a:off x="277950" y="1522999"/>
              <a:ext cx="3795885" cy="637053"/>
            </a:xfrm>
            <a:prstGeom prst="homePlate">
              <a:avLst>
                <a:gd name="adj" fmla="val 42595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>
                  <a:solidFill>
                    <a:srgbClr val="990000"/>
                  </a:solidFill>
                </a:rPr>
                <a:t>Стратегический проект «Обеспечение обороноспособности и безопасности российской экономики»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B483289F-2EAF-4D62-895D-8D09E7A5CEB1}"/>
                </a:ext>
              </a:extLst>
            </p:cNvPr>
            <p:cNvSpPr/>
            <p:nvPr/>
          </p:nvSpPr>
          <p:spPr>
            <a:xfrm>
              <a:off x="4017139" y="506280"/>
              <a:ext cx="4527057" cy="15907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НОЦ </a:t>
              </a:r>
              <a:r>
                <a:rPr lang="ru-RU" sz="1000" dirty="0" err="1">
                  <a:solidFill>
                    <a:schemeClr val="tx1"/>
                  </a:solidFill>
                </a:rPr>
                <a:t>KraussMaffei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Центр «Битумные материалы»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Лаборатория химических реагентов и функциональных жидкостей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Лаборатория «Молекулярная инженерия и Smart </a:t>
              </a:r>
              <a:r>
                <a:rPr lang="ru-RU" sz="1000" dirty="0" err="1">
                  <a:solidFill>
                    <a:schemeClr val="tx1"/>
                  </a:solidFill>
                </a:rPr>
                <a:t>Materials</a:t>
              </a:r>
              <a:r>
                <a:rPr lang="ru-RU" sz="1000" dirty="0">
                  <a:solidFill>
                    <a:schemeClr val="tx1"/>
                  </a:solidFill>
                </a:rPr>
                <a:t>»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оценки качества сырья и пищевой продукции </a:t>
              </a:r>
              <a:r>
                <a:rPr lang="ru-RU" sz="1000" dirty="0" err="1">
                  <a:solidFill>
                    <a:schemeClr val="tx1"/>
                  </a:solidFill>
                </a:rPr>
                <a:t>Brabender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оценки срока годности спецпродуктов</a:t>
              </a:r>
              <a:endParaRPr lang="ru-RU" sz="1000" dirty="0"/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:a16="http://schemas.microsoft.com/office/drawing/2014/main" xmlns="" id="{DFA55687-2415-4565-BBF6-0639F06D7582}"/>
                </a:ext>
              </a:extLst>
            </p:cNvPr>
            <p:cNvSpPr/>
            <p:nvPr/>
          </p:nvSpPr>
          <p:spPr>
            <a:xfrm>
              <a:off x="8672837" y="1096314"/>
              <a:ext cx="381554" cy="637054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8D4E3A2-78AC-4498-B755-F2B020184B70}"/>
                </a:ext>
              </a:extLst>
            </p:cNvPr>
            <p:cNvSpPr/>
            <p:nvPr/>
          </p:nvSpPr>
          <p:spPr>
            <a:xfrm>
              <a:off x="9174235" y="794496"/>
              <a:ext cx="3015235" cy="1187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 err="1">
                  <a:solidFill>
                    <a:schemeClr val="tx1"/>
                  </a:solidFill>
                </a:rPr>
                <a:t>Пересборка</a:t>
              </a:r>
              <a:r>
                <a:rPr lang="ru-RU" sz="1000" dirty="0">
                  <a:solidFill>
                    <a:schemeClr val="tx1"/>
                  </a:solidFill>
                </a:rPr>
                <a:t> стратегических проектов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chemeClr val="tx1"/>
                  </a:solidFill>
                </a:rPr>
                <a:t>Получение </a:t>
              </a:r>
              <a:r>
                <a:rPr lang="ru-RU" sz="1000" dirty="0">
                  <a:solidFill>
                    <a:schemeClr val="tx1"/>
                  </a:solidFill>
                </a:rPr>
                <a:t>специальной части программы Приоритет2030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B023F00-984E-4113-B30F-93EC56F7748F}"/>
                </a:ext>
              </a:extLst>
            </p:cNvPr>
            <p:cNvSpPr txBox="1"/>
            <p:nvPr/>
          </p:nvSpPr>
          <p:spPr>
            <a:xfrm>
              <a:off x="1669820" y="2613697"/>
              <a:ext cx="592854" cy="357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ПИШ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D50BA84-FC46-451D-ACAE-FD1E4FE02030}"/>
                </a:ext>
              </a:extLst>
            </p:cNvPr>
            <p:cNvSpPr/>
            <p:nvPr/>
          </p:nvSpPr>
          <p:spPr>
            <a:xfrm>
              <a:off x="4017141" y="2071865"/>
              <a:ext cx="4404894" cy="16688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Лаборатория научно-исследовательская электротехническая (ЛНИЭТ)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цифрового моделирования (ЛЦМ)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Научно-образовательное пространство «ЦИФТЕХ»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образовательное пространство «Цифровой горизонт»</a:t>
              </a:r>
            </a:p>
          </p:txBody>
        </p:sp>
        <p:sp>
          <p:nvSpPr>
            <p:cNvPr id="15" name="Стрелка: пятиугольник 14">
              <a:extLst>
                <a:ext uri="{FF2B5EF4-FFF2-40B4-BE49-F238E27FC236}">
                  <a16:creationId xmlns:a16="http://schemas.microsoft.com/office/drawing/2014/main" xmlns="" id="{BC914F38-9DD7-47BD-9F4C-A1F9A01973EE}"/>
                </a:ext>
              </a:extLst>
            </p:cNvPr>
            <p:cNvSpPr/>
            <p:nvPr/>
          </p:nvSpPr>
          <p:spPr>
            <a:xfrm>
              <a:off x="8672837" y="2587769"/>
              <a:ext cx="381554" cy="637054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1ADFA242-9DBD-40DA-AF7B-8D4C7EA3454D}"/>
                </a:ext>
              </a:extLst>
            </p:cNvPr>
            <p:cNvSpPr/>
            <p:nvPr/>
          </p:nvSpPr>
          <p:spPr>
            <a:xfrm>
              <a:off x="9174234" y="2347159"/>
              <a:ext cx="3102288" cy="1141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смарт-нефтепромысловой химии</a:t>
              </a:r>
            </a:p>
            <a:p>
              <a:pPr marL="17145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малотоннажной химии</a:t>
              </a:r>
            </a:p>
            <a:p>
              <a:pPr marL="17145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полиолефинов</a:t>
              </a:r>
            </a:p>
            <a:p>
              <a:pPr marL="17145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/>
                  </a:solidFill>
                </a:rPr>
                <a:t> Лаборатория минеральных удобрений</a:t>
              </a:r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:a16="http://schemas.microsoft.com/office/drawing/2014/main" xmlns="" id="{76629EFE-EF53-4ADB-A2E4-D05374D246AC}"/>
                </a:ext>
              </a:extLst>
            </p:cNvPr>
            <p:cNvSpPr/>
            <p:nvPr/>
          </p:nvSpPr>
          <p:spPr>
            <a:xfrm>
              <a:off x="101411" y="2709870"/>
              <a:ext cx="3795885" cy="637053"/>
            </a:xfrm>
            <a:prstGeom prst="homePlate">
              <a:avLst>
                <a:gd name="adj" fmla="val 42595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rgbClr val="990000"/>
                  </a:solidFill>
                </a:rPr>
                <a:t>«</a:t>
              </a:r>
              <a:r>
                <a:rPr lang="ru-RU" sz="1000" b="1" dirty="0" err="1">
                  <a:solidFill>
                    <a:srgbClr val="990000"/>
                  </a:solidFill>
                </a:rPr>
                <a:t>ПромХимТех</a:t>
              </a:r>
              <a:r>
                <a:rPr lang="ru-RU" sz="1000" b="1" dirty="0">
                  <a:solidFill>
                    <a:srgbClr val="990000"/>
                  </a:solidFill>
                </a:rPr>
                <a:t>»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0777FA-1051-4625-B3D4-A2B622CBEE73}"/>
                </a:ext>
              </a:extLst>
            </p:cNvPr>
            <p:cNvSpPr txBox="1"/>
            <p:nvPr/>
          </p:nvSpPr>
          <p:spPr>
            <a:xfrm>
              <a:off x="825190" y="3703714"/>
              <a:ext cx="2041034" cy="357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Работа с партнёрами</a:t>
              </a:r>
            </a:p>
          </p:txBody>
        </p:sp>
        <p:sp>
          <p:nvSpPr>
            <p:cNvPr id="34" name="Стрелка: пятиугольник 33">
              <a:extLst>
                <a:ext uri="{FF2B5EF4-FFF2-40B4-BE49-F238E27FC236}">
                  <a16:creationId xmlns:a16="http://schemas.microsoft.com/office/drawing/2014/main" xmlns="" id="{C0822F2A-4BF6-4E37-ABEF-D3EF9FC61AB1}"/>
                </a:ext>
              </a:extLst>
            </p:cNvPr>
            <p:cNvSpPr/>
            <p:nvPr/>
          </p:nvSpPr>
          <p:spPr>
            <a:xfrm>
              <a:off x="852508" y="3901431"/>
              <a:ext cx="2227476" cy="637053"/>
            </a:xfrm>
            <a:prstGeom prst="homePlate">
              <a:avLst>
                <a:gd name="adj" fmla="val 42595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rgbClr val="990000"/>
                  </a:solidFill>
                </a:rPr>
                <a:t>СИБУР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31CA533E-C099-4CBD-9FFD-52EE8B8AF0D7}"/>
                </a:ext>
              </a:extLst>
            </p:cNvPr>
            <p:cNvSpPr/>
            <p:nvPr/>
          </p:nvSpPr>
          <p:spPr>
            <a:xfrm>
              <a:off x="4017140" y="3633289"/>
              <a:ext cx="4128582" cy="839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>
                  <a:solidFill>
                    <a:schemeClr val="tx1"/>
                  </a:solidFill>
                </a:rPr>
                <a:t>Рамочный договор на выполнение НИОКР и научных услуг в 2023 г. на сумму </a:t>
              </a:r>
              <a:r>
                <a:rPr lang="ru-RU" sz="1000" b="1" dirty="0">
                  <a:solidFill>
                    <a:schemeClr val="tx1"/>
                  </a:solidFill>
                </a:rPr>
                <a:t>60 млн. руб</a:t>
              </a:r>
              <a:r>
                <a:rPr lang="ru-RU" sz="1000" dirty="0">
                  <a:solidFill>
                    <a:schemeClr val="tx1"/>
                  </a:solidFill>
                </a:rPr>
                <a:t>.  </a:t>
              </a:r>
            </a:p>
          </p:txBody>
        </p:sp>
        <p:sp>
          <p:nvSpPr>
            <p:cNvPr id="36" name="Стрелка: пятиугольник 35">
              <a:extLst>
                <a:ext uri="{FF2B5EF4-FFF2-40B4-BE49-F238E27FC236}">
                  <a16:creationId xmlns:a16="http://schemas.microsoft.com/office/drawing/2014/main" xmlns="" id="{2338693B-D49E-4A03-9802-AC0E88A68360}"/>
                </a:ext>
              </a:extLst>
            </p:cNvPr>
            <p:cNvSpPr/>
            <p:nvPr/>
          </p:nvSpPr>
          <p:spPr>
            <a:xfrm>
              <a:off x="8694566" y="3734351"/>
              <a:ext cx="381554" cy="637054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9EC2F082-033A-450B-9344-524A119AE64F}"/>
                </a:ext>
              </a:extLst>
            </p:cNvPr>
            <p:cNvSpPr/>
            <p:nvPr/>
          </p:nvSpPr>
          <p:spPr>
            <a:xfrm>
              <a:off x="9174235" y="3633289"/>
              <a:ext cx="2939220" cy="839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ru-RU" sz="1000" dirty="0">
                  <a:solidFill>
                    <a:schemeClr val="tx1"/>
                  </a:solidFill>
                </a:rPr>
                <a:t> Центр «Эластомеры» на базе НХТИ</a:t>
              </a:r>
            </a:p>
          </p:txBody>
        </p:sp>
        <p:sp>
          <p:nvSpPr>
            <p:cNvPr id="39" name="Стрелка: пятиугольник 10">
              <a:extLst>
                <a:ext uri="{FF2B5EF4-FFF2-40B4-BE49-F238E27FC236}">
                  <a16:creationId xmlns:a16="http://schemas.microsoft.com/office/drawing/2014/main" xmlns="" id="{26215550-ECB7-0F3D-C5A3-69A5BFC20B56}"/>
                </a:ext>
              </a:extLst>
            </p:cNvPr>
            <p:cNvSpPr/>
            <p:nvPr/>
          </p:nvSpPr>
          <p:spPr>
            <a:xfrm>
              <a:off x="3486132" y="1150708"/>
              <a:ext cx="381554" cy="637054"/>
            </a:xfrm>
            <a:prstGeom prst="chevron">
              <a:avLst/>
            </a:prstGeom>
            <a:solidFill>
              <a:srgbClr val="A3A3A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  <p:sp>
          <p:nvSpPr>
            <p:cNvPr id="40" name="Стрелка: пятиугольник 14">
              <a:extLst>
                <a:ext uri="{FF2B5EF4-FFF2-40B4-BE49-F238E27FC236}">
                  <a16:creationId xmlns:a16="http://schemas.microsoft.com/office/drawing/2014/main" xmlns="" id="{072EDF51-D9E6-78F9-2383-9EDE78DDC844}"/>
                </a:ext>
              </a:extLst>
            </p:cNvPr>
            <p:cNvSpPr/>
            <p:nvPr/>
          </p:nvSpPr>
          <p:spPr>
            <a:xfrm>
              <a:off x="3486132" y="2587769"/>
              <a:ext cx="381554" cy="637054"/>
            </a:xfrm>
            <a:prstGeom prst="chevron">
              <a:avLst/>
            </a:prstGeom>
            <a:solidFill>
              <a:srgbClr val="A3A3A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  <p:sp>
          <p:nvSpPr>
            <p:cNvPr id="41" name="Стрелка: пятиугольник 35">
              <a:extLst>
                <a:ext uri="{FF2B5EF4-FFF2-40B4-BE49-F238E27FC236}">
                  <a16:creationId xmlns:a16="http://schemas.microsoft.com/office/drawing/2014/main" xmlns="" id="{D733CF24-3617-A4AD-3EB7-8E780DB7F592}"/>
                </a:ext>
              </a:extLst>
            </p:cNvPr>
            <p:cNvSpPr/>
            <p:nvPr/>
          </p:nvSpPr>
          <p:spPr>
            <a:xfrm>
              <a:off x="3507861" y="3734351"/>
              <a:ext cx="381554" cy="637054"/>
            </a:xfrm>
            <a:prstGeom prst="chevron">
              <a:avLst/>
            </a:prstGeom>
            <a:solidFill>
              <a:srgbClr val="A3A3A3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</p:grpSp>
      <p:sp>
        <p:nvSpPr>
          <p:cNvPr id="8" name="Полилиния: фигура 14">
            <a:extLst>
              <a:ext uri="{FF2B5EF4-FFF2-40B4-BE49-F238E27FC236}">
                <a16:creationId xmlns:a16="http://schemas.microsoft.com/office/drawing/2014/main" xmlns="" id="{649B0219-E09E-0F96-13CB-237BBA4C31E8}"/>
              </a:ext>
            </a:extLst>
          </p:cNvPr>
          <p:cNvSpPr/>
          <p:nvPr/>
        </p:nvSpPr>
        <p:spPr>
          <a:xfrm>
            <a:off x="925066" y="4514054"/>
            <a:ext cx="952430" cy="952430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E0E3E8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2843" tIns="182843" rIns="182843" bIns="18284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000" b="1" kern="1200" dirty="0">
                <a:solidFill>
                  <a:schemeClr val="tx1"/>
                </a:solidFill>
              </a:rPr>
              <a:t>Кафедры </a:t>
            </a:r>
          </a:p>
        </p:txBody>
      </p:sp>
      <p:sp>
        <p:nvSpPr>
          <p:cNvPr id="19" name="Полилиния: фигура 17">
            <a:extLst>
              <a:ext uri="{FF2B5EF4-FFF2-40B4-BE49-F238E27FC236}">
                <a16:creationId xmlns:a16="http://schemas.microsoft.com/office/drawing/2014/main" xmlns="" id="{42CE4CCE-701F-9C4D-A1ED-4785864DCD30}"/>
              </a:ext>
            </a:extLst>
          </p:cNvPr>
          <p:cNvSpPr/>
          <p:nvPr/>
        </p:nvSpPr>
        <p:spPr>
          <a:xfrm>
            <a:off x="2601403" y="4514054"/>
            <a:ext cx="952430" cy="952430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E0E3E8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2843" tIns="182843" rIns="182843" bIns="18284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000" b="1" kern="1200" dirty="0" smtClean="0">
                <a:solidFill>
                  <a:schemeClr val="tx1"/>
                </a:solidFill>
              </a:rPr>
              <a:t>СХПП</a:t>
            </a:r>
            <a:endParaRPr lang="ru-RU" sz="1000" b="1" kern="1200" dirty="0">
              <a:solidFill>
                <a:schemeClr val="tx1"/>
              </a:solidFill>
            </a:endParaRPr>
          </a:p>
        </p:txBody>
      </p:sp>
      <p:sp>
        <p:nvSpPr>
          <p:cNvPr id="21" name="Полилиния: фигура 19">
            <a:extLst>
              <a:ext uri="{FF2B5EF4-FFF2-40B4-BE49-F238E27FC236}">
                <a16:creationId xmlns:a16="http://schemas.microsoft.com/office/drawing/2014/main" xmlns="" id="{CBCC9842-1D72-EFC3-1727-0B9705B17DC0}"/>
              </a:ext>
            </a:extLst>
          </p:cNvPr>
          <p:cNvSpPr/>
          <p:nvPr/>
        </p:nvSpPr>
        <p:spPr>
          <a:xfrm>
            <a:off x="5632463" y="4450269"/>
            <a:ext cx="1080000" cy="1080000"/>
          </a:xfrm>
          <a:custGeom>
            <a:avLst/>
            <a:gdLst>
              <a:gd name="connsiteX0" fmla="*/ 0 w 2254249"/>
              <a:gd name="connsiteY0" fmla="*/ 1127125 h 2254249"/>
              <a:gd name="connsiteX1" fmla="*/ 1127125 w 2254249"/>
              <a:gd name="connsiteY1" fmla="*/ 0 h 2254249"/>
              <a:gd name="connsiteX2" fmla="*/ 2254250 w 2254249"/>
              <a:gd name="connsiteY2" fmla="*/ 1127125 h 2254249"/>
              <a:gd name="connsiteX3" fmla="*/ 1127125 w 2254249"/>
              <a:gd name="connsiteY3" fmla="*/ 2254250 h 2254249"/>
              <a:gd name="connsiteX4" fmla="*/ 0 w 2254249"/>
              <a:gd name="connsiteY4" fmla="*/ 1127125 h 22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249" h="2254249">
                <a:moveTo>
                  <a:pt x="0" y="1127125"/>
                </a:moveTo>
                <a:cubicBezTo>
                  <a:pt x="0" y="504631"/>
                  <a:pt x="504631" y="0"/>
                  <a:pt x="1127125" y="0"/>
                </a:cubicBezTo>
                <a:cubicBezTo>
                  <a:pt x="1749619" y="0"/>
                  <a:pt x="2254250" y="504631"/>
                  <a:pt x="2254250" y="1127125"/>
                </a:cubicBezTo>
                <a:cubicBezTo>
                  <a:pt x="2254250" y="1749619"/>
                  <a:pt x="1749619" y="2254250"/>
                  <a:pt x="1127125" y="2254250"/>
                </a:cubicBezTo>
                <a:cubicBezTo>
                  <a:pt x="504631" y="2254250"/>
                  <a:pt x="0" y="1749619"/>
                  <a:pt x="0" y="1127125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49177" tIns="349177" rIns="349177" bIns="349177" numCol="1" spcCol="1270" anchor="ctr" anchorCtr="0">
            <a:noAutofit/>
          </a:bodyPr>
          <a:lstStyle/>
          <a:p>
            <a:pPr marL="0"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700" b="1" kern="1200" dirty="0"/>
              <a:t>Разработка </a:t>
            </a:r>
          </a:p>
          <a:p>
            <a:pPr marL="0"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700" b="1" kern="1200" dirty="0"/>
              <a:t>проектной </a:t>
            </a:r>
          </a:p>
          <a:p>
            <a:pPr marL="0"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700" b="1" kern="1200" dirty="0"/>
              <a:t>документации </a:t>
            </a:r>
          </a:p>
          <a:p>
            <a:pPr marL="0"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700" b="1" kern="1200" dirty="0"/>
              <a:t>в интересах </a:t>
            </a:r>
          </a:p>
          <a:p>
            <a:pPr marL="0"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700" b="1" kern="1200" dirty="0"/>
              <a:t>промышленных</a:t>
            </a:r>
          </a:p>
          <a:p>
            <a:pPr marL="0"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700" b="1" kern="1200" dirty="0"/>
              <a:t> </a:t>
            </a:r>
            <a:r>
              <a:rPr lang="ru-RU" sz="700" b="1" kern="1200" dirty="0" smtClean="0"/>
              <a:t>партнёров </a:t>
            </a:r>
            <a:endParaRPr lang="ru-RU" sz="700" b="1" kern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BF84BF-6C83-CBCA-A9A6-23BBEC5DBA85}"/>
              </a:ext>
            </a:extLst>
          </p:cNvPr>
          <p:cNvSpPr txBox="1"/>
          <p:nvPr/>
        </p:nvSpPr>
        <p:spPr>
          <a:xfrm>
            <a:off x="9108022" y="4532860"/>
            <a:ext cx="26213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Выполнение работ </a:t>
            </a:r>
          </a:p>
          <a:p>
            <a:pPr algn="ctr"/>
            <a:r>
              <a:rPr lang="ru-RU" sz="1050" dirty="0"/>
              <a:t>по </a:t>
            </a:r>
            <a:r>
              <a:rPr lang="ru-RU" sz="1050" b="1" dirty="0">
                <a:solidFill>
                  <a:srgbClr val="041A72"/>
                </a:solidFill>
              </a:rPr>
              <a:t>18 проектам, </a:t>
            </a:r>
          </a:p>
          <a:p>
            <a:pPr algn="ctr"/>
            <a:r>
              <a:rPr lang="ru-RU" sz="1050" b="1" dirty="0">
                <a:solidFill>
                  <a:srgbClr val="8E2725"/>
                </a:solidFill>
              </a:rPr>
              <a:t>8 проектов</a:t>
            </a:r>
            <a:r>
              <a:rPr lang="ru-RU" sz="1050" dirty="0">
                <a:solidFill>
                  <a:srgbClr val="8E2725"/>
                </a:solidFill>
              </a:rPr>
              <a:t> </a:t>
            </a:r>
            <a:r>
              <a:rPr lang="ru-RU" sz="1050" dirty="0"/>
              <a:t>из которых планируется совместно с кафедрами КНИТУ</a:t>
            </a:r>
          </a:p>
        </p:txBody>
      </p:sp>
      <p:grpSp>
        <p:nvGrpSpPr>
          <p:cNvPr id="23" name="Google Shape;10882;p89">
            <a:extLst>
              <a:ext uri="{FF2B5EF4-FFF2-40B4-BE49-F238E27FC236}">
                <a16:creationId xmlns:a16="http://schemas.microsoft.com/office/drawing/2014/main" xmlns="" id="{F1687012-849A-CF60-E6F5-CA7A000E8969}"/>
              </a:ext>
            </a:extLst>
          </p:cNvPr>
          <p:cNvGrpSpPr/>
          <p:nvPr/>
        </p:nvGrpSpPr>
        <p:grpSpPr>
          <a:xfrm>
            <a:off x="8448962" y="4672967"/>
            <a:ext cx="585825" cy="540643"/>
            <a:chOff x="-34405525" y="3558075"/>
            <a:chExt cx="292225" cy="293600"/>
          </a:xfrm>
          <a:noFill/>
        </p:grpSpPr>
        <p:sp>
          <p:nvSpPr>
            <p:cNvPr id="31" name="Google Shape;10883;p89">
              <a:extLst>
                <a:ext uri="{FF2B5EF4-FFF2-40B4-BE49-F238E27FC236}">
                  <a16:creationId xmlns:a16="http://schemas.microsoft.com/office/drawing/2014/main" xmlns="" id="{B2C854BA-FF63-7AA5-E7FA-7DA76C586898}"/>
                </a:ext>
              </a:extLst>
            </p:cNvPr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grpFill/>
            <a:ln w="12700">
              <a:solidFill>
                <a:srgbClr val="8E272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10884;p89">
              <a:extLst>
                <a:ext uri="{FF2B5EF4-FFF2-40B4-BE49-F238E27FC236}">
                  <a16:creationId xmlns:a16="http://schemas.microsoft.com/office/drawing/2014/main" xmlns="" id="{5CD403CF-DB56-02E3-E6CB-888706480E05}"/>
                </a:ext>
              </a:extLst>
            </p:cNvPr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2700">
              <a:solidFill>
                <a:srgbClr val="8E272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10885;p89">
              <a:extLst>
                <a:ext uri="{FF2B5EF4-FFF2-40B4-BE49-F238E27FC236}">
                  <a16:creationId xmlns:a16="http://schemas.microsoft.com/office/drawing/2014/main" xmlns="" id="{3DD12EE9-E25B-7D72-F0BE-678A4487D689}"/>
                </a:ext>
              </a:extLst>
            </p:cNvPr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grpFill/>
            <a:ln w="12700">
              <a:solidFill>
                <a:srgbClr val="8E272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0" name="Стрелка: пятиугольник 39">
            <a:extLst>
              <a:ext uri="{FF2B5EF4-FFF2-40B4-BE49-F238E27FC236}">
                <a16:creationId xmlns:a16="http://schemas.microsoft.com/office/drawing/2014/main" xmlns="" id="{4F3E598C-BF6F-3ECC-3D2F-10EE41702552}"/>
              </a:ext>
            </a:extLst>
          </p:cNvPr>
          <p:cNvSpPr/>
          <p:nvPr/>
        </p:nvSpPr>
        <p:spPr>
          <a:xfrm>
            <a:off x="445829" y="5687848"/>
            <a:ext cx="3038774" cy="429652"/>
          </a:xfrm>
          <a:prstGeom prst="homePlate">
            <a:avLst>
              <a:gd name="adj" fmla="val 42595"/>
            </a:avLst>
          </a:prstGeom>
          <a:solidFill>
            <a:srgbClr val="E0E3E8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2843" tIns="182843" rIns="182843" bIns="18284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>
                <a:solidFill>
                  <a:schemeClr val="tx1"/>
                </a:solidFill>
              </a:rPr>
              <a:t>Аудит оборудования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5A2D2D88-FA59-0A8D-1459-A0DA1F59A2A6}"/>
              </a:ext>
            </a:extLst>
          </p:cNvPr>
          <p:cNvCxnSpPr/>
          <p:nvPr/>
        </p:nvCxnSpPr>
        <p:spPr>
          <a:xfrm>
            <a:off x="442913" y="2494143"/>
            <a:ext cx="11144930" cy="0"/>
          </a:xfrm>
          <a:prstGeom prst="line">
            <a:avLst/>
          </a:prstGeom>
          <a:ln w="285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2AEB5C1A-E577-A1FD-2BE6-D0F6593C7B0B}"/>
              </a:ext>
            </a:extLst>
          </p:cNvPr>
          <p:cNvCxnSpPr/>
          <p:nvPr/>
        </p:nvCxnSpPr>
        <p:spPr>
          <a:xfrm>
            <a:off x="442913" y="3494040"/>
            <a:ext cx="11144930" cy="0"/>
          </a:xfrm>
          <a:prstGeom prst="line">
            <a:avLst/>
          </a:prstGeom>
          <a:ln w="285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трелка: пятиугольник 35">
            <a:extLst>
              <a:ext uri="{FF2B5EF4-FFF2-40B4-BE49-F238E27FC236}">
                <a16:creationId xmlns:a16="http://schemas.microsoft.com/office/drawing/2014/main" xmlns="" id="{F2AC4E1F-9719-FCE2-306F-EDA658E60D45}"/>
              </a:ext>
            </a:extLst>
          </p:cNvPr>
          <p:cNvSpPr/>
          <p:nvPr/>
        </p:nvSpPr>
        <p:spPr>
          <a:xfrm>
            <a:off x="4543134" y="4743644"/>
            <a:ext cx="360261" cy="493251"/>
          </a:xfrm>
          <a:prstGeom prst="chevron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/>
          </a:p>
        </p:txBody>
      </p:sp>
      <p:sp>
        <p:nvSpPr>
          <p:cNvPr id="46" name="Стрелка: пятиугольник 35">
            <a:extLst>
              <a:ext uri="{FF2B5EF4-FFF2-40B4-BE49-F238E27FC236}">
                <a16:creationId xmlns:a16="http://schemas.microsoft.com/office/drawing/2014/main" xmlns="" id="{CACE8C1A-DD52-1202-8C41-0404EA29A9A7}"/>
              </a:ext>
            </a:extLst>
          </p:cNvPr>
          <p:cNvSpPr/>
          <p:nvPr/>
        </p:nvSpPr>
        <p:spPr>
          <a:xfrm flipH="1">
            <a:off x="4078828" y="4743644"/>
            <a:ext cx="360261" cy="493251"/>
          </a:xfrm>
          <a:prstGeom prst="chevron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/>
          </a:p>
        </p:txBody>
      </p:sp>
      <p:sp>
        <p:nvSpPr>
          <p:cNvPr id="47" name="Стрелка: пятиугольник 35">
            <a:extLst>
              <a:ext uri="{FF2B5EF4-FFF2-40B4-BE49-F238E27FC236}">
                <a16:creationId xmlns:a16="http://schemas.microsoft.com/office/drawing/2014/main" xmlns="" id="{9C97DDA4-C52A-12FF-1D10-BFA6A234D00E}"/>
              </a:ext>
            </a:extLst>
          </p:cNvPr>
          <p:cNvSpPr/>
          <p:nvPr/>
        </p:nvSpPr>
        <p:spPr>
          <a:xfrm>
            <a:off x="7843362" y="4743644"/>
            <a:ext cx="360261" cy="493251"/>
          </a:xfrm>
          <a:prstGeom prst="chevron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/>
          </a:p>
        </p:txBody>
      </p:sp>
      <p:sp>
        <p:nvSpPr>
          <p:cNvPr id="48" name="Стрелка: пятиугольник 35">
            <a:extLst>
              <a:ext uri="{FF2B5EF4-FFF2-40B4-BE49-F238E27FC236}">
                <a16:creationId xmlns:a16="http://schemas.microsoft.com/office/drawing/2014/main" xmlns="" id="{427379F0-5727-ED2E-835E-079EF77F3859}"/>
              </a:ext>
            </a:extLst>
          </p:cNvPr>
          <p:cNvSpPr/>
          <p:nvPr/>
        </p:nvSpPr>
        <p:spPr>
          <a:xfrm flipH="1">
            <a:off x="7379056" y="4743644"/>
            <a:ext cx="360261" cy="493251"/>
          </a:xfrm>
          <a:prstGeom prst="chevron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/>
          </a:p>
        </p:txBody>
      </p:sp>
      <p:sp>
        <p:nvSpPr>
          <p:cNvPr id="49" name="Номер слайда 15">
            <a:extLst>
              <a:ext uri="{FF2B5EF4-FFF2-40B4-BE49-F238E27FC236}">
                <a16:creationId xmlns:a16="http://schemas.microsoft.com/office/drawing/2014/main" xmlns="" id="{27638D6F-05C5-2CE8-2BEA-21CA11E6FBA2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олилиния: фигура 16">
            <a:extLst>
              <a:ext uri="{FF2B5EF4-FFF2-40B4-BE49-F238E27FC236}">
                <a16:creationId xmlns:a16="http://schemas.microsoft.com/office/drawing/2014/main" xmlns="" id="{FB0B4E68-1BBC-1A42-40A1-7E51A2B9A1E7}"/>
              </a:ext>
            </a:extLst>
          </p:cNvPr>
          <p:cNvSpPr/>
          <p:nvPr/>
        </p:nvSpPr>
        <p:spPr>
          <a:xfrm>
            <a:off x="1976324" y="4737633"/>
            <a:ext cx="540513" cy="505272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8448962" y="796418"/>
            <a:ext cx="3608437" cy="262393"/>
          </a:xfrm>
          <a:prstGeom prst="rect">
            <a:avLst/>
          </a:prstGeom>
          <a:solidFill>
            <a:srgbClr val="9900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72000" rIns="0" bIns="0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ПЛАНЫ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3263695" y="796418"/>
            <a:ext cx="2360358" cy="26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72000" rIns="0" bIns="0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2020-2023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46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0DF7FD-8E88-C7D8-091B-FFDF5236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76" y="347085"/>
            <a:ext cx="10972800" cy="417529"/>
          </a:xfrm>
        </p:spPr>
        <p:txBody>
          <a:bodyPr/>
          <a:lstStyle/>
          <a:p>
            <a:r>
              <a:rPr lang="ru-RU" sz="2400" dirty="0"/>
              <a:t>Интеграция проектного института «</a:t>
            </a:r>
            <a:r>
              <a:rPr lang="ru-RU" sz="2400" dirty="0" err="1"/>
              <a:t>Союзхимпромпроект</a:t>
            </a:r>
            <a:r>
              <a:rPr lang="ru-RU" sz="2400" dirty="0"/>
              <a:t>» и КНИТУ</a:t>
            </a:r>
          </a:p>
        </p:txBody>
      </p:sp>
      <p:sp>
        <p:nvSpPr>
          <p:cNvPr id="30" name="Номер слайда 15">
            <a:extLst>
              <a:ext uri="{FF2B5EF4-FFF2-40B4-BE49-F238E27FC236}">
                <a16:creationId xmlns:a16="http://schemas.microsoft.com/office/drawing/2014/main" xmlns="" id="{73BC9BC9-E352-C1FD-A6C2-117E9330518B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5F58A023-63BE-4938-B6AD-B25CB07D2A8D}"/>
              </a:ext>
            </a:extLst>
          </p:cNvPr>
          <p:cNvGraphicFramePr/>
          <p:nvPr>
            <p:extLst/>
          </p:nvPr>
        </p:nvGraphicFramePr>
        <p:xfrm>
          <a:off x="3692143" y="535094"/>
          <a:ext cx="7629857" cy="237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35459" y="3314000"/>
            <a:ext cx="4763609" cy="3924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Образовательная деятельность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9600" y="3875834"/>
            <a:ext cx="4903667" cy="6923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lnSpc>
                <a:spcPct val="150000"/>
              </a:lnSpc>
            </a:pPr>
            <a:r>
              <a:rPr lang="ru-RU" sz="1050" dirty="0">
                <a:solidFill>
                  <a:schemeClr val="tx1"/>
                </a:solidFill>
              </a:rPr>
              <a:t>1.  Практические курсы (лабораторные занятия) по применению компьютерных технологий в проектировании (информационное моделирование) у бакалавров и магистров каф. ТООНС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657627" y="3051606"/>
            <a:ext cx="5249765" cy="26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2843" tIns="182843" rIns="182843" bIns="182843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2020-2023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CC9F73-97B0-95B7-6B11-5F784CDA1847}"/>
              </a:ext>
            </a:extLst>
          </p:cNvPr>
          <p:cNvSpPr txBox="1"/>
          <p:nvPr/>
        </p:nvSpPr>
        <p:spPr>
          <a:xfrm>
            <a:off x="6137814" y="3051606"/>
            <a:ext cx="5249765" cy="262393"/>
          </a:xfrm>
          <a:prstGeom prst="rect">
            <a:avLst/>
          </a:prstGeom>
          <a:solidFill>
            <a:srgbClr val="8E27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49177" tIns="349177" rIns="349177" bIns="349177" numCol="1" spcCol="1270" anchor="ctr" anchorCtr="0">
            <a:noAutofit/>
          </a:bodyPr>
          <a:lstStyle>
            <a:defPPr>
              <a:defRPr lang="ru-RU"/>
            </a:defPPr>
            <a:lvl1pPr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  <a:defRPr sz="7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/>
              <a:t>ПЛАНЫ</a:t>
            </a:r>
            <a:endParaRPr lang="ru-RU" sz="1600" dirty="0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xmlns="" id="{79A5C51C-6EDE-0EDC-1FF7-E7A08B274BE2}"/>
              </a:ext>
            </a:extLst>
          </p:cNvPr>
          <p:cNvSpPr/>
          <p:nvPr/>
        </p:nvSpPr>
        <p:spPr>
          <a:xfrm>
            <a:off x="5674381" y="3079351"/>
            <a:ext cx="160995" cy="19806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17" name="Стрелка: пятиугольник 14">
            <a:extLst>
              <a:ext uri="{FF2B5EF4-FFF2-40B4-BE49-F238E27FC236}">
                <a16:creationId xmlns:a16="http://schemas.microsoft.com/office/drawing/2014/main" xmlns="" id="{6A9D3B09-5205-76C6-70A9-89957170F8DD}"/>
              </a:ext>
            </a:extLst>
          </p:cNvPr>
          <p:cNvSpPr/>
          <p:nvPr/>
        </p:nvSpPr>
        <p:spPr>
          <a:xfrm rot="5400000">
            <a:off x="1701707" y="3547232"/>
            <a:ext cx="144659" cy="41763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32" name="Стрелка: пятиугольник 14">
            <a:extLst>
              <a:ext uri="{FF2B5EF4-FFF2-40B4-BE49-F238E27FC236}">
                <a16:creationId xmlns:a16="http://schemas.microsoft.com/office/drawing/2014/main" xmlns="" id="{8EAC91C6-720C-4311-BAE5-7F8BA285A530}"/>
              </a:ext>
            </a:extLst>
          </p:cNvPr>
          <p:cNvSpPr/>
          <p:nvPr/>
        </p:nvSpPr>
        <p:spPr>
          <a:xfrm rot="5400000">
            <a:off x="1701707" y="5122385"/>
            <a:ext cx="144659" cy="41763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33" name="Скругленный прямоугольник 22">
            <a:extLst>
              <a:ext uri="{FF2B5EF4-FFF2-40B4-BE49-F238E27FC236}">
                <a16:creationId xmlns:a16="http://schemas.microsoft.com/office/drawing/2014/main" xmlns="" id="{50E5721B-1C49-47E5-B91D-D0BD45F11C72}"/>
              </a:ext>
            </a:extLst>
          </p:cNvPr>
          <p:cNvSpPr/>
          <p:nvPr/>
        </p:nvSpPr>
        <p:spPr>
          <a:xfrm>
            <a:off x="1003725" y="5521656"/>
            <a:ext cx="4903667" cy="589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Разработка исходных данных для проектирования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HAZOP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PINCH analysis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6">
            <a:extLst>
              <a:ext uri="{FF2B5EF4-FFF2-40B4-BE49-F238E27FC236}">
                <a16:creationId xmlns:a16="http://schemas.microsoft.com/office/drawing/2014/main" xmlns="" id="{039B5375-A350-4578-A065-AD2B389414FF}"/>
              </a:ext>
            </a:extLst>
          </p:cNvPr>
          <p:cNvSpPr/>
          <p:nvPr/>
        </p:nvSpPr>
        <p:spPr>
          <a:xfrm>
            <a:off x="6150547" y="3341746"/>
            <a:ext cx="4763609" cy="3924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Образовательная деятельность</a:t>
            </a:r>
          </a:p>
        </p:txBody>
      </p:sp>
      <p:sp>
        <p:nvSpPr>
          <p:cNvPr id="35" name="Скругленный прямоугольник 22">
            <a:extLst>
              <a:ext uri="{FF2B5EF4-FFF2-40B4-BE49-F238E27FC236}">
                <a16:creationId xmlns:a16="http://schemas.microsoft.com/office/drawing/2014/main" xmlns="" id="{8206B53F-DD40-45CC-BBC0-5558C6643E68}"/>
              </a:ext>
            </a:extLst>
          </p:cNvPr>
          <p:cNvSpPr/>
          <p:nvPr/>
        </p:nvSpPr>
        <p:spPr>
          <a:xfrm>
            <a:off x="6238481" y="3893000"/>
            <a:ext cx="5141588" cy="9937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28600" marR="0" lvl="0" indent="-2286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050" dirty="0">
                <a:solidFill>
                  <a:schemeClr val="tx1"/>
                </a:solidFill>
              </a:rPr>
              <a:t>Актуализация учебных программ с </a:t>
            </a:r>
            <a:r>
              <a:rPr lang="ru-RU" sz="1050" dirty="0" smtClean="0">
                <a:solidFill>
                  <a:schemeClr val="tx1"/>
                </a:solidFill>
              </a:rPr>
              <a:t>учётом </a:t>
            </a:r>
            <a:r>
              <a:rPr lang="ru-RU" sz="1050" dirty="0">
                <a:solidFill>
                  <a:schemeClr val="tx1"/>
                </a:solidFill>
              </a:rPr>
              <a:t>практического опыта </a:t>
            </a:r>
            <a:r>
              <a:rPr lang="ru-RU" sz="1050" dirty="0" smtClean="0">
                <a:solidFill>
                  <a:schemeClr val="tx1"/>
                </a:solidFill>
              </a:rPr>
              <a:t>СХПП</a:t>
            </a:r>
            <a:endParaRPr lang="ru-RU" sz="1050" dirty="0">
              <a:solidFill>
                <a:schemeClr val="tx1"/>
              </a:solidFill>
            </a:endParaRP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2. Курсы </a:t>
            </a:r>
            <a:r>
              <a:rPr lang="ru-RU" sz="1050" dirty="0">
                <a:solidFill>
                  <a:schemeClr val="tx1"/>
                </a:solidFill>
              </a:rPr>
              <a:t>повышения квалификации в рамках </a:t>
            </a:r>
            <a:r>
              <a:rPr lang="ru-RU" sz="1050" dirty="0" smtClean="0">
                <a:solidFill>
                  <a:schemeClr val="tx1"/>
                </a:solidFill>
              </a:rPr>
              <a:t>ПИШ </a:t>
            </a:r>
            <a:r>
              <a:rPr lang="ru-RU" sz="1050" dirty="0">
                <a:solidFill>
                  <a:schemeClr val="tx1"/>
                </a:solidFill>
              </a:rPr>
              <a:t>"</a:t>
            </a:r>
            <a:r>
              <a:rPr lang="ru-RU" sz="1050" dirty="0" err="1" smtClean="0">
                <a:solidFill>
                  <a:schemeClr val="tx1"/>
                </a:solidFill>
              </a:rPr>
              <a:t>ПромХимТех</a:t>
            </a:r>
            <a:r>
              <a:rPr lang="ru-RU" sz="1050" dirty="0" smtClean="0">
                <a:solidFill>
                  <a:schemeClr val="tx1"/>
                </a:solidFill>
              </a:rPr>
              <a:t>":</a:t>
            </a:r>
            <a:endParaRPr lang="ru-RU" sz="1050" dirty="0">
              <a:solidFill>
                <a:schemeClr val="tx1"/>
              </a:solidFill>
            </a:endParaRPr>
          </a:p>
          <a:p>
            <a:pPr marL="434975" marR="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Инжиниринг </a:t>
            </a:r>
            <a:r>
              <a:rPr lang="ru-RU" sz="1050" dirty="0">
                <a:solidFill>
                  <a:schemeClr val="tx1"/>
                </a:solidFill>
              </a:rPr>
              <a:t>нефтегазохимических </a:t>
            </a:r>
            <a:r>
              <a:rPr lang="ru-RU" sz="1050" dirty="0" smtClean="0">
                <a:solidFill>
                  <a:schemeClr val="tx1"/>
                </a:solidFill>
              </a:rPr>
              <a:t>производств</a:t>
            </a:r>
            <a:endParaRPr lang="en-US" sz="1050" dirty="0">
              <a:solidFill>
                <a:schemeClr val="tx1"/>
              </a:solidFill>
            </a:endParaRPr>
          </a:p>
          <a:p>
            <a:pPr marL="434975" marR="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dirty="0" smtClean="0">
                <a:solidFill>
                  <a:schemeClr val="tx1"/>
                </a:solidFill>
              </a:rPr>
              <a:t>Value engineering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6" name="Стрелка: пятиугольник 14">
            <a:extLst>
              <a:ext uri="{FF2B5EF4-FFF2-40B4-BE49-F238E27FC236}">
                <a16:creationId xmlns:a16="http://schemas.microsoft.com/office/drawing/2014/main" xmlns="" id="{FC59F839-6DC8-4EC0-9EC0-5ECC668A829A}"/>
              </a:ext>
            </a:extLst>
          </p:cNvPr>
          <p:cNvSpPr/>
          <p:nvPr/>
        </p:nvSpPr>
        <p:spPr>
          <a:xfrm rot="5400000">
            <a:off x="7181894" y="3547232"/>
            <a:ext cx="144659" cy="417630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52" name="Стрелка: пятиугольник 14">
            <a:extLst>
              <a:ext uri="{FF2B5EF4-FFF2-40B4-BE49-F238E27FC236}">
                <a16:creationId xmlns:a16="http://schemas.microsoft.com/office/drawing/2014/main" xmlns="" id="{E3826AF0-BB79-4BB1-B499-590F670831CE}"/>
              </a:ext>
            </a:extLst>
          </p:cNvPr>
          <p:cNvSpPr/>
          <p:nvPr/>
        </p:nvSpPr>
        <p:spPr>
          <a:xfrm rot="5400000">
            <a:off x="7181894" y="5122385"/>
            <a:ext cx="144659" cy="417630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53" name="Скругленный прямоугольник 22">
            <a:extLst>
              <a:ext uri="{FF2B5EF4-FFF2-40B4-BE49-F238E27FC236}">
                <a16:creationId xmlns:a16="http://schemas.microsoft.com/office/drawing/2014/main" xmlns="" id="{69F913A3-7251-4F18-B11E-9ABC2BBC4E39}"/>
              </a:ext>
            </a:extLst>
          </p:cNvPr>
          <p:cNvSpPr/>
          <p:nvPr/>
        </p:nvSpPr>
        <p:spPr>
          <a:xfrm>
            <a:off x="6483912" y="5521656"/>
            <a:ext cx="4903667" cy="589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Совместный реинжиниринг технологических производств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050" dirty="0">
                <a:solidFill>
                  <a:schemeClr val="tx1"/>
                </a:solidFill>
              </a:rPr>
              <a:t>Промышленная безопасность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6">
            <a:extLst>
              <a:ext uri="{FF2B5EF4-FFF2-40B4-BE49-F238E27FC236}">
                <a16:creationId xmlns:a16="http://schemas.microsoft.com/office/drawing/2014/main" xmlns="" id="{D6DA1C43-E1B0-4F26-86EE-5BE62C304FA9}"/>
              </a:ext>
            </a:extLst>
          </p:cNvPr>
          <p:cNvSpPr/>
          <p:nvPr/>
        </p:nvSpPr>
        <p:spPr>
          <a:xfrm>
            <a:off x="535459" y="4418561"/>
            <a:ext cx="4458594" cy="1238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Инжиниринговая деятельность</a:t>
            </a:r>
          </a:p>
        </p:txBody>
      </p:sp>
      <p:sp>
        <p:nvSpPr>
          <p:cNvPr id="51" name="Скругленный прямоугольник 6">
            <a:extLst>
              <a:ext uri="{FF2B5EF4-FFF2-40B4-BE49-F238E27FC236}">
                <a16:creationId xmlns:a16="http://schemas.microsoft.com/office/drawing/2014/main" xmlns="" id="{F7C6E163-0A7F-4BF0-9EE6-D81C00DECB39}"/>
              </a:ext>
            </a:extLst>
          </p:cNvPr>
          <p:cNvSpPr/>
          <p:nvPr/>
        </p:nvSpPr>
        <p:spPr>
          <a:xfrm>
            <a:off x="6150547" y="4723354"/>
            <a:ext cx="4458594" cy="6289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Инжиниринговая деятельность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0A2F5A-B6E9-3636-B051-D60FD9F55D2E}"/>
              </a:ext>
            </a:extLst>
          </p:cNvPr>
          <p:cNvSpPr txBox="1"/>
          <p:nvPr/>
        </p:nvSpPr>
        <p:spPr>
          <a:xfrm>
            <a:off x="658670" y="1155121"/>
            <a:ext cx="2811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СХПП: поступления денежных средств</a:t>
            </a:r>
            <a:r>
              <a:rPr lang="ru-RU" sz="1200" dirty="0"/>
              <a:t>, тыс.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43F353-B45E-28AB-5D4E-F4A4819E4967}"/>
              </a:ext>
            </a:extLst>
          </p:cNvPr>
          <p:cNvSpPr txBox="1"/>
          <p:nvPr/>
        </p:nvSpPr>
        <p:spPr>
          <a:xfrm>
            <a:off x="4211900" y="1872719"/>
            <a:ext cx="1034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C06947A6-BCC8-1546-A42A-486DEDA858DA}" type="VALUE">
              <a:rPr lang="en-US" sz="1400" b="1" smtClean="0"/>
              <a:pPr algn="ctr"/>
              <a:t>749 337 </a:t>
            </a:fld>
            <a:endParaRPr lang="ru-RU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8FBB44-8C97-3FD1-7CCB-8F89BEED97B7}"/>
              </a:ext>
            </a:extLst>
          </p:cNvPr>
          <p:cNvSpPr txBox="1"/>
          <p:nvPr/>
        </p:nvSpPr>
        <p:spPr>
          <a:xfrm>
            <a:off x="6058683" y="1475110"/>
            <a:ext cx="1034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1 432 379 </a:t>
            </a:r>
            <a:endParaRPr lang="ru-RU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06CE6D-1B04-4432-5A80-B3563359A6B0}"/>
              </a:ext>
            </a:extLst>
          </p:cNvPr>
          <p:cNvSpPr txBox="1"/>
          <p:nvPr/>
        </p:nvSpPr>
        <p:spPr>
          <a:xfrm>
            <a:off x="7903262" y="1185854"/>
            <a:ext cx="1034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1 971 241 </a:t>
            </a:r>
            <a:endParaRPr lang="ru-RU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7A71A1-99B2-340B-201A-9ED2C7FCB593}"/>
              </a:ext>
            </a:extLst>
          </p:cNvPr>
          <p:cNvSpPr txBox="1"/>
          <p:nvPr/>
        </p:nvSpPr>
        <p:spPr>
          <a:xfrm>
            <a:off x="9774254" y="938175"/>
            <a:ext cx="1034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2 500 000 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73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A9DE7D00-B8AC-3AD8-6EF1-8875E69C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76" y="367633"/>
            <a:ext cx="10972800" cy="4175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Развитие кадрового потенциала. Организационные изменения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7219" y="2426292"/>
            <a:ext cx="3198163" cy="72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buClr>
                <a:srgbClr val="A3A3A3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A3A3A3"/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69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сотрудников приняли участие: молодые ученые, кандидаты и доктора наук, аспиранты, руководители отделов, заведующие кафедрами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173EFFAC-5452-9889-70DD-B644A8D36065}"/>
              </a:ext>
            </a:extLst>
          </p:cNvPr>
          <p:cNvSpPr/>
          <p:nvPr/>
        </p:nvSpPr>
        <p:spPr>
          <a:xfrm>
            <a:off x="4516722" y="1427460"/>
            <a:ext cx="2999015" cy="352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" sz="900" b="1" dirty="0">
                <a:solidFill>
                  <a:schemeClr val="tx1"/>
                </a:solidFill>
              </a:rPr>
              <a:t>I </a:t>
            </a:r>
            <a:r>
              <a:rPr lang="ru-RU" sz="900" b="1" dirty="0">
                <a:solidFill>
                  <a:schemeClr val="tx1"/>
                </a:solidFill>
              </a:rPr>
              <a:t>набор </a:t>
            </a:r>
          </a:p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chemeClr val="tx1"/>
                </a:solidFill>
              </a:rPr>
              <a:t>Административный трек «Кадровый резерв»</a:t>
            </a:r>
          </a:p>
          <a:p>
            <a:pPr marL="171450" indent="-17145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B40554B3-57BA-80EB-EF55-5FE97A71C684}"/>
              </a:ext>
            </a:extLst>
          </p:cNvPr>
          <p:cNvSpPr/>
          <p:nvPr/>
        </p:nvSpPr>
        <p:spPr>
          <a:xfrm>
            <a:off x="779513" y="1427460"/>
            <a:ext cx="2848349" cy="338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chemeClr val="tx1"/>
                </a:solidFill>
              </a:rPr>
              <a:t>«Кадровый ресурс – 50 проектов» 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D7EE93F4-81C2-F04D-3778-7958BC455581}"/>
              </a:ext>
            </a:extLst>
          </p:cNvPr>
          <p:cNvSpPr/>
          <p:nvPr/>
        </p:nvSpPr>
        <p:spPr>
          <a:xfrm>
            <a:off x="7908635" y="1427460"/>
            <a:ext cx="3407065" cy="3526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" sz="900" b="1" dirty="0">
                <a:solidFill>
                  <a:schemeClr val="tx1"/>
                </a:solidFill>
              </a:rPr>
              <a:t>II </a:t>
            </a:r>
            <a:r>
              <a:rPr lang="ru-RU" sz="900" b="1" dirty="0">
                <a:solidFill>
                  <a:schemeClr val="tx1"/>
                </a:solidFill>
              </a:rPr>
              <a:t>набор </a:t>
            </a:r>
            <a:br>
              <a:rPr lang="ru-RU" sz="900" b="1" dirty="0">
                <a:solidFill>
                  <a:schemeClr val="tx1"/>
                </a:solidFill>
              </a:rPr>
            </a:br>
            <a:r>
              <a:rPr lang="ru-RU" sz="900" b="1" dirty="0">
                <a:solidFill>
                  <a:schemeClr val="tx1"/>
                </a:solidFill>
              </a:rPr>
              <a:t>Школа развития лидеров научно-технологических и инженерных коллективов</a:t>
            </a:r>
            <a:br>
              <a:rPr lang="ru-RU" sz="900" b="1" dirty="0">
                <a:solidFill>
                  <a:schemeClr val="tx1"/>
                </a:solidFill>
              </a:rPr>
            </a:br>
            <a:r>
              <a:rPr lang="ru-RU" sz="900" b="1" dirty="0">
                <a:solidFill>
                  <a:schemeClr val="tx1"/>
                </a:solidFill>
              </a:rPr>
              <a:t> «</a:t>
            </a:r>
            <a:r>
              <a:rPr lang="ru-RU" sz="900" b="1" dirty="0" err="1">
                <a:solidFill>
                  <a:schemeClr val="tx1"/>
                </a:solidFill>
              </a:rPr>
              <a:t>Кирпичниковский</a:t>
            </a:r>
            <a:r>
              <a:rPr lang="ru-RU" sz="900" b="1" dirty="0">
                <a:solidFill>
                  <a:schemeClr val="tx1"/>
                </a:solidFill>
              </a:rPr>
              <a:t> спринт»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D25D7162-78FD-89BB-FEE4-882E45FD57F0}"/>
              </a:ext>
            </a:extLst>
          </p:cNvPr>
          <p:cNvSpPr/>
          <p:nvPr/>
        </p:nvSpPr>
        <p:spPr>
          <a:xfrm>
            <a:off x="587832" y="1931676"/>
            <a:ext cx="3477787" cy="4090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Цель: поиск </a:t>
            </a:r>
            <a:r>
              <a:rPr lang="ru-RU" sz="800" i="1" dirty="0">
                <a:solidFill>
                  <a:schemeClr val="tx1"/>
                </a:solidFill>
              </a:rPr>
              <a:t>инициативной молодежи, желающей реализовать собственные проекты во благо КНИТУ, </a:t>
            </a:r>
            <a:r>
              <a:rPr lang="ru-RU" sz="800" i="1" dirty="0" smtClean="0">
                <a:solidFill>
                  <a:schemeClr val="tx1"/>
                </a:solidFill>
              </a:rPr>
              <a:t> </a:t>
            </a:r>
            <a:r>
              <a:rPr lang="ru-RU" sz="800" i="1" dirty="0">
                <a:solidFill>
                  <a:schemeClr val="tx1"/>
                </a:solidFill>
              </a:rPr>
              <a:t>включение лучших </a:t>
            </a:r>
            <a:r>
              <a:rPr lang="ru-RU" sz="800" i="1" dirty="0" smtClean="0">
                <a:solidFill>
                  <a:schemeClr val="tx1"/>
                </a:solidFill>
              </a:rPr>
              <a:t>участников в </a:t>
            </a:r>
            <a:r>
              <a:rPr lang="ru-RU" sz="800" i="1" dirty="0">
                <a:solidFill>
                  <a:schemeClr val="tx1"/>
                </a:solidFill>
              </a:rPr>
              <a:t>программу «Приоритет 2030»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FB31A19-C284-D358-A44E-6CA9674139C5}"/>
              </a:ext>
            </a:extLst>
          </p:cNvPr>
          <p:cNvSpPr txBox="1"/>
          <p:nvPr/>
        </p:nvSpPr>
        <p:spPr>
          <a:xfrm>
            <a:off x="775640" y="1092787"/>
            <a:ext cx="3415814" cy="269616"/>
          </a:xfrm>
          <a:prstGeom prst="rect">
            <a:avLst/>
          </a:prstGeom>
          <a:solidFill>
            <a:srgbClr val="E0E3E8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2843" tIns="182843" rIns="182843" bIns="182843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2020-2021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CE97C9D-EB29-80DE-2A1E-625A6E5BB877}"/>
              </a:ext>
            </a:extLst>
          </p:cNvPr>
          <p:cNvSpPr txBox="1"/>
          <p:nvPr/>
        </p:nvSpPr>
        <p:spPr>
          <a:xfrm>
            <a:off x="4341381" y="1092787"/>
            <a:ext cx="3415814" cy="2696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49177" tIns="349177" rIns="349177" bIns="288000" numCol="1" spcCol="1270" anchor="ctr" anchorCtr="0">
            <a:noAutofit/>
          </a:bodyPr>
          <a:lstStyle>
            <a:defPPr>
              <a:defRPr lang="ru-RU"/>
            </a:defPPr>
            <a:lvl1pPr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  <a:defRPr sz="7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2022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AFF46A2-E7A4-65B1-B597-37AEBD803F19}"/>
              </a:ext>
            </a:extLst>
          </p:cNvPr>
          <p:cNvSpPr txBox="1"/>
          <p:nvPr/>
        </p:nvSpPr>
        <p:spPr>
          <a:xfrm>
            <a:off x="7914761" y="1092787"/>
            <a:ext cx="3415814" cy="269616"/>
          </a:xfrm>
          <a:prstGeom prst="rect">
            <a:avLst/>
          </a:prstGeom>
          <a:solidFill>
            <a:srgbClr val="8E272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49177" tIns="349177" rIns="349177" bIns="288000" numCol="1" spcCol="1270" anchor="ctr" anchorCtr="0">
            <a:noAutofit/>
          </a:bodyPr>
          <a:lstStyle>
            <a:defPPr>
              <a:defRPr lang="ru-RU"/>
            </a:defPPr>
            <a:lvl1pPr lvl="0" indent="0" algn="ctr" defTabSz="6667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  <a:defRPr sz="14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2023</a:t>
            </a:r>
          </a:p>
        </p:txBody>
      </p:sp>
      <p:sp>
        <p:nvSpPr>
          <p:cNvPr id="45" name="Стрелка: пятиугольник 14">
            <a:extLst>
              <a:ext uri="{FF2B5EF4-FFF2-40B4-BE49-F238E27FC236}">
                <a16:creationId xmlns:a16="http://schemas.microsoft.com/office/drawing/2014/main" xmlns="" id="{B1FB6C8D-A9C3-14A3-FB11-596D22CDF004}"/>
              </a:ext>
            </a:extLst>
          </p:cNvPr>
          <p:cNvSpPr/>
          <p:nvPr/>
        </p:nvSpPr>
        <p:spPr>
          <a:xfrm>
            <a:off x="3893750" y="1125839"/>
            <a:ext cx="198470" cy="203511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/>
          </a:p>
        </p:txBody>
      </p:sp>
      <p:sp>
        <p:nvSpPr>
          <p:cNvPr id="46" name="Стрелка: пятиугольник 14">
            <a:extLst>
              <a:ext uri="{FF2B5EF4-FFF2-40B4-BE49-F238E27FC236}">
                <a16:creationId xmlns:a16="http://schemas.microsoft.com/office/drawing/2014/main" xmlns="" id="{C609E8FB-FDE8-078C-163A-4DA7057D2D6C}"/>
              </a:ext>
            </a:extLst>
          </p:cNvPr>
          <p:cNvSpPr/>
          <p:nvPr/>
        </p:nvSpPr>
        <p:spPr>
          <a:xfrm>
            <a:off x="7459491" y="1125839"/>
            <a:ext cx="198470" cy="203511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119A10E8-FE2B-FB60-3E70-390107A7FAB3}"/>
              </a:ext>
            </a:extLst>
          </p:cNvPr>
          <p:cNvSpPr/>
          <p:nvPr/>
        </p:nvSpPr>
        <p:spPr>
          <a:xfrm>
            <a:off x="4204661" y="1931676"/>
            <a:ext cx="3517149" cy="6664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Цель: </a:t>
            </a:r>
            <a:r>
              <a:rPr lang="ru-RU" sz="800" i="1" dirty="0">
                <a:solidFill>
                  <a:schemeClr val="tx1"/>
                </a:solidFill>
              </a:rPr>
              <a:t>развитие личностного и управленческого потенциала высококвалифицированных и успешных научно-педагогических и административных работников университета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692C7BEC-2DAC-140E-F66F-014FC46C38E9}"/>
              </a:ext>
            </a:extLst>
          </p:cNvPr>
          <p:cNvSpPr/>
          <p:nvPr/>
        </p:nvSpPr>
        <p:spPr>
          <a:xfrm>
            <a:off x="7788925" y="1931676"/>
            <a:ext cx="3594933" cy="6664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Цель: </a:t>
            </a:r>
            <a:r>
              <a:rPr lang="ru-RU" sz="800" i="1" dirty="0">
                <a:solidFill>
                  <a:schemeClr val="tx1"/>
                </a:solidFill>
              </a:rPr>
              <a:t>создать команду лидеров изменений в КНИТУ, владеющих компетенциями руководителя и ключевого исследователя</a:t>
            </a:r>
          </a:p>
          <a:p>
            <a:pPr algn="ctr"/>
            <a:endParaRPr lang="ru-RU" sz="800" i="1" dirty="0">
              <a:solidFill>
                <a:schemeClr val="tx1"/>
              </a:solidFill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B24CC3B3-A607-C55B-BFAC-E3A877CE8566}"/>
              </a:ext>
            </a:extLst>
          </p:cNvPr>
          <p:cNvGrpSpPr/>
          <p:nvPr/>
        </p:nvGrpSpPr>
        <p:grpSpPr>
          <a:xfrm>
            <a:off x="4232871" y="2426292"/>
            <a:ext cx="3198163" cy="1389136"/>
            <a:chOff x="4232871" y="2691579"/>
            <a:chExt cx="3198163" cy="1418089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xmlns="" id="{213B67CB-5EB7-552D-28E3-CC96AE5A75C9}"/>
                </a:ext>
              </a:extLst>
            </p:cNvPr>
            <p:cNvGrpSpPr/>
            <p:nvPr/>
          </p:nvGrpSpPr>
          <p:grpSpPr>
            <a:xfrm>
              <a:off x="4232871" y="2691579"/>
              <a:ext cx="3198163" cy="1418089"/>
              <a:chOff x="4232871" y="2691579"/>
              <a:chExt cx="3198163" cy="1418089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232871" y="2691579"/>
                <a:ext cx="3198163" cy="572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indent="-171450">
                  <a:buClr>
                    <a:srgbClr val="041A72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32</a:t>
                </a:r>
                <a:r>
                  <a:rPr lang="en-US" sz="800" dirty="0">
                    <a:solidFill>
                      <a:schemeClr val="tx1"/>
                    </a:solidFill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</a:rPr>
                  <a:t>сотрудника приняли участие </a:t>
                </a:r>
              </a:p>
              <a:p>
                <a:pPr>
                  <a:buClr>
                    <a:srgbClr val="041A72"/>
                  </a:buClr>
                </a:pPr>
                <a:r>
                  <a:rPr lang="ru-RU" sz="800" dirty="0">
                    <a:solidFill>
                      <a:schemeClr val="tx1"/>
                    </a:solidFill>
                  </a:rPr>
                  <a:t>      (ППС – 77%, АУП - 23%)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232871" y="3539049"/>
                <a:ext cx="3198163" cy="5706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indent="-171450">
                  <a:lnSpc>
                    <a:spcPct val="150000"/>
                  </a:lnSpc>
                  <a:buClr>
                    <a:srgbClr val="041A72"/>
                  </a:buClr>
                  <a:buFont typeface="Arial" panose="020B0604020202020204" pitchFamily="34" charset="0"/>
                  <a:buChar char="•"/>
                </a:pPr>
                <a:r>
                  <a:rPr lang="ru-RU" sz="1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11</a:t>
                </a:r>
                <a:r>
                  <a:rPr lang="ru-RU" sz="800" dirty="0">
                    <a:solidFill>
                      <a:schemeClr val="tx1"/>
                    </a:solidFill>
                  </a:rPr>
                  <a:t> выпускников заняли руководящие должности</a:t>
                </a:r>
              </a:p>
              <a:p>
                <a:pPr marL="171450" indent="-171450">
                  <a:lnSpc>
                    <a:spcPct val="150000"/>
                  </a:lnSpc>
                  <a:buClr>
                    <a:srgbClr val="041A72"/>
                  </a:buClr>
                  <a:buFont typeface="Arial" panose="020B0604020202020204" pitchFamily="34" charset="0"/>
                  <a:buChar char="•"/>
                </a:pPr>
                <a:r>
                  <a:rPr lang="ru-RU" sz="1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12</a:t>
                </a:r>
                <a:r>
                  <a:rPr lang="ru-RU" sz="1400" b="1" dirty="0">
                    <a:solidFill>
                      <a:srgbClr val="041A72"/>
                    </a:solidFill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</a:rPr>
                  <a:t>инфраструктурных проектов поддержаны программами развития (Приоритет, ПИШ)</a:t>
                </a:r>
              </a:p>
            </p:txBody>
          </p:sp>
        </p:grpSp>
        <p:sp>
          <p:nvSpPr>
            <p:cNvPr id="50" name="Стрелка: пятиугольник 14">
              <a:extLst>
                <a:ext uri="{FF2B5EF4-FFF2-40B4-BE49-F238E27FC236}">
                  <a16:creationId xmlns:a16="http://schemas.microsoft.com/office/drawing/2014/main" xmlns="" id="{F493F284-97C9-49A2-54CE-99982261A578}"/>
                </a:ext>
              </a:extLst>
            </p:cNvPr>
            <p:cNvSpPr/>
            <p:nvPr/>
          </p:nvSpPr>
          <p:spPr>
            <a:xfrm rot="5400000">
              <a:off x="4678491" y="3135284"/>
              <a:ext cx="198470" cy="447077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400" b="1" dirty="0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29F0B1F4-81D6-58A4-C134-EAC84BA92BC9}"/>
              </a:ext>
            </a:extLst>
          </p:cNvPr>
          <p:cNvGrpSpPr/>
          <p:nvPr/>
        </p:nvGrpSpPr>
        <p:grpSpPr>
          <a:xfrm>
            <a:off x="7899895" y="2426291"/>
            <a:ext cx="3785618" cy="1235738"/>
            <a:chOff x="4224131" y="2876137"/>
            <a:chExt cx="3785618" cy="1261494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5FCED553-BF23-C4EF-07C0-CD4CEF242954}"/>
                </a:ext>
              </a:extLst>
            </p:cNvPr>
            <p:cNvGrpSpPr/>
            <p:nvPr/>
          </p:nvGrpSpPr>
          <p:grpSpPr>
            <a:xfrm>
              <a:off x="4224131" y="2876137"/>
              <a:ext cx="3785618" cy="1261494"/>
              <a:chOff x="4224131" y="2876137"/>
              <a:chExt cx="3785618" cy="1261494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xmlns="" id="{F48C54CF-36A4-F7BC-659D-2B4D883312C1}"/>
                  </a:ext>
                </a:extLst>
              </p:cNvPr>
              <p:cNvSpPr/>
              <p:nvPr/>
            </p:nvSpPr>
            <p:spPr>
              <a:xfrm>
                <a:off x="4232871" y="2876137"/>
                <a:ext cx="3542337" cy="5724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indent="-171450"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r>
                  <a:rPr lang="ru-RU" sz="1400" b="1" dirty="0">
                    <a:solidFill>
                      <a:srgbClr val="8E2725"/>
                    </a:solidFill>
                  </a:rPr>
                  <a:t>28</a:t>
                </a:r>
                <a:r>
                  <a:rPr lang="ru-RU" sz="800" dirty="0">
                    <a:solidFill>
                      <a:schemeClr val="tx1"/>
                    </a:solidFill>
                  </a:rPr>
                  <a:t> сотрудников приняло участие</a:t>
                </a:r>
                <a:br>
                  <a:rPr lang="ru-RU" sz="800" dirty="0">
                    <a:solidFill>
                      <a:schemeClr val="tx1"/>
                    </a:solidFill>
                  </a:rPr>
                </a:br>
                <a:r>
                  <a:rPr lang="ru-RU" sz="800" b="1" dirty="0">
                    <a:solidFill>
                      <a:schemeClr val="tx1"/>
                    </a:solidFill>
                  </a:rPr>
                  <a:t>1</a:t>
                </a:r>
                <a:r>
                  <a:rPr lang="ru-RU" sz="800" b="1" dirty="0" smtClean="0">
                    <a:solidFill>
                      <a:schemeClr val="tx1"/>
                    </a:solidFill>
                  </a:rPr>
                  <a:t>00</a:t>
                </a:r>
                <a:r>
                  <a:rPr lang="ru-RU" sz="800" b="1" dirty="0">
                    <a:solidFill>
                      <a:schemeClr val="tx1"/>
                    </a:solidFill>
                  </a:rPr>
                  <a:t>%</a:t>
                </a:r>
                <a:r>
                  <a:rPr lang="ru-RU" sz="800" dirty="0">
                    <a:solidFill>
                      <a:schemeClr val="tx1"/>
                    </a:solidFill>
                  </a:rPr>
                  <a:t> - молодые представители научно-исследовательской </a:t>
                </a:r>
                <a:r>
                  <a:rPr lang="ru-RU" sz="800" dirty="0" smtClean="0">
                    <a:solidFill>
                      <a:schemeClr val="tx1"/>
                    </a:solidFill>
                  </a:rPr>
                  <a:t>формации</a:t>
                </a: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Скругленный прямоугольник 64">
                <a:extLst>
                  <a:ext uri="{FF2B5EF4-FFF2-40B4-BE49-F238E27FC236}">
                    <a16:creationId xmlns:a16="http://schemas.microsoft.com/office/drawing/2014/main" xmlns="" id="{0539D27F-7D81-D1E9-CE74-A33328F57349}"/>
                  </a:ext>
                </a:extLst>
              </p:cNvPr>
              <p:cNvSpPr/>
              <p:nvPr/>
            </p:nvSpPr>
            <p:spPr>
              <a:xfrm>
                <a:off x="4224131" y="3567012"/>
                <a:ext cx="3785618" cy="57061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indent="-171450">
                  <a:lnSpc>
                    <a:spcPct val="15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r>
                  <a:rPr lang="ru-RU" sz="1400" b="1" dirty="0" smtClean="0">
                    <a:solidFill>
                      <a:srgbClr val="8E2725"/>
                    </a:solidFill>
                  </a:rPr>
                  <a:t>28</a:t>
                </a:r>
                <a:r>
                  <a:rPr lang="ru-RU" sz="8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</a:rPr>
                  <a:t>индивидуальных проектов организационного дизайна КНИТУ</a:t>
                </a:r>
              </a:p>
              <a:p>
                <a:pPr marL="171450" indent="-171450">
                  <a:lnSpc>
                    <a:spcPct val="15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r>
                  <a:rPr lang="ru-RU" sz="1400" b="1" dirty="0">
                    <a:solidFill>
                      <a:srgbClr val="8E2725"/>
                    </a:solidFill>
                  </a:rPr>
                  <a:t>5</a:t>
                </a:r>
                <a:r>
                  <a:rPr lang="ru-RU" sz="800" dirty="0">
                    <a:solidFill>
                      <a:schemeClr val="tx1"/>
                    </a:solidFill>
                  </a:rPr>
                  <a:t> проектных команд под </a:t>
                </a:r>
                <a:r>
                  <a:rPr lang="ru-RU" sz="800" dirty="0" smtClean="0">
                    <a:solidFill>
                      <a:schemeClr val="tx1"/>
                    </a:solidFill>
                  </a:rPr>
                  <a:t>задачи </a:t>
                </a:r>
                <a:r>
                  <a:rPr lang="ru-RU" sz="800" dirty="0" err="1" smtClean="0">
                    <a:solidFill>
                      <a:schemeClr val="tx1"/>
                    </a:solidFill>
                  </a:rPr>
                  <a:t>промпартнёров</a:t>
                </a: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r>
                  <a:rPr lang="ru-RU" sz="1400" b="1" dirty="0">
                    <a:solidFill>
                      <a:srgbClr val="8E2725"/>
                    </a:solidFill>
                  </a:rPr>
                  <a:t>8</a:t>
                </a:r>
                <a:r>
                  <a:rPr lang="ru-RU" sz="800" dirty="0">
                    <a:solidFill>
                      <a:schemeClr val="tx1"/>
                    </a:solidFill>
                  </a:rPr>
                  <a:t> стажировок в </a:t>
                </a:r>
                <a:r>
                  <a:rPr lang="en" sz="800" dirty="0">
                    <a:solidFill>
                      <a:schemeClr val="tx1"/>
                    </a:solidFill>
                  </a:rPr>
                  <a:t>R&amp;D </a:t>
                </a:r>
                <a:r>
                  <a:rPr lang="ru-RU" sz="800" dirty="0">
                    <a:solidFill>
                      <a:schemeClr val="tx1"/>
                    </a:solidFill>
                  </a:rPr>
                  <a:t>центрах </a:t>
                </a:r>
                <a:r>
                  <a:rPr lang="ru-RU" sz="800" dirty="0" err="1">
                    <a:solidFill>
                      <a:schemeClr val="tx1"/>
                    </a:solidFill>
                  </a:rPr>
                  <a:t>Сибура</a:t>
                </a:r>
                <a:r>
                  <a:rPr lang="ru-RU" sz="800" dirty="0">
                    <a:solidFill>
                      <a:schemeClr val="tx1"/>
                    </a:solidFill>
                  </a:rPr>
                  <a:t> и Газпрома в 2023 </a:t>
                </a:r>
                <a:r>
                  <a:rPr lang="ru-RU" sz="800" dirty="0" smtClean="0">
                    <a:solidFill>
                      <a:schemeClr val="tx1"/>
                    </a:solidFill>
                  </a:rPr>
                  <a:t>г.</a:t>
                </a: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8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8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8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8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8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  <a:p>
                <a:pPr marL="171450" indent="-171450">
                  <a:lnSpc>
                    <a:spcPct val="80000"/>
                  </a:lnSpc>
                  <a:buClr>
                    <a:srgbClr val="8E2725"/>
                  </a:buClr>
                  <a:buFont typeface="Arial" panose="020B0604020202020204" pitchFamily="34" charset="0"/>
                  <a:buChar char="•"/>
                </a:pP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: пятиугольник 14">
              <a:extLst>
                <a:ext uri="{FF2B5EF4-FFF2-40B4-BE49-F238E27FC236}">
                  <a16:creationId xmlns:a16="http://schemas.microsoft.com/office/drawing/2014/main" xmlns="" id="{A86799B8-E3EB-F91A-E086-081DB4620043}"/>
                </a:ext>
              </a:extLst>
            </p:cNvPr>
            <p:cNvSpPr/>
            <p:nvPr/>
          </p:nvSpPr>
          <p:spPr>
            <a:xfrm rot="5400000">
              <a:off x="4654969" y="3327430"/>
              <a:ext cx="198470" cy="431900"/>
            </a:xfrm>
            <a:prstGeom prst="chevron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Clr>
                  <a:srgbClr val="8E2725"/>
                </a:buClr>
              </a:pPr>
              <a:endParaRPr lang="ru-RU" sz="1400" b="1" dirty="0"/>
            </a:p>
          </p:txBody>
        </p:sp>
      </p:grpSp>
      <p:sp>
        <p:nvSpPr>
          <p:cNvPr id="69" name="Номер слайда 15">
            <a:extLst>
              <a:ext uri="{FF2B5EF4-FFF2-40B4-BE49-F238E27FC236}">
                <a16:creationId xmlns:a16="http://schemas.microsoft.com/office/drawing/2014/main" xmlns="" id="{48F559EB-4722-0879-5E9A-31B66A29B065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697082F-3D98-1FBE-7C40-96DB7067DBAC}"/>
              </a:ext>
            </a:extLst>
          </p:cNvPr>
          <p:cNvGrpSpPr/>
          <p:nvPr/>
        </p:nvGrpSpPr>
        <p:grpSpPr>
          <a:xfrm>
            <a:off x="668728" y="4251975"/>
            <a:ext cx="10891302" cy="1717544"/>
            <a:chOff x="668728" y="3939491"/>
            <a:chExt cx="10891302" cy="1780797"/>
          </a:xfrm>
        </p:grpSpPr>
        <p:sp>
          <p:nvSpPr>
            <p:cNvPr id="37" name="Скругленный прямоугольник 5">
              <a:extLst>
                <a:ext uri="{FF2B5EF4-FFF2-40B4-BE49-F238E27FC236}">
                  <a16:creationId xmlns:a16="http://schemas.microsoft.com/office/drawing/2014/main" xmlns="" id="{78842B71-B2A5-4803-99A7-4ED4E9F25B86}"/>
                </a:ext>
              </a:extLst>
            </p:cNvPr>
            <p:cNvSpPr/>
            <p:nvPr/>
          </p:nvSpPr>
          <p:spPr>
            <a:xfrm>
              <a:off x="4596492" y="3939491"/>
              <a:ext cx="2999015" cy="7859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Реформирование университетской структуры – переход от факультетской системы к институтам </a:t>
              </a:r>
            </a:p>
          </p:txBody>
        </p:sp>
        <p:sp>
          <p:nvSpPr>
            <p:cNvPr id="38" name="Скругленный прямоугольник 6">
              <a:extLst>
                <a:ext uri="{FF2B5EF4-FFF2-40B4-BE49-F238E27FC236}">
                  <a16:creationId xmlns:a16="http://schemas.microsoft.com/office/drawing/2014/main" xmlns="" id="{6FF6ED1E-0415-46A1-BED8-2B81E401D9C8}"/>
                </a:ext>
              </a:extLst>
            </p:cNvPr>
            <p:cNvSpPr/>
            <p:nvPr/>
          </p:nvSpPr>
          <p:spPr>
            <a:xfrm>
              <a:off x="767528" y="3939491"/>
              <a:ext cx="3033597" cy="107787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9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Грейдирование должностей для повышения уровня оплаты труда УВП</a:t>
              </a:r>
            </a:p>
          </p:txBody>
        </p:sp>
        <p:sp>
          <p:nvSpPr>
            <p:cNvPr id="39" name="Скругленный прямоугольник 7">
              <a:extLst>
                <a:ext uri="{FF2B5EF4-FFF2-40B4-BE49-F238E27FC236}">
                  <a16:creationId xmlns:a16="http://schemas.microsoft.com/office/drawing/2014/main" xmlns="" id="{85D5B91F-C10B-4B8A-A6D5-FB9AA9AEEF49}"/>
                </a:ext>
              </a:extLst>
            </p:cNvPr>
            <p:cNvSpPr/>
            <p:nvPr/>
          </p:nvSpPr>
          <p:spPr>
            <a:xfrm>
              <a:off x="8117605" y="4205415"/>
              <a:ext cx="3266254" cy="7859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Аудит и организационно-штатные изменения структурных подразделений</a:t>
              </a:r>
            </a:p>
          </p:txBody>
        </p:sp>
        <p:sp>
          <p:nvSpPr>
            <p:cNvPr id="40" name="Скругленный прямоугольник 22">
              <a:extLst>
                <a:ext uri="{FF2B5EF4-FFF2-40B4-BE49-F238E27FC236}">
                  <a16:creationId xmlns:a16="http://schemas.microsoft.com/office/drawing/2014/main" xmlns="" id="{A954B26F-5A62-4E04-8722-C245840B1697}"/>
                </a:ext>
              </a:extLst>
            </p:cNvPr>
            <p:cNvSpPr/>
            <p:nvPr/>
          </p:nvSpPr>
          <p:spPr>
            <a:xfrm>
              <a:off x="668728" y="4150687"/>
              <a:ext cx="3534652" cy="156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tx1"/>
                  </a:solidFill>
                </a:rPr>
                <a:t>Охват проекта </a:t>
              </a:r>
              <a:r>
                <a:rPr lang="ru-RU" sz="900" b="1" dirty="0">
                  <a:solidFill>
                    <a:srgbClr val="002060"/>
                  </a:solidFill>
                </a:rPr>
                <a:t>402</a:t>
              </a:r>
              <a:r>
                <a:rPr lang="ru-RU" sz="900" dirty="0">
                  <a:solidFill>
                    <a:schemeClr val="tx1"/>
                  </a:solidFill>
                </a:rPr>
                <a:t> человека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tx1"/>
                  </a:solidFill>
                </a:rPr>
                <a:t>Созданы грейды для должностей УВП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tx1"/>
                  </a:solidFill>
                </a:rPr>
                <a:t>Повышен уровень оплаты труда работников деканатов и работников кафедр из числа УВП</a:t>
              </a:r>
            </a:p>
          </p:txBody>
        </p:sp>
        <p:sp>
          <p:nvSpPr>
            <p:cNvPr id="41" name="Скругленный прямоугольник 21">
              <a:extLst>
                <a:ext uri="{FF2B5EF4-FFF2-40B4-BE49-F238E27FC236}">
                  <a16:creationId xmlns:a16="http://schemas.microsoft.com/office/drawing/2014/main" xmlns="" id="{FBD4700C-0331-4CC9-96DC-2489974548B1}"/>
                </a:ext>
              </a:extLst>
            </p:cNvPr>
            <p:cNvSpPr/>
            <p:nvPr/>
          </p:nvSpPr>
          <p:spPr>
            <a:xfrm>
              <a:off x="4479610" y="4991377"/>
              <a:ext cx="3200695" cy="7289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2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Создание проектного офиса и начало работы инвестиционной комиссии</a:t>
              </a:r>
            </a:p>
          </p:txBody>
        </p:sp>
        <p:sp>
          <p:nvSpPr>
            <p:cNvPr id="47" name="Скругленный прямоугольник 26">
              <a:extLst>
                <a:ext uri="{FF2B5EF4-FFF2-40B4-BE49-F238E27FC236}">
                  <a16:creationId xmlns:a16="http://schemas.microsoft.com/office/drawing/2014/main" xmlns="" id="{0F075749-57FE-4A58-95E7-2D75106F7745}"/>
                </a:ext>
              </a:extLst>
            </p:cNvPr>
            <p:cNvSpPr/>
            <p:nvPr/>
          </p:nvSpPr>
          <p:spPr>
            <a:xfrm>
              <a:off x="8117605" y="3939491"/>
              <a:ext cx="3199143" cy="7289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9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Выстраивание процессов деятельности институтов</a:t>
              </a:r>
            </a:p>
          </p:txBody>
        </p:sp>
        <p:sp>
          <p:nvSpPr>
            <p:cNvPr id="51" name="Скругленный прямоугольник 26">
              <a:extLst>
                <a:ext uri="{FF2B5EF4-FFF2-40B4-BE49-F238E27FC236}">
                  <a16:creationId xmlns:a16="http://schemas.microsoft.com/office/drawing/2014/main" xmlns="" id="{61110C30-58DD-47A5-A9C8-29CC3B72E770}"/>
                </a:ext>
              </a:extLst>
            </p:cNvPr>
            <p:cNvSpPr/>
            <p:nvPr/>
          </p:nvSpPr>
          <p:spPr>
            <a:xfrm>
              <a:off x="8360886" y="4647662"/>
              <a:ext cx="2779691" cy="7289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Грейдирование должностей АУП</a:t>
              </a:r>
            </a:p>
          </p:txBody>
        </p:sp>
        <p:sp>
          <p:nvSpPr>
            <p:cNvPr id="78" name="Скругленный прямоугольник 26">
              <a:extLst>
                <a:ext uri="{FF2B5EF4-FFF2-40B4-BE49-F238E27FC236}">
                  <a16:creationId xmlns:a16="http://schemas.microsoft.com/office/drawing/2014/main" xmlns="" id="{D734E9E6-4D99-476A-A979-7D6A3336D5D7}"/>
                </a:ext>
              </a:extLst>
            </p:cNvPr>
            <p:cNvSpPr/>
            <p:nvPr/>
          </p:nvSpPr>
          <p:spPr>
            <a:xfrm>
              <a:off x="8025378" y="4991377"/>
              <a:ext cx="3534652" cy="7289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90000"/>
                </a:lnSpc>
              </a:pPr>
              <a:r>
                <a:rPr lang="ru-RU" sz="900" b="1" dirty="0">
                  <a:solidFill>
                    <a:schemeClr val="tx1"/>
                  </a:solidFill>
                </a:rPr>
                <a:t>Внедрение инструмента оценки деятельности функциональных подразделений </a:t>
              </a:r>
              <a:r>
                <a:rPr lang="ru-RU" sz="900" b="1" dirty="0">
                  <a:solidFill>
                    <a:srgbClr val="990000"/>
                  </a:solidFill>
                </a:rPr>
                <a:t>360</a:t>
              </a:r>
              <a:r>
                <a:rPr lang="ru-RU" sz="900" b="1" baseline="30000" dirty="0">
                  <a:solidFill>
                    <a:srgbClr val="990000"/>
                  </a:solidFill>
                </a:rPr>
                <a:t>о</a:t>
              </a:r>
              <a:r>
                <a:rPr lang="ru-RU" sz="900" b="1" dirty="0">
                  <a:solidFill>
                    <a:srgbClr val="C00000"/>
                  </a:solidFill>
                </a:rPr>
                <a:t> </a:t>
              </a:r>
              <a:r>
                <a:rPr lang="ru-RU" sz="900" b="1" dirty="0">
                  <a:solidFill>
                    <a:schemeClr val="tx1"/>
                  </a:solidFill>
                </a:rPr>
                <a:t>с целью оптимизации и упрощения процессов</a:t>
              </a:r>
            </a:p>
          </p:txBody>
        </p:sp>
      </p:grpSp>
      <p:sp>
        <p:nvSpPr>
          <p:cNvPr id="6" name="Стрелка: пятиугольник 14">
            <a:extLst>
              <a:ext uri="{FF2B5EF4-FFF2-40B4-BE49-F238E27FC236}">
                <a16:creationId xmlns:a16="http://schemas.microsoft.com/office/drawing/2014/main" xmlns="" id="{E1E72218-8FED-2A04-1E9A-62D836BE27C9}"/>
              </a:ext>
            </a:extLst>
          </p:cNvPr>
          <p:cNvSpPr/>
          <p:nvPr/>
        </p:nvSpPr>
        <p:spPr>
          <a:xfrm rot="5400000">
            <a:off x="2227489" y="4716110"/>
            <a:ext cx="198470" cy="47777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6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35625" y="353275"/>
            <a:ext cx="11135153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ln w="9525">
                  <a:noFill/>
                </a:ln>
                <a:latin typeface="Century Gothic" panose="020B0502020202020204" pitchFamily="34" charset="0"/>
                <a:ea typeface="+mn-ea"/>
                <a:cs typeface="+mn-cs"/>
              </a:rPr>
              <a:t>Модернизация инфраструктуры </a:t>
            </a:r>
            <a:r>
              <a:rPr lang="ru-RU" altLang="ru-RU" sz="2400" b="1" dirty="0" smtClean="0">
                <a:ln w="9525">
                  <a:noFill/>
                </a:ln>
                <a:latin typeface="Century Gothic" panose="020B0502020202020204" pitchFamily="34" charset="0"/>
                <a:ea typeface="+mn-ea"/>
                <a:cs typeface="+mn-cs"/>
              </a:rPr>
              <a:t>КНИТУ</a:t>
            </a:r>
            <a:endParaRPr lang="ru-RU" altLang="ru-RU" sz="2400" dirty="0">
              <a:ln w="9525">
                <a:noFill/>
              </a:ln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315700" y="6556441"/>
            <a:ext cx="876300" cy="301559"/>
          </a:xfrm>
          <a:solidFill>
            <a:srgbClr val="A3A3A3"/>
          </a:solidFill>
        </p:spPr>
        <p:txBody>
          <a:bodyPr/>
          <a:lstStyle/>
          <a:p>
            <a:pPr algn="ctr"/>
            <a:fld id="{DEFE4743-7620-4ABF-9423-E75C74028806}" type="slidenum">
              <a:rPr lang="ru-RU" sz="1200" b="1" smtClean="0">
                <a:solidFill>
                  <a:schemeClr val="bg1"/>
                </a:solidFill>
              </a:rPr>
              <a:pPr algn="ctr"/>
              <a:t>8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121" name="Picture 1" descr="E:\+2023+\Презентация_02\Материал\5\0280C439-91C6-417E-AAC3-EC41F76227A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810" y="4532476"/>
            <a:ext cx="1604339" cy="1057923"/>
          </a:xfrm>
          <a:prstGeom prst="rect">
            <a:avLst/>
          </a:prstGeom>
          <a:noFill/>
        </p:spPr>
      </p:pic>
      <p:pic>
        <p:nvPicPr>
          <p:cNvPr id="5122" name="Picture 2" descr="E:\+2023+\Презентация_02\Материал\5\8EA9BC5D-8B50-4D1B-BF74-0198A6C47770.jpeg"/>
          <p:cNvPicPr>
            <a:picLocks noChangeAspect="1" noChangeArrowheads="1"/>
          </p:cNvPicPr>
          <p:nvPr/>
        </p:nvPicPr>
        <p:blipFill>
          <a:blip r:embed="rId3" cstate="print"/>
          <a:srcRect t="14537"/>
          <a:stretch>
            <a:fillRect/>
          </a:stretch>
        </p:blipFill>
        <p:spPr bwMode="auto">
          <a:xfrm>
            <a:off x="10241363" y="4532476"/>
            <a:ext cx="1572685" cy="1058335"/>
          </a:xfrm>
          <a:prstGeom prst="rect">
            <a:avLst/>
          </a:prstGeom>
          <a:noFill/>
        </p:spPr>
      </p:pic>
      <p:pic>
        <p:nvPicPr>
          <p:cNvPr id="5123" name="Picture 3" descr="E:\+2023+\Презентация_02\Материал\5\Брабенд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26" y="2843930"/>
            <a:ext cx="1597444" cy="1064964"/>
          </a:xfrm>
          <a:prstGeom prst="rect">
            <a:avLst/>
          </a:prstGeom>
          <a:noFill/>
        </p:spPr>
      </p:pic>
      <p:pic>
        <p:nvPicPr>
          <p:cNvPr id="5124" name="Picture 4" descr="E:\+2023+\Презентация_02\Материал\5\Киберполиго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3709" y="4532476"/>
            <a:ext cx="1585093" cy="1056869"/>
          </a:xfrm>
          <a:prstGeom prst="rect">
            <a:avLst/>
          </a:prstGeom>
          <a:noFill/>
        </p:spPr>
      </p:pic>
      <p:pic>
        <p:nvPicPr>
          <p:cNvPr id="16" name="Picture 1" descr="E:\+2023+\Презентация_02\Материал\6\Точка кипения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9256" y="2840630"/>
            <a:ext cx="1598470" cy="1065612"/>
          </a:xfrm>
          <a:prstGeom prst="rect">
            <a:avLst/>
          </a:prstGeom>
          <a:noFill/>
        </p:spPr>
      </p:pic>
      <p:pic>
        <p:nvPicPr>
          <p:cNvPr id="18" name="Picture 2" descr="E:\+2023+\Презентация_02\Материал\6\Цифровые горизонт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4186" y="4532476"/>
            <a:ext cx="1587512" cy="1058341"/>
          </a:xfrm>
          <a:prstGeom prst="rect">
            <a:avLst/>
          </a:prstGeom>
          <a:noFill/>
        </p:spPr>
      </p:pic>
      <p:pic>
        <p:nvPicPr>
          <p:cNvPr id="21" name="Picture 3" descr="E:\+2023+\Презентация_02\Материал\6\Цифтех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810" y="4532476"/>
            <a:ext cx="1602816" cy="1068544"/>
          </a:xfrm>
          <a:prstGeom prst="rect">
            <a:avLst/>
          </a:prstGeom>
          <a:noFill/>
        </p:spPr>
      </p:pic>
      <p:pic>
        <p:nvPicPr>
          <p:cNvPr id="22" name="Picture 4" descr="E:\+2023+\Презентация_02\Материал\6\Цифтех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4258" y="4532476"/>
            <a:ext cx="1599992" cy="1066813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4763001" y="5639002"/>
            <a:ext cx="1225659" cy="947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000" b="1" dirty="0" err="1"/>
              <a:t>ЦифТех</a:t>
            </a:r>
            <a:endParaRPr lang="ru-RU" sz="1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-2436092" y="2769374"/>
            <a:ext cx="2133416" cy="32548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endParaRPr lang="ru-RU" sz="1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2816277" y="3936026"/>
            <a:ext cx="1930384" cy="3893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000" b="1" dirty="0"/>
              <a:t>Студенческое </a:t>
            </a:r>
            <a:r>
              <a:rPr lang="ru-RU" sz="1000" b="1" dirty="0" err="1"/>
              <a:t>креативное</a:t>
            </a:r>
            <a:r>
              <a:rPr lang="ru-RU" sz="1000" b="1" dirty="0"/>
              <a:t> пространство</a:t>
            </a:r>
            <a:endParaRPr lang="ru-RU" sz="1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307083" y="3892616"/>
            <a:ext cx="2518309" cy="4636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ru-RU" sz="1000" b="1" dirty="0"/>
              <a:t>Лаборатория оценки качества и безопасности продовольственного сырья и продукции </a:t>
            </a:r>
            <a:endParaRPr lang="ru-RU" sz="1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8277640" y="5639002"/>
            <a:ext cx="1819005" cy="947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ru-RU" sz="1000" b="1" dirty="0" err="1"/>
              <a:t>Киберполигон</a:t>
            </a:r>
            <a:r>
              <a:rPr lang="ru-RU" sz="1000" b="1" dirty="0"/>
              <a:t> сетевой безопасности</a:t>
            </a:r>
            <a:endParaRPr lang="ru-RU" sz="1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1022276" y="5639002"/>
            <a:ext cx="1225659" cy="947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ru-RU" sz="1000" b="1" dirty="0"/>
              <a:t>Лаборатория BIM-технологий</a:t>
            </a:r>
            <a:endParaRPr lang="ru-RU" sz="1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2905518" y="5639002"/>
            <a:ext cx="1225659" cy="947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ru-RU" sz="1000" b="1" dirty="0"/>
              <a:t>Цифровой горизонт</a:t>
            </a:r>
            <a:endParaRPr lang="ru-RU" sz="10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5928658" y="5639002"/>
            <a:ext cx="2698356" cy="1547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ru-RU" sz="1000" b="1" dirty="0"/>
              <a:t>Учебно-исследовательская лаборатория «Молекулярная инженерия и </a:t>
            </a:r>
            <a:r>
              <a:rPr lang="ru-RU" sz="1000" b="1" dirty="0" err="1"/>
              <a:t>Smart</a:t>
            </a:r>
            <a:r>
              <a:rPr lang="ru-RU" sz="1000" b="1" dirty="0"/>
              <a:t> </a:t>
            </a:r>
            <a:r>
              <a:rPr lang="ru-RU" sz="1000" b="1" dirty="0" err="1"/>
              <a:t>Materials</a:t>
            </a:r>
            <a:r>
              <a:rPr lang="ru-RU" sz="1000" b="1" dirty="0"/>
              <a:t>»</a:t>
            </a:r>
            <a:endParaRPr lang="ru-RU" sz="10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BF71154-3A35-4E9D-BFFB-429FE2D8F1E6}"/>
              </a:ext>
            </a:extLst>
          </p:cNvPr>
          <p:cNvSpPr/>
          <p:nvPr/>
        </p:nvSpPr>
        <p:spPr>
          <a:xfrm>
            <a:off x="9880376" y="5639002"/>
            <a:ext cx="2233400" cy="13163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ru-RU" sz="1000" b="1" dirty="0"/>
              <a:t>Лаборатория катализа нефтехимических процессов</a:t>
            </a:r>
            <a:endParaRPr lang="ru-RU" sz="1000" dirty="0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37481430-B824-16F6-456E-4600F284FFAF}"/>
              </a:ext>
            </a:extLst>
          </p:cNvPr>
          <p:cNvGrpSpPr/>
          <p:nvPr/>
        </p:nvGrpSpPr>
        <p:grpSpPr>
          <a:xfrm>
            <a:off x="839906" y="1007215"/>
            <a:ext cx="10492490" cy="3431224"/>
            <a:chOff x="754279" y="2763289"/>
            <a:chExt cx="10489111" cy="3431224"/>
          </a:xfrm>
        </p:grpSpPr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xmlns="" id="{9A443177-E981-5D75-5D82-44179414DFC9}"/>
                </a:ext>
              </a:extLst>
            </p:cNvPr>
            <p:cNvCxnSpPr>
              <a:stCxn id="66" idx="6"/>
            </p:cNvCxnSpPr>
            <p:nvPr/>
          </p:nvCxnSpPr>
          <p:spPr>
            <a:xfrm>
              <a:off x="1892916" y="3180552"/>
              <a:ext cx="8165704" cy="8962"/>
            </a:xfrm>
            <a:prstGeom prst="line">
              <a:avLst/>
            </a:prstGeom>
            <a:ln w="1905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5D1667CA-BE8D-42CA-8047-4D4133669523}"/>
                </a:ext>
              </a:extLst>
            </p:cNvPr>
            <p:cNvSpPr/>
            <p:nvPr/>
          </p:nvSpPr>
          <p:spPr>
            <a:xfrm>
              <a:off x="6681787" y="3928250"/>
              <a:ext cx="3381771" cy="31857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 algn="ctr">
                <a:lnSpc>
                  <a:spcPct val="80000"/>
                </a:lnSpc>
                <a:buFont typeface="Wingdings" panose="05000000000000000000" pitchFamily="2" charset="2"/>
                <a:buChar char="v"/>
              </a:pPr>
              <a:endParaRPr lang="ru-RU" sz="1400" b="1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marL="171450" indent="-171450" algn="ctr">
                <a:lnSpc>
                  <a:spcPct val="80000"/>
                </a:lnSpc>
                <a:buFont typeface="Wingdings" panose="05000000000000000000" pitchFamily="2" charset="2"/>
                <a:buChar char="v"/>
              </a:pPr>
              <a:endParaRPr lang="ru-RU" sz="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5D1667CA-BE8D-42CA-8047-4D4133669523}"/>
                </a:ext>
              </a:extLst>
            </p:cNvPr>
            <p:cNvSpPr/>
            <p:nvPr/>
          </p:nvSpPr>
          <p:spPr>
            <a:xfrm>
              <a:off x="5596837" y="5094965"/>
              <a:ext cx="4882157" cy="31857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171450" indent="-171450" algn="ctr">
                <a:lnSpc>
                  <a:spcPct val="80000"/>
                </a:lnSpc>
                <a:buFont typeface="Wingdings" panose="05000000000000000000" pitchFamily="2" charset="2"/>
                <a:buChar char="v"/>
              </a:pPr>
              <a:endParaRPr lang="ru-RU" sz="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5D1667CA-BE8D-42CA-8047-4D4133669523}"/>
                </a:ext>
              </a:extLst>
            </p:cNvPr>
            <p:cNvSpPr/>
            <p:nvPr/>
          </p:nvSpPr>
          <p:spPr>
            <a:xfrm>
              <a:off x="5434911" y="5517358"/>
              <a:ext cx="4882157" cy="31857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171450" indent="-171450" algn="ctr">
                <a:lnSpc>
                  <a:spcPct val="80000"/>
                </a:lnSpc>
                <a:buFont typeface="Wingdings" panose="05000000000000000000" pitchFamily="2" charset="2"/>
                <a:buChar char="v"/>
              </a:pPr>
              <a:endParaRPr lang="ru-RU" sz="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5D1667CA-BE8D-42CA-8047-4D4133669523}"/>
                </a:ext>
              </a:extLst>
            </p:cNvPr>
            <p:cNvSpPr/>
            <p:nvPr/>
          </p:nvSpPr>
          <p:spPr>
            <a:xfrm>
              <a:off x="754279" y="3677844"/>
              <a:ext cx="1415247" cy="31857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Капитальный ремонт </a:t>
              </a:r>
            </a:p>
            <a:p>
              <a:pPr algn="ctr">
                <a:lnSpc>
                  <a:spcPct val="80000"/>
                </a:lnSpc>
              </a:pP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ДАС-4 </a:t>
              </a:r>
            </a:p>
            <a:p>
              <a:pPr algn="ctr">
                <a:lnSpc>
                  <a:spcPct val="80000"/>
                </a:lnSpc>
              </a:pP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D79B87B7-1D0F-6DE3-543C-8989D1B3D483}"/>
                </a:ext>
              </a:extLst>
            </p:cNvPr>
            <p:cNvSpPr/>
            <p:nvPr/>
          </p:nvSpPr>
          <p:spPr>
            <a:xfrm>
              <a:off x="1058391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/>
                <a:t>2020</a:t>
              </a:r>
              <a:endParaRPr lang="ru-RU" sz="1400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519DE950-9966-3A2F-2393-9E8E87D0CBC3}"/>
                </a:ext>
              </a:extLst>
            </p:cNvPr>
            <p:cNvSpPr/>
            <p:nvPr/>
          </p:nvSpPr>
          <p:spPr>
            <a:xfrm>
              <a:off x="2285225" y="3677844"/>
              <a:ext cx="1415247" cy="31857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Капитальный ремонт </a:t>
              </a:r>
            </a:p>
            <a:p>
              <a:pPr algn="ctr">
                <a:lnSpc>
                  <a:spcPct val="80000"/>
                </a:lnSpc>
              </a:pP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ДАС-6 </a:t>
              </a:r>
            </a:p>
            <a:p>
              <a:pPr algn="ctr">
                <a:lnSpc>
                  <a:spcPct val="80000"/>
                </a:lnSpc>
              </a:pP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9ED75C09-6D87-A3FF-7C77-3A3026FACDE9}"/>
                </a:ext>
              </a:extLst>
            </p:cNvPr>
            <p:cNvSpPr/>
            <p:nvPr/>
          </p:nvSpPr>
          <p:spPr>
            <a:xfrm>
              <a:off x="2579066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/>
                <a:t>2021</a:t>
              </a:r>
              <a:endParaRPr lang="ru-RU" sz="1400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2A65CC56-5554-B1C6-12C7-EF6F561EA6F3}"/>
                </a:ext>
              </a:extLst>
            </p:cNvPr>
            <p:cNvSpPr/>
            <p:nvPr/>
          </p:nvSpPr>
          <p:spPr>
            <a:xfrm>
              <a:off x="3496276" y="3677844"/>
              <a:ext cx="1778111" cy="25040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Капитальный ремонт столовых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в корпусах «А»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и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«Б»</a:t>
              </a: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14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DA9AA742-8E24-E05B-649C-8E22BE30EBB9}"/>
                </a:ext>
              </a:extLst>
            </p:cNvPr>
            <p:cNvSpPr/>
            <p:nvPr/>
          </p:nvSpPr>
          <p:spPr>
            <a:xfrm>
              <a:off x="3968674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/>
                <a:t>2022</a:t>
              </a:r>
              <a:endParaRPr lang="ru-RU" sz="1400" dirty="0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C9B52CDC-3996-E086-61E9-F2E9BDF95136}"/>
                </a:ext>
              </a:extLst>
            </p:cNvPr>
            <p:cNvSpPr/>
            <p:nvPr/>
          </p:nvSpPr>
          <p:spPr>
            <a:xfrm>
              <a:off x="5434911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/>
                <a:t>2023</a:t>
              </a:r>
              <a:endParaRPr lang="ru-RU" sz="1400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4ED93A4A-29BB-D364-55BE-FA42667FF714}"/>
                </a:ext>
              </a:extLst>
            </p:cNvPr>
            <p:cNvSpPr/>
            <p:nvPr/>
          </p:nvSpPr>
          <p:spPr>
            <a:xfrm>
              <a:off x="5421301" y="3677421"/>
              <a:ext cx="5822089" cy="25170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u="sng" dirty="0" smtClean="0">
                  <a:solidFill>
                    <a:srgbClr val="C00000"/>
                  </a:solidFill>
                  <a:latin typeface="Century Gothic" panose="020B0502020202020204" pitchFamily="34" charset="0"/>
                  <a:ea typeface="Verdana" panose="020B0604030504040204" pitchFamily="34" charset="0"/>
                </a:rPr>
                <a:t>Капитальный ремонт:</a:t>
              </a:r>
              <a:r>
                <a:rPr lang="ru-RU" sz="1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ea typeface="Verdana" panose="020B0604030504040204" pitchFamily="34" charset="0"/>
                </a:rPr>
                <a:t> 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столовых в корпусах «Д», «И»</a:t>
              </a:r>
            </a:p>
            <a:p>
              <a:pPr marL="92075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17 </a:t>
              </a:r>
              <a:r>
                <a:rPr lang="ru-RU" sz="12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лабораторий</a:t>
              </a:r>
            </a:p>
            <a:p>
              <a:pPr marL="92075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ДАС-2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и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ДАС-3,     </a:t>
              </a:r>
              <a:r>
                <a:rPr lang="ru-RU" sz="1200" b="1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+200 мест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в ДАС-7,   </a:t>
              </a:r>
              <a:r>
                <a:rPr lang="ru-RU" sz="1200" b="1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 +100 мест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в ДАС на ул. Зорге</a:t>
              </a: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marL="92075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актового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зала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«Д»,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спортзала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«Б»</a:t>
              </a: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marL="92075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зала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учёного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совета в корпусе «А», пространств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в корпусах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«Е»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и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«Л», </a:t>
              </a: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marL="1463675" lvl="3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Реконструкция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корпуса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«К»,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создание </a:t>
              </a:r>
              <a:r>
                <a:rPr lang="en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R&amp;D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центра</a:t>
              </a:r>
            </a:p>
            <a:p>
              <a:pPr marL="1463675" lvl="3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Строительство нового общежития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(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ул. Зорге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)</a:t>
              </a:r>
            </a:p>
            <a:p>
              <a:pPr marL="1463675" lvl="3" indent="-9207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Капитальный </a:t>
              </a:r>
              <a:r>
                <a:rPr lang="ru-RU" sz="1200" dirty="0">
                  <a:latin typeface="Century Gothic" panose="020B0502020202020204" pitchFamily="34" charset="0"/>
                  <a:ea typeface="Verdana" panose="020B0604030504040204" pitchFamily="34" charset="0"/>
                </a:rPr>
                <a:t>ремонт </a:t>
              </a:r>
              <a:r>
                <a:rPr lang="ru-RU" sz="1200" dirty="0" smtClean="0">
                  <a:latin typeface="Century Gothic" panose="020B0502020202020204" pitchFamily="34" charset="0"/>
                  <a:ea typeface="Verdana" panose="020B0604030504040204" pitchFamily="34" charset="0"/>
                </a:rPr>
                <a:t>спорткомплекса «М»</a:t>
              </a:r>
              <a:endParaRPr lang="ru-RU" sz="1200" dirty="0"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96DA459B-2EA8-DCF0-9494-C6E063525D74}"/>
                </a:ext>
              </a:extLst>
            </p:cNvPr>
            <p:cNvSpPr/>
            <p:nvPr/>
          </p:nvSpPr>
          <p:spPr>
            <a:xfrm>
              <a:off x="7012538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2024</a:t>
              </a: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84F09CBC-9B49-EEB3-F70A-11347FD40EDE}"/>
                </a:ext>
              </a:extLst>
            </p:cNvPr>
            <p:cNvSpPr/>
            <p:nvPr/>
          </p:nvSpPr>
          <p:spPr>
            <a:xfrm>
              <a:off x="8582569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2025</a:t>
              </a: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8B892567-ABE0-A3F2-67FB-E51774F5C701}"/>
                </a:ext>
              </a:extLst>
            </p:cNvPr>
            <p:cNvSpPr/>
            <p:nvPr/>
          </p:nvSpPr>
          <p:spPr>
            <a:xfrm>
              <a:off x="10058620" y="2763289"/>
              <a:ext cx="834525" cy="834525"/>
            </a:xfrm>
            <a:prstGeom prst="ellipse">
              <a:avLst/>
            </a:prstGeom>
            <a:solidFill>
              <a:srgbClr val="8E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dirty="0"/>
                <a:t>2026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49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442913" y="4005064"/>
            <a:ext cx="7755865" cy="11936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42913" y="1921267"/>
            <a:ext cx="7755865" cy="93494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228201-36E3-4367-A79F-06290B93EF3A}"/>
              </a:ext>
            </a:extLst>
          </p:cNvPr>
          <p:cNvSpPr/>
          <p:nvPr/>
        </p:nvSpPr>
        <p:spPr>
          <a:xfrm>
            <a:off x="8275791" y="0"/>
            <a:ext cx="391620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3CA-5916-B6F0-45D4-399DBB3E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76" y="347085"/>
            <a:ext cx="10972800" cy="417529"/>
          </a:xfrm>
        </p:spPr>
        <p:txBody>
          <a:bodyPr/>
          <a:lstStyle/>
          <a:p>
            <a:r>
              <a:rPr lang="en-US" sz="2400" dirty="0" err="1" smtClean="0">
                <a:latin typeface="Century Gothic"/>
              </a:rPr>
              <a:t>Цифровизация</a:t>
            </a:r>
            <a:endParaRPr lang="en-US" sz="2400" dirty="0"/>
          </a:p>
        </p:txBody>
      </p:sp>
      <p:sp>
        <p:nvSpPr>
          <p:cNvPr id="24" name="Прямоугольник 68">
            <a:extLst>
              <a:ext uri="{FF2B5EF4-FFF2-40B4-BE49-F238E27FC236}">
                <a16:creationId xmlns:a16="http://schemas.microsoft.com/office/drawing/2014/main" xmlns="" id="{5926E318-84B4-6827-040C-0DC9D1180625}"/>
              </a:ext>
            </a:extLst>
          </p:cNvPr>
          <p:cNvSpPr/>
          <p:nvPr/>
        </p:nvSpPr>
        <p:spPr>
          <a:xfrm>
            <a:off x="66436" y="2667626"/>
            <a:ext cx="2045282" cy="312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ctr"/>
            <a:r>
              <a:rPr lang="ru-RU" sz="700" b="1" dirty="0">
                <a:ea typeface="Verdana"/>
              </a:rPr>
              <a:t> IТ-ИНФРАСТРУКТУРА</a:t>
            </a:r>
          </a:p>
        </p:txBody>
      </p:sp>
      <p:sp>
        <p:nvSpPr>
          <p:cNvPr id="15" name="Прямоугольник 80">
            <a:extLst>
              <a:ext uri="{FF2B5EF4-FFF2-40B4-BE49-F238E27FC236}">
                <a16:creationId xmlns:a16="http://schemas.microsoft.com/office/drawing/2014/main" xmlns="" id="{86BEDE35-9E08-3F8D-AC2C-3B9C49B9651F}"/>
              </a:ext>
            </a:extLst>
          </p:cNvPr>
          <p:cNvSpPr/>
          <p:nvPr/>
        </p:nvSpPr>
        <p:spPr>
          <a:xfrm>
            <a:off x="3468277" y="3593419"/>
            <a:ext cx="2502865" cy="1970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indent="-92075" fontAlgn="base">
              <a:buClr>
                <a:srgbClr val="C00000"/>
              </a:buClr>
              <a:buFont typeface="Century Gothic" pitchFamily="34" charset="0"/>
              <a:buChar char="●"/>
            </a:pPr>
            <a:endParaRPr lang="ru-RU" sz="700">
              <a:solidFill>
                <a:srgbClr val="262626"/>
              </a:solidFill>
              <a:latin typeface="Century Gothic"/>
              <a:ea typeface="Verdana"/>
              <a:cs typeface="Times New Roman"/>
            </a:endParaRPr>
          </a:p>
        </p:txBody>
      </p:sp>
      <p:sp>
        <p:nvSpPr>
          <p:cNvPr id="46" name="Прямоугольник 68">
            <a:extLst>
              <a:ext uri="{FF2B5EF4-FFF2-40B4-BE49-F238E27FC236}">
                <a16:creationId xmlns:a16="http://schemas.microsoft.com/office/drawing/2014/main" xmlns="" id="{AB70B92D-8B8A-51E2-DFBC-0A7361BF2C2D}"/>
              </a:ext>
            </a:extLst>
          </p:cNvPr>
          <p:cNvSpPr/>
          <p:nvPr/>
        </p:nvSpPr>
        <p:spPr>
          <a:xfrm>
            <a:off x="88081" y="3754732"/>
            <a:ext cx="2045282" cy="312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ctr"/>
            <a:r>
              <a:rPr lang="ru-RU" sz="700" b="1" dirty="0">
                <a:ea typeface="Verdana"/>
              </a:rPr>
              <a:t>БИЗНЕС-ПРОЦЕССЫ и </a:t>
            </a:r>
            <a:r>
              <a:rPr lang="en-US" sz="700" b="1" dirty="0">
                <a:ea typeface="Verdana"/>
              </a:rPr>
              <a:t>ERP</a:t>
            </a:r>
            <a:endParaRPr lang="ru-RU" sz="700" b="1" dirty="0">
              <a:ea typeface="Verdana"/>
            </a:endParaRPr>
          </a:p>
        </p:txBody>
      </p:sp>
      <p:sp>
        <p:nvSpPr>
          <p:cNvPr id="48" name="Прямоугольник 68">
            <a:extLst>
              <a:ext uri="{FF2B5EF4-FFF2-40B4-BE49-F238E27FC236}">
                <a16:creationId xmlns:a16="http://schemas.microsoft.com/office/drawing/2014/main" xmlns="" id="{B5F9CF8B-28F8-4790-B370-862D0C2F04E8}"/>
              </a:ext>
            </a:extLst>
          </p:cNvPr>
          <p:cNvSpPr/>
          <p:nvPr/>
        </p:nvSpPr>
        <p:spPr>
          <a:xfrm>
            <a:off x="90214" y="4844454"/>
            <a:ext cx="2041017" cy="312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ctr"/>
            <a:r>
              <a:rPr lang="ru-RU" sz="700" b="1" dirty="0">
                <a:ea typeface="Verdana"/>
              </a:rPr>
              <a:t>ОБРАЗОВАТЕЛЬНЫЙ</a:t>
            </a:r>
          </a:p>
          <a:p>
            <a:pPr algn="ctr"/>
            <a:r>
              <a:rPr lang="ru-RU" sz="700" b="1" dirty="0">
                <a:ea typeface="Verdana"/>
              </a:rPr>
              <a:t> ПРОЦЕСС</a:t>
            </a:r>
            <a:endParaRPr lang="en-US" sz="700" b="1" dirty="0">
              <a:ea typeface="Verdana"/>
            </a:endParaRPr>
          </a:p>
          <a:p>
            <a:pPr algn="ctr"/>
            <a:endParaRPr lang="ru-RU" sz="700" b="1" dirty="0">
              <a:ea typeface="Verdana"/>
            </a:endParaRPr>
          </a:p>
        </p:txBody>
      </p:sp>
      <p:sp>
        <p:nvSpPr>
          <p:cNvPr id="57" name="Прямоугольник 3">
            <a:extLst>
              <a:ext uri="{FF2B5EF4-FFF2-40B4-BE49-F238E27FC236}">
                <a16:creationId xmlns:a16="http://schemas.microsoft.com/office/drawing/2014/main" xmlns="" id="{8A4BDFEC-81E6-8EAE-CF9C-80F0A77B9A01}"/>
              </a:ext>
            </a:extLst>
          </p:cNvPr>
          <p:cNvSpPr/>
          <p:nvPr/>
        </p:nvSpPr>
        <p:spPr>
          <a:xfrm>
            <a:off x="8440263" y="1165285"/>
            <a:ext cx="3124546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b="1" dirty="0">
                <a:ea typeface="+mn-lt"/>
                <a:cs typeface="+mn-lt"/>
              </a:rPr>
              <a:t>до 20%</a:t>
            </a:r>
            <a:r>
              <a:rPr lang="en-US" sz="800" b="1" dirty="0">
                <a:ea typeface="+mn-lt"/>
                <a:cs typeface="+mn-lt"/>
              </a:rPr>
              <a:t> </a:t>
            </a:r>
            <a:r>
              <a:rPr lang="ru-RU" sz="800" dirty="0">
                <a:ea typeface="+mn-lt"/>
                <a:cs typeface="+mn-lt"/>
              </a:rPr>
              <a:t>обновление парка техники </a:t>
            </a:r>
            <a:r>
              <a:rPr lang="ru-RU" sz="800" dirty="0" smtClean="0">
                <a:ea typeface="+mn-lt"/>
                <a:cs typeface="+mn-lt"/>
              </a:rPr>
              <a:t> </a:t>
            </a:r>
            <a:endParaRPr lang="ru-RU" sz="800" dirty="0">
              <a:ea typeface="+mn-lt"/>
              <a:cs typeface="+mn-lt"/>
            </a:endParaRPr>
          </a:p>
        </p:txBody>
      </p:sp>
      <p:sp>
        <p:nvSpPr>
          <p:cNvPr id="4" name="Прямоугольник 80">
            <a:extLst>
              <a:ext uri="{FF2B5EF4-FFF2-40B4-BE49-F238E27FC236}">
                <a16:creationId xmlns:a16="http://schemas.microsoft.com/office/drawing/2014/main" xmlns="" id="{0D716342-2488-3727-45DD-13FBA4325BC7}"/>
              </a:ext>
            </a:extLst>
          </p:cNvPr>
          <p:cNvSpPr/>
          <p:nvPr/>
        </p:nvSpPr>
        <p:spPr>
          <a:xfrm>
            <a:off x="1666230" y="1929825"/>
            <a:ext cx="2993980" cy="9002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 smtClean="0">
                <a:latin typeface="Century Gothic"/>
                <a:ea typeface="Verdana"/>
                <a:cs typeface="Times New Roman"/>
              </a:rPr>
              <a:t>Увеличено </a:t>
            </a:r>
            <a:r>
              <a:rPr lang="ru-RU" sz="700" dirty="0">
                <a:latin typeface="Century Gothic"/>
                <a:ea typeface="Verdana"/>
                <a:cs typeface="Times New Roman"/>
              </a:rPr>
              <a:t>покрытие беспроводной сети</a:t>
            </a:r>
            <a:r>
              <a:rPr lang="en-US" sz="700" dirty="0">
                <a:latin typeface="Century Gothic"/>
                <a:ea typeface="Verdana"/>
                <a:cs typeface="Times New Roman"/>
              </a:rPr>
              <a:t> Wi-Fi</a:t>
            </a:r>
            <a:endParaRPr lang="ru-RU" sz="700" dirty="0">
              <a:latin typeface="Century Gothic"/>
              <a:ea typeface="Verdana"/>
              <a:cs typeface="Times New Roman"/>
            </a:endParaRP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/>
              <a:t>Решена проблема с подключением к высокоскоростному интернету </a:t>
            </a:r>
            <a:r>
              <a:rPr lang="ru-RU" sz="700" dirty="0" smtClean="0"/>
              <a:t>корпуса </a:t>
            </a:r>
            <a:r>
              <a:rPr lang="ru-RU" sz="700" dirty="0"/>
              <a:t>«И» </a:t>
            </a:r>
            <a:endParaRPr lang="en-US" sz="700" dirty="0">
              <a:latin typeface="Century Gothic"/>
              <a:ea typeface="Verdana"/>
              <a:cs typeface="Times New Roman"/>
            </a:endParaRP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/>
              <a:t>Проложены кабельные линии общей протяженностью более 10 000 метров</a:t>
            </a:r>
            <a:endParaRPr lang="ru-RU" sz="700" dirty="0">
              <a:latin typeface="Century Gothic"/>
              <a:ea typeface="Verdana"/>
              <a:cs typeface="Times New Roman"/>
            </a:endParaRPr>
          </a:p>
        </p:txBody>
      </p:sp>
      <p:sp>
        <p:nvSpPr>
          <p:cNvPr id="28" name="Нашивка 8">
            <a:extLst>
              <a:ext uri="{FF2B5EF4-FFF2-40B4-BE49-F238E27FC236}">
                <a16:creationId xmlns:a16="http://schemas.microsoft.com/office/drawing/2014/main" xmlns="" id="{FD6CA096-9AAA-4120-91E5-5896E75FC85A}"/>
              </a:ext>
            </a:extLst>
          </p:cNvPr>
          <p:cNvSpPr/>
          <p:nvPr/>
        </p:nvSpPr>
        <p:spPr>
          <a:xfrm>
            <a:off x="4578651" y="2114230"/>
            <a:ext cx="227419" cy="396114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F375E5-CE96-40BE-B4FE-FC99216326D7}"/>
              </a:ext>
            </a:extLst>
          </p:cNvPr>
          <p:cNvSpPr txBox="1"/>
          <p:nvPr/>
        </p:nvSpPr>
        <p:spPr>
          <a:xfrm>
            <a:off x="4864356" y="1818138"/>
            <a:ext cx="3434917" cy="1107996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на 273 млн ₽ </a:t>
            </a:r>
            <a:r>
              <a:rPr lang="ru-RU" sz="800" dirty="0">
                <a:cs typeface="Calibri" panose="020F0502020204030204" pitchFamily="34" charset="0"/>
              </a:rPr>
              <a:t>закуплено оборудования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на 20% в год </a:t>
            </a:r>
            <a:r>
              <a:rPr lang="ru-RU" sz="800" dirty="0" smtClean="0">
                <a:cs typeface="Calibri" panose="020F0502020204030204" pitchFamily="34" charset="0"/>
              </a:rPr>
              <a:t>обновлён </a:t>
            </a:r>
            <a:r>
              <a:rPr lang="ru-RU" sz="800" dirty="0">
                <a:cs typeface="Calibri" panose="020F0502020204030204" pitchFamily="34" charset="0"/>
              </a:rPr>
              <a:t>парк </a:t>
            </a:r>
            <a:r>
              <a:rPr lang="en-US" sz="800" dirty="0">
                <a:cs typeface="Calibri" panose="020F0502020204030204" pitchFamily="34" charset="0"/>
              </a:rPr>
              <a:t>IT-</a:t>
            </a:r>
            <a:r>
              <a:rPr lang="ru-RU" sz="800" dirty="0">
                <a:cs typeface="Calibri" panose="020F0502020204030204" pitchFamily="34" charset="0"/>
              </a:rPr>
              <a:t>техники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+2000 м</a:t>
            </a:r>
            <a:r>
              <a:rPr lang="ru-RU" sz="1200" b="1" baseline="30000" dirty="0">
                <a:solidFill>
                  <a:srgbClr val="A50021"/>
                </a:solidFill>
                <a:cs typeface="Calibri" panose="020F0502020204030204" pitchFamily="34" charset="0"/>
              </a:rPr>
              <a:t>2</a:t>
            </a: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 </a:t>
            </a:r>
            <a:r>
              <a:rPr lang="ru-RU" sz="800" dirty="0">
                <a:cs typeface="Calibri" panose="020F0502020204030204" pitchFamily="34" charset="0"/>
              </a:rPr>
              <a:t>покрытие </a:t>
            </a:r>
            <a:r>
              <a:rPr lang="en-US" sz="800" dirty="0" err="1" smtClean="0">
                <a:cs typeface="Calibri" panose="020F0502020204030204" pitchFamily="34" charset="0"/>
              </a:rPr>
              <a:t>wi-fi</a:t>
            </a:r>
            <a:r>
              <a:rPr lang="ru-RU" sz="800" dirty="0" smtClean="0">
                <a:cs typeface="Calibri" panose="020F0502020204030204" pitchFamily="34" charset="0"/>
              </a:rPr>
              <a:t>    </a:t>
            </a:r>
            <a:r>
              <a:rPr lang="en-US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+</a:t>
            </a: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100 </a:t>
            </a:r>
            <a:r>
              <a:rPr lang="ru-RU" sz="800" dirty="0">
                <a:cs typeface="Calibri" panose="020F0502020204030204" pitchFamily="34" charset="0"/>
              </a:rPr>
              <a:t>новых пользователей подключено к сети</a:t>
            </a:r>
            <a:endParaRPr lang="en-US" sz="800" dirty="0"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328F72-9C8C-42D1-A860-A94458EF56A9}"/>
              </a:ext>
            </a:extLst>
          </p:cNvPr>
          <p:cNvSpPr txBox="1"/>
          <p:nvPr/>
        </p:nvSpPr>
        <p:spPr>
          <a:xfrm>
            <a:off x="4844799" y="2813037"/>
            <a:ext cx="3374528" cy="1200329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120 млн ₽ </a:t>
            </a:r>
            <a:r>
              <a:rPr lang="ru-RU" sz="800" dirty="0">
                <a:cs typeface="Calibri" panose="020F0502020204030204" pitchFamily="34" charset="0"/>
              </a:rPr>
              <a:t>экономия от внедрения современных цифровых инструментов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на 50% </a:t>
            </a:r>
            <a:r>
              <a:rPr lang="ru-RU" sz="800" dirty="0">
                <a:cs typeface="Calibri" panose="020F0502020204030204" pitchFamily="34" charset="0"/>
              </a:rPr>
              <a:t>увеличена скорость согласования заявок</a:t>
            </a:r>
          </a:p>
          <a:p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100% </a:t>
            </a:r>
            <a:r>
              <a:rPr lang="ru-RU" sz="800" dirty="0" smtClean="0">
                <a:cs typeface="Calibri" panose="020F0502020204030204" pitchFamily="34" charset="0"/>
              </a:rPr>
              <a:t>прозрачность     </a:t>
            </a: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0% </a:t>
            </a:r>
            <a:r>
              <a:rPr lang="ru-RU" sz="800" dirty="0">
                <a:cs typeface="Calibri" panose="020F0502020204030204" pitchFamily="34" charset="0"/>
              </a:rPr>
              <a:t>потерь</a:t>
            </a:r>
            <a:r>
              <a:rPr lang="ru-RU" sz="800" b="1" dirty="0">
                <a:solidFill>
                  <a:srgbClr val="A50021"/>
                </a:solidFill>
                <a:cs typeface="Calibri" panose="020F0502020204030204" pitchFamily="34" charset="0"/>
              </a:rPr>
              <a:t> </a:t>
            </a:r>
            <a:r>
              <a:rPr lang="ru-RU" sz="800" dirty="0">
                <a:cs typeface="Calibri" panose="020F0502020204030204" pitchFamily="34" charset="0"/>
              </a:rPr>
              <a:t>заявок</a:t>
            </a:r>
          </a:p>
          <a:p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100% </a:t>
            </a:r>
            <a:r>
              <a:rPr lang="ru-RU" sz="800" dirty="0">
                <a:cs typeface="Calibri" panose="020F0502020204030204" pitchFamily="34" charset="0"/>
              </a:rPr>
              <a:t>подписание ЭЦП заявок на закупки</a:t>
            </a:r>
          </a:p>
        </p:txBody>
      </p:sp>
      <p:sp>
        <p:nvSpPr>
          <p:cNvPr id="33" name="Прямоугольник 80">
            <a:extLst>
              <a:ext uri="{FF2B5EF4-FFF2-40B4-BE49-F238E27FC236}">
                <a16:creationId xmlns:a16="http://schemas.microsoft.com/office/drawing/2014/main" xmlns="" id="{1E2EE8FE-7D01-4598-88B6-F269C2D77149}"/>
              </a:ext>
            </a:extLst>
          </p:cNvPr>
          <p:cNvSpPr/>
          <p:nvPr/>
        </p:nvSpPr>
        <p:spPr>
          <a:xfrm>
            <a:off x="1686843" y="4075837"/>
            <a:ext cx="2935112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Цифровизация рабочих программ дисциплин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Цифровизация основных образовательных программ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Цифровизация фондов оценочных средств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Оцифровка показателей аккредитационного мониторинга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Запущено электронное расписание занятий</a:t>
            </a:r>
          </a:p>
          <a:p>
            <a:pPr marL="92075" indent="-92075" fontAlgn="base">
              <a:buClr>
                <a:srgbClr val="C00000"/>
              </a:buClr>
              <a:buFont typeface="Century Gothic" pitchFamily="34" charset="0"/>
              <a:buChar char="●"/>
            </a:pPr>
            <a:endParaRPr lang="ru-RU" sz="700" dirty="0">
              <a:latin typeface="Century Gothic"/>
              <a:ea typeface="Verdana"/>
              <a:cs typeface="Times New Roman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7E99404-8EE1-41F8-B857-0D929673063D}"/>
              </a:ext>
            </a:extLst>
          </p:cNvPr>
          <p:cNvSpPr txBox="1"/>
          <p:nvPr/>
        </p:nvSpPr>
        <p:spPr>
          <a:xfrm>
            <a:off x="4848604" y="3988938"/>
            <a:ext cx="3329625" cy="1246495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54 000 </a:t>
            </a:r>
            <a:r>
              <a:rPr lang="ru-RU" sz="800" dirty="0" smtClean="0">
                <a:cs typeface="Calibri" panose="020F0502020204030204" pitchFamily="34" charset="0"/>
              </a:rPr>
              <a:t>документов переведены в цифровой формат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&gt;</a:t>
            </a: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600 </a:t>
            </a:r>
            <a:r>
              <a:rPr lang="ru-RU" sz="1200" b="1" dirty="0" err="1" smtClean="0">
                <a:solidFill>
                  <a:srgbClr val="A50021"/>
                </a:solidFill>
                <a:cs typeface="Calibri" panose="020F0502020204030204" pitchFamily="34" charset="0"/>
              </a:rPr>
              <a:t>тыс</a:t>
            </a:r>
            <a:r>
              <a:rPr lang="en-US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₽ </a:t>
            </a:r>
            <a:r>
              <a:rPr lang="ru-RU" sz="800" dirty="0" smtClean="0">
                <a:cs typeface="Calibri" panose="020F0502020204030204" pitchFamily="34" charset="0"/>
              </a:rPr>
              <a:t>экономия затрат на бумагу и печать</a:t>
            </a:r>
            <a:r>
              <a:rPr lang="en-US" sz="800" dirty="0" smtClean="0">
                <a:cs typeface="Calibri" panose="020F0502020204030204" pitchFamily="34" charset="0"/>
              </a:rPr>
              <a:t> </a:t>
            </a:r>
            <a:r>
              <a:rPr lang="ru-RU" sz="800" dirty="0" smtClean="0">
                <a:cs typeface="Calibri" panose="020F0502020204030204" pitchFamily="34" charset="0"/>
              </a:rPr>
              <a:t>ежегодно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на </a:t>
            </a: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25% </a:t>
            </a:r>
            <a:r>
              <a:rPr lang="ru-RU" sz="800" dirty="0">
                <a:cs typeface="Calibri" panose="020F0502020204030204" pitchFamily="34" charset="0"/>
              </a:rPr>
              <a:t>экономия времени сотрудников на выполнение данного функционала</a:t>
            </a:r>
          </a:p>
        </p:txBody>
      </p:sp>
      <p:sp>
        <p:nvSpPr>
          <p:cNvPr id="35" name="Нашивка 8">
            <a:extLst>
              <a:ext uri="{FF2B5EF4-FFF2-40B4-BE49-F238E27FC236}">
                <a16:creationId xmlns:a16="http://schemas.microsoft.com/office/drawing/2014/main" xmlns="" id="{639EC77F-83D0-42BC-9E23-0279D61E9E06}"/>
              </a:ext>
            </a:extLst>
          </p:cNvPr>
          <p:cNvSpPr/>
          <p:nvPr/>
        </p:nvSpPr>
        <p:spPr>
          <a:xfrm>
            <a:off x="4578651" y="3222971"/>
            <a:ext cx="227419" cy="396114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36" name="Нашивка 8">
            <a:extLst>
              <a:ext uri="{FF2B5EF4-FFF2-40B4-BE49-F238E27FC236}">
                <a16:creationId xmlns:a16="http://schemas.microsoft.com/office/drawing/2014/main" xmlns="" id="{98802CFA-8C03-4ACD-822C-BE2918AB990F}"/>
              </a:ext>
            </a:extLst>
          </p:cNvPr>
          <p:cNvSpPr/>
          <p:nvPr/>
        </p:nvSpPr>
        <p:spPr>
          <a:xfrm>
            <a:off x="4578651" y="4285424"/>
            <a:ext cx="227419" cy="396114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AD19537C-CDE7-EA47-919C-1D41EAC0F3F8}"/>
              </a:ext>
            </a:extLst>
          </p:cNvPr>
          <p:cNvGrpSpPr/>
          <p:nvPr/>
        </p:nvGrpSpPr>
        <p:grpSpPr>
          <a:xfrm>
            <a:off x="769263" y="2957232"/>
            <a:ext cx="701114" cy="701114"/>
            <a:chOff x="714029" y="2985111"/>
            <a:chExt cx="793387" cy="793387"/>
          </a:xfrm>
        </p:grpSpPr>
        <p:sp>
          <p:nvSpPr>
            <p:cNvPr id="44" name="Овал 70">
              <a:extLst>
                <a:ext uri="{FF2B5EF4-FFF2-40B4-BE49-F238E27FC236}">
                  <a16:creationId xmlns:a16="http://schemas.microsoft.com/office/drawing/2014/main" xmlns="" id="{9DC80F8A-B43D-A202-7190-B3E5936847C9}"/>
                </a:ext>
              </a:extLst>
            </p:cNvPr>
            <p:cNvSpPr/>
            <p:nvPr/>
          </p:nvSpPr>
          <p:spPr>
            <a:xfrm>
              <a:off x="714029" y="2985111"/>
              <a:ext cx="793387" cy="793387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algn="ctr"/>
              <a:endParaRPr lang="ru-RU" sz="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7" name="Google Shape;11346;p60">
              <a:extLst>
                <a:ext uri="{FF2B5EF4-FFF2-40B4-BE49-F238E27FC236}">
                  <a16:creationId xmlns:a16="http://schemas.microsoft.com/office/drawing/2014/main" xmlns="" id="{37BE8927-AEC8-4869-B81B-BAD784285DD2}"/>
                </a:ext>
              </a:extLst>
            </p:cNvPr>
            <p:cNvGrpSpPr/>
            <p:nvPr/>
          </p:nvGrpSpPr>
          <p:grpSpPr>
            <a:xfrm>
              <a:off x="843992" y="3110441"/>
              <a:ext cx="533461" cy="542727"/>
              <a:chOff x="3095745" y="3805393"/>
              <a:chExt cx="352840" cy="354717"/>
            </a:xfrm>
            <a:solidFill>
              <a:schemeClr val="bg1"/>
            </a:solidFill>
          </p:grpSpPr>
          <p:sp>
            <p:nvSpPr>
              <p:cNvPr id="38" name="Google Shape;11347;p60">
                <a:extLst>
                  <a:ext uri="{FF2B5EF4-FFF2-40B4-BE49-F238E27FC236}">
                    <a16:creationId xmlns:a16="http://schemas.microsoft.com/office/drawing/2014/main" xmlns="" id="{3EEEAF74-E422-4B88-9D3B-09495CF09956}"/>
                  </a:ext>
                </a:extLst>
              </p:cNvPr>
              <p:cNvSpPr/>
              <p:nvPr/>
            </p:nvSpPr>
            <p:spPr>
              <a:xfrm>
                <a:off x="3095745" y="3805393"/>
                <a:ext cx="272093" cy="271711"/>
              </a:xfrm>
              <a:custGeom>
                <a:avLst/>
                <a:gdLst/>
                <a:ahLst/>
                <a:cxnLst/>
                <a:rect l="l" t="t" r="r" b="b"/>
                <a:pathLst>
                  <a:path w="8549" h="8537" extrusionOk="0">
                    <a:moveTo>
                      <a:pt x="4025" y="0"/>
                    </a:moveTo>
                    <a:cubicBezTo>
                      <a:pt x="3763" y="0"/>
                      <a:pt x="3525" y="179"/>
                      <a:pt x="3489" y="441"/>
                    </a:cubicBezTo>
                    <a:lnTo>
                      <a:pt x="3322" y="1262"/>
                    </a:lnTo>
                    <a:cubicBezTo>
                      <a:pt x="3155" y="1322"/>
                      <a:pt x="2977" y="1381"/>
                      <a:pt x="2834" y="1465"/>
                    </a:cubicBezTo>
                    <a:lnTo>
                      <a:pt x="2132" y="1012"/>
                    </a:lnTo>
                    <a:cubicBezTo>
                      <a:pt x="2036" y="947"/>
                      <a:pt x="1929" y="915"/>
                      <a:pt x="1825" y="915"/>
                    </a:cubicBezTo>
                    <a:cubicBezTo>
                      <a:pt x="1683" y="915"/>
                      <a:pt x="1544" y="974"/>
                      <a:pt x="1441" y="1084"/>
                    </a:cubicBezTo>
                    <a:lnTo>
                      <a:pt x="1084" y="1441"/>
                    </a:lnTo>
                    <a:cubicBezTo>
                      <a:pt x="905" y="1619"/>
                      <a:pt x="881" y="1917"/>
                      <a:pt x="1012" y="2119"/>
                    </a:cubicBezTo>
                    <a:lnTo>
                      <a:pt x="1477" y="2822"/>
                    </a:lnTo>
                    <a:cubicBezTo>
                      <a:pt x="1381" y="2989"/>
                      <a:pt x="1322" y="3155"/>
                      <a:pt x="1262" y="3310"/>
                    </a:cubicBezTo>
                    <a:lnTo>
                      <a:pt x="453" y="3477"/>
                    </a:lnTo>
                    <a:cubicBezTo>
                      <a:pt x="191" y="3524"/>
                      <a:pt x="0" y="3763"/>
                      <a:pt x="0" y="4013"/>
                    </a:cubicBezTo>
                    <a:lnTo>
                      <a:pt x="0" y="4525"/>
                    </a:lnTo>
                    <a:cubicBezTo>
                      <a:pt x="0" y="4775"/>
                      <a:pt x="179" y="5013"/>
                      <a:pt x="453" y="5060"/>
                    </a:cubicBezTo>
                    <a:lnTo>
                      <a:pt x="1262" y="5215"/>
                    </a:lnTo>
                    <a:cubicBezTo>
                      <a:pt x="1322" y="5382"/>
                      <a:pt x="1381" y="5560"/>
                      <a:pt x="1477" y="5715"/>
                    </a:cubicBezTo>
                    <a:lnTo>
                      <a:pt x="1012" y="6406"/>
                    </a:lnTo>
                    <a:cubicBezTo>
                      <a:pt x="869" y="6632"/>
                      <a:pt x="893" y="6918"/>
                      <a:pt x="1084" y="7096"/>
                    </a:cubicBezTo>
                    <a:lnTo>
                      <a:pt x="1441" y="7453"/>
                    </a:lnTo>
                    <a:cubicBezTo>
                      <a:pt x="1544" y="7557"/>
                      <a:pt x="1687" y="7608"/>
                      <a:pt x="1830" y="7608"/>
                    </a:cubicBezTo>
                    <a:cubicBezTo>
                      <a:pt x="1935" y="7608"/>
                      <a:pt x="2041" y="7580"/>
                      <a:pt x="2132" y="7525"/>
                    </a:cubicBezTo>
                    <a:lnTo>
                      <a:pt x="2834" y="7061"/>
                    </a:lnTo>
                    <a:cubicBezTo>
                      <a:pt x="2989" y="7156"/>
                      <a:pt x="3155" y="7215"/>
                      <a:pt x="3322" y="7275"/>
                    </a:cubicBezTo>
                    <a:lnTo>
                      <a:pt x="3489" y="8096"/>
                    </a:lnTo>
                    <a:cubicBezTo>
                      <a:pt x="3525" y="8346"/>
                      <a:pt x="3763" y="8537"/>
                      <a:pt x="4025" y="8537"/>
                    </a:cubicBezTo>
                    <a:lnTo>
                      <a:pt x="4525" y="8537"/>
                    </a:lnTo>
                    <a:cubicBezTo>
                      <a:pt x="4775" y="8537"/>
                      <a:pt x="5013" y="8358"/>
                      <a:pt x="5060" y="8096"/>
                    </a:cubicBezTo>
                    <a:lnTo>
                      <a:pt x="5227" y="7275"/>
                    </a:lnTo>
                    <a:cubicBezTo>
                      <a:pt x="5358" y="7227"/>
                      <a:pt x="5489" y="7180"/>
                      <a:pt x="5632" y="7120"/>
                    </a:cubicBezTo>
                    <a:cubicBezTo>
                      <a:pt x="5692" y="7084"/>
                      <a:pt x="5727" y="6977"/>
                      <a:pt x="5692" y="6894"/>
                    </a:cubicBezTo>
                    <a:cubicBezTo>
                      <a:pt x="5655" y="6821"/>
                      <a:pt x="5584" y="6790"/>
                      <a:pt x="5515" y="6790"/>
                    </a:cubicBezTo>
                    <a:cubicBezTo>
                      <a:pt x="5494" y="6790"/>
                      <a:pt x="5473" y="6793"/>
                      <a:pt x="5453" y="6799"/>
                    </a:cubicBezTo>
                    <a:cubicBezTo>
                      <a:pt x="5299" y="6870"/>
                      <a:pt x="5156" y="6918"/>
                      <a:pt x="5001" y="6965"/>
                    </a:cubicBezTo>
                    <a:cubicBezTo>
                      <a:pt x="4941" y="6977"/>
                      <a:pt x="4882" y="7037"/>
                      <a:pt x="4882" y="7096"/>
                    </a:cubicBezTo>
                    <a:lnTo>
                      <a:pt x="4703" y="8025"/>
                    </a:lnTo>
                    <a:cubicBezTo>
                      <a:pt x="4691" y="8108"/>
                      <a:pt x="4596" y="8180"/>
                      <a:pt x="4513" y="8180"/>
                    </a:cubicBezTo>
                    <a:lnTo>
                      <a:pt x="4001" y="8180"/>
                    </a:lnTo>
                    <a:cubicBezTo>
                      <a:pt x="3917" y="8180"/>
                      <a:pt x="3822" y="8120"/>
                      <a:pt x="3810" y="8025"/>
                    </a:cubicBezTo>
                    <a:lnTo>
                      <a:pt x="3632" y="7096"/>
                    </a:lnTo>
                    <a:cubicBezTo>
                      <a:pt x="3620" y="7037"/>
                      <a:pt x="3572" y="6977"/>
                      <a:pt x="3513" y="6965"/>
                    </a:cubicBezTo>
                    <a:cubicBezTo>
                      <a:pt x="3310" y="6906"/>
                      <a:pt x="3096" y="6811"/>
                      <a:pt x="2905" y="6703"/>
                    </a:cubicBezTo>
                    <a:cubicBezTo>
                      <a:pt x="2876" y="6691"/>
                      <a:pt x="2843" y="6686"/>
                      <a:pt x="2812" y="6686"/>
                    </a:cubicBezTo>
                    <a:cubicBezTo>
                      <a:pt x="2780" y="6686"/>
                      <a:pt x="2751" y="6691"/>
                      <a:pt x="2727" y="6703"/>
                    </a:cubicBezTo>
                    <a:lnTo>
                      <a:pt x="1941" y="7227"/>
                    </a:lnTo>
                    <a:cubicBezTo>
                      <a:pt x="1904" y="7249"/>
                      <a:pt x="1864" y="7260"/>
                      <a:pt x="1824" y="7260"/>
                    </a:cubicBezTo>
                    <a:cubicBezTo>
                      <a:pt x="1774" y="7260"/>
                      <a:pt x="1725" y="7243"/>
                      <a:pt x="1679" y="7203"/>
                    </a:cubicBezTo>
                    <a:lnTo>
                      <a:pt x="1322" y="6846"/>
                    </a:lnTo>
                    <a:cubicBezTo>
                      <a:pt x="1262" y="6787"/>
                      <a:pt x="1250" y="6680"/>
                      <a:pt x="1298" y="6584"/>
                    </a:cubicBezTo>
                    <a:lnTo>
                      <a:pt x="1822" y="5799"/>
                    </a:lnTo>
                    <a:cubicBezTo>
                      <a:pt x="1846" y="5739"/>
                      <a:pt x="1858" y="5679"/>
                      <a:pt x="1822" y="5620"/>
                    </a:cubicBezTo>
                    <a:cubicBezTo>
                      <a:pt x="1715" y="5429"/>
                      <a:pt x="1620" y="5215"/>
                      <a:pt x="1560" y="5013"/>
                    </a:cubicBezTo>
                    <a:cubicBezTo>
                      <a:pt x="1548" y="4953"/>
                      <a:pt x="1489" y="4894"/>
                      <a:pt x="1429" y="4894"/>
                    </a:cubicBezTo>
                    <a:lnTo>
                      <a:pt x="512" y="4715"/>
                    </a:lnTo>
                    <a:cubicBezTo>
                      <a:pt x="417" y="4703"/>
                      <a:pt x="346" y="4608"/>
                      <a:pt x="346" y="4525"/>
                    </a:cubicBezTo>
                    <a:lnTo>
                      <a:pt x="346" y="4013"/>
                    </a:lnTo>
                    <a:cubicBezTo>
                      <a:pt x="346" y="3929"/>
                      <a:pt x="405" y="3834"/>
                      <a:pt x="512" y="3822"/>
                    </a:cubicBezTo>
                    <a:lnTo>
                      <a:pt x="1429" y="3643"/>
                    </a:lnTo>
                    <a:cubicBezTo>
                      <a:pt x="1489" y="3632"/>
                      <a:pt x="1548" y="3584"/>
                      <a:pt x="1560" y="3524"/>
                    </a:cubicBezTo>
                    <a:cubicBezTo>
                      <a:pt x="1620" y="3322"/>
                      <a:pt x="1715" y="3108"/>
                      <a:pt x="1822" y="2917"/>
                    </a:cubicBezTo>
                    <a:cubicBezTo>
                      <a:pt x="1846" y="2858"/>
                      <a:pt x="1846" y="2786"/>
                      <a:pt x="1822" y="2739"/>
                    </a:cubicBezTo>
                    <a:lnTo>
                      <a:pt x="1298" y="1941"/>
                    </a:lnTo>
                    <a:cubicBezTo>
                      <a:pt x="1250" y="1869"/>
                      <a:pt x="1250" y="1762"/>
                      <a:pt x="1322" y="1691"/>
                    </a:cubicBezTo>
                    <a:lnTo>
                      <a:pt x="1679" y="1334"/>
                    </a:lnTo>
                    <a:cubicBezTo>
                      <a:pt x="1714" y="1299"/>
                      <a:pt x="1765" y="1280"/>
                      <a:pt x="1820" y="1280"/>
                    </a:cubicBezTo>
                    <a:cubicBezTo>
                      <a:pt x="1859" y="1280"/>
                      <a:pt x="1901" y="1290"/>
                      <a:pt x="1941" y="1310"/>
                    </a:cubicBezTo>
                    <a:lnTo>
                      <a:pt x="2727" y="1822"/>
                    </a:lnTo>
                    <a:cubicBezTo>
                      <a:pt x="2759" y="1841"/>
                      <a:pt x="2791" y="1853"/>
                      <a:pt x="2822" y="1853"/>
                    </a:cubicBezTo>
                    <a:cubicBezTo>
                      <a:pt x="2850" y="1853"/>
                      <a:pt x="2878" y="1844"/>
                      <a:pt x="2905" y="1822"/>
                    </a:cubicBezTo>
                    <a:cubicBezTo>
                      <a:pt x="3096" y="1727"/>
                      <a:pt x="3310" y="1631"/>
                      <a:pt x="3513" y="1572"/>
                    </a:cubicBezTo>
                    <a:cubicBezTo>
                      <a:pt x="3572" y="1560"/>
                      <a:pt x="3632" y="1500"/>
                      <a:pt x="3632" y="1441"/>
                    </a:cubicBezTo>
                    <a:lnTo>
                      <a:pt x="3810" y="512"/>
                    </a:lnTo>
                    <a:cubicBezTo>
                      <a:pt x="3822" y="429"/>
                      <a:pt x="3917" y="357"/>
                      <a:pt x="4001" y="357"/>
                    </a:cubicBezTo>
                    <a:lnTo>
                      <a:pt x="4513" y="357"/>
                    </a:lnTo>
                    <a:cubicBezTo>
                      <a:pt x="4596" y="357"/>
                      <a:pt x="4691" y="417"/>
                      <a:pt x="4703" y="512"/>
                    </a:cubicBezTo>
                    <a:lnTo>
                      <a:pt x="4882" y="1441"/>
                    </a:lnTo>
                    <a:cubicBezTo>
                      <a:pt x="4894" y="1500"/>
                      <a:pt x="4941" y="1560"/>
                      <a:pt x="5001" y="1572"/>
                    </a:cubicBezTo>
                    <a:cubicBezTo>
                      <a:pt x="5215" y="1631"/>
                      <a:pt x="5418" y="1727"/>
                      <a:pt x="5608" y="1822"/>
                    </a:cubicBezTo>
                    <a:cubicBezTo>
                      <a:pt x="5638" y="1840"/>
                      <a:pt x="5674" y="1849"/>
                      <a:pt x="5706" y="1849"/>
                    </a:cubicBezTo>
                    <a:cubicBezTo>
                      <a:pt x="5739" y="1849"/>
                      <a:pt x="5769" y="1840"/>
                      <a:pt x="5787" y="1822"/>
                    </a:cubicBezTo>
                    <a:lnTo>
                      <a:pt x="6584" y="1310"/>
                    </a:lnTo>
                    <a:cubicBezTo>
                      <a:pt x="6617" y="1288"/>
                      <a:pt x="6656" y="1277"/>
                      <a:pt x="6696" y="1277"/>
                    </a:cubicBezTo>
                    <a:cubicBezTo>
                      <a:pt x="6745" y="1277"/>
                      <a:pt x="6795" y="1294"/>
                      <a:pt x="6835" y="1334"/>
                    </a:cubicBezTo>
                    <a:lnTo>
                      <a:pt x="7192" y="1691"/>
                    </a:lnTo>
                    <a:cubicBezTo>
                      <a:pt x="7251" y="1750"/>
                      <a:pt x="7263" y="1858"/>
                      <a:pt x="7216" y="1941"/>
                    </a:cubicBezTo>
                    <a:lnTo>
                      <a:pt x="6704" y="2739"/>
                    </a:lnTo>
                    <a:cubicBezTo>
                      <a:pt x="6668" y="2798"/>
                      <a:pt x="6656" y="2858"/>
                      <a:pt x="6704" y="2917"/>
                    </a:cubicBezTo>
                    <a:cubicBezTo>
                      <a:pt x="6799" y="3108"/>
                      <a:pt x="6894" y="3322"/>
                      <a:pt x="6954" y="3524"/>
                    </a:cubicBezTo>
                    <a:cubicBezTo>
                      <a:pt x="6965" y="3584"/>
                      <a:pt x="7025" y="3643"/>
                      <a:pt x="7085" y="3643"/>
                    </a:cubicBezTo>
                    <a:lnTo>
                      <a:pt x="8013" y="3822"/>
                    </a:lnTo>
                    <a:cubicBezTo>
                      <a:pt x="8097" y="3834"/>
                      <a:pt x="8168" y="3929"/>
                      <a:pt x="8168" y="4013"/>
                    </a:cubicBezTo>
                    <a:lnTo>
                      <a:pt x="8168" y="4525"/>
                    </a:lnTo>
                    <a:cubicBezTo>
                      <a:pt x="8168" y="4608"/>
                      <a:pt x="8108" y="4703"/>
                      <a:pt x="8013" y="4715"/>
                    </a:cubicBezTo>
                    <a:lnTo>
                      <a:pt x="7085" y="4894"/>
                    </a:lnTo>
                    <a:cubicBezTo>
                      <a:pt x="7025" y="4906"/>
                      <a:pt x="6965" y="4953"/>
                      <a:pt x="6954" y="5013"/>
                    </a:cubicBezTo>
                    <a:cubicBezTo>
                      <a:pt x="6906" y="5156"/>
                      <a:pt x="6846" y="5322"/>
                      <a:pt x="6787" y="5477"/>
                    </a:cubicBezTo>
                    <a:cubicBezTo>
                      <a:pt x="6739" y="5560"/>
                      <a:pt x="6787" y="5668"/>
                      <a:pt x="6882" y="5715"/>
                    </a:cubicBezTo>
                    <a:cubicBezTo>
                      <a:pt x="6903" y="5724"/>
                      <a:pt x="6926" y="5729"/>
                      <a:pt x="6949" y="5729"/>
                    </a:cubicBezTo>
                    <a:cubicBezTo>
                      <a:pt x="7016" y="5729"/>
                      <a:pt x="7085" y="5691"/>
                      <a:pt x="7120" y="5620"/>
                    </a:cubicBezTo>
                    <a:cubicBezTo>
                      <a:pt x="7180" y="5489"/>
                      <a:pt x="7239" y="5358"/>
                      <a:pt x="7275" y="5215"/>
                    </a:cubicBezTo>
                    <a:lnTo>
                      <a:pt x="8097" y="5060"/>
                    </a:lnTo>
                    <a:cubicBezTo>
                      <a:pt x="8347" y="5013"/>
                      <a:pt x="8549" y="4775"/>
                      <a:pt x="8549" y="4525"/>
                    </a:cubicBezTo>
                    <a:lnTo>
                      <a:pt x="8549" y="4013"/>
                    </a:lnTo>
                    <a:cubicBezTo>
                      <a:pt x="8549" y="3763"/>
                      <a:pt x="8370" y="3524"/>
                      <a:pt x="8097" y="3477"/>
                    </a:cubicBezTo>
                    <a:lnTo>
                      <a:pt x="7275" y="3310"/>
                    </a:lnTo>
                    <a:cubicBezTo>
                      <a:pt x="7216" y="3155"/>
                      <a:pt x="7156" y="2977"/>
                      <a:pt x="7073" y="2822"/>
                    </a:cubicBezTo>
                    <a:lnTo>
                      <a:pt x="7537" y="2119"/>
                    </a:lnTo>
                    <a:cubicBezTo>
                      <a:pt x="7680" y="1905"/>
                      <a:pt x="7656" y="1619"/>
                      <a:pt x="7454" y="1441"/>
                    </a:cubicBezTo>
                    <a:lnTo>
                      <a:pt x="7096" y="1084"/>
                    </a:lnTo>
                    <a:cubicBezTo>
                      <a:pt x="6992" y="980"/>
                      <a:pt x="6848" y="924"/>
                      <a:pt x="6705" y="924"/>
                    </a:cubicBezTo>
                    <a:cubicBezTo>
                      <a:pt x="6603" y="924"/>
                      <a:pt x="6502" y="953"/>
                      <a:pt x="6418" y="1012"/>
                    </a:cubicBezTo>
                    <a:lnTo>
                      <a:pt x="5715" y="1465"/>
                    </a:lnTo>
                    <a:cubicBezTo>
                      <a:pt x="5549" y="1381"/>
                      <a:pt x="5394" y="1322"/>
                      <a:pt x="5227" y="1262"/>
                    </a:cubicBezTo>
                    <a:lnTo>
                      <a:pt x="5060" y="441"/>
                    </a:lnTo>
                    <a:cubicBezTo>
                      <a:pt x="5013" y="191"/>
                      <a:pt x="4775" y="0"/>
                      <a:pt x="4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39" name="Google Shape;11348;p60">
                <a:extLst>
                  <a:ext uri="{FF2B5EF4-FFF2-40B4-BE49-F238E27FC236}">
                    <a16:creationId xmlns:a16="http://schemas.microsoft.com/office/drawing/2014/main" xmlns="" id="{6EB47773-FF37-49D9-86D6-21EE77DBF1AC}"/>
                  </a:ext>
                </a:extLst>
              </p:cNvPr>
              <p:cNvSpPr/>
              <p:nvPr/>
            </p:nvSpPr>
            <p:spPr>
              <a:xfrm>
                <a:off x="3184798" y="3878883"/>
                <a:ext cx="109550" cy="9401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4" extrusionOk="0">
                    <a:moveTo>
                      <a:pt x="1465" y="1"/>
                    </a:moveTo>
                    <a:cubicBezTo>
                      <a:pt x="941" y="1"/>
                      <a:pt x="453" y="191"/>
                      <a:pt x="72" y="561"/>
                    </a:cubicBezTo>
                    <a:cubicBezTo>
                      <a:pt x="0" y="632"/>
                      <a:pt x="0" y="739"/>
                      <a:pt x="72" y="811"/>
                    </a:cubicBezTo>
                    <a:cubicBezTo>
                      <a:pt x="113" y="852"/>
                      <a:pt x="158" y="873"/>
                      <a:pt x="203" y="873"/>
                    </a:cubicBezTo>
                    <a:cubicBezTo>
                      <a:pt x="247" y="873"/>
                      <a:pt x="292" y="852"/>
                      <a:pt x="334" y="811"/>
                    </a:cubicBezTo>
                    <a:cubicBezTo>
                      <a:pt x="631" y="513"/>
                      <a:pt x="1024" y="358"/>
                      <a:pt x="1465" y="358"/>
                    </a:cubicBezTo>
                    <a:cubicBezTo>
                      <a:pt x="2358" y="358"/>
                      <a:pt x="3084" y="1084"/>
                      <a:pt x="3084" y="1977"/>
                    </a:cubicBezTo>
                    <a:cubicBezTo>
                      <a:pt x="3084" y="2227"/>
                      <a:pt x="3024" y="2477"/>
                      <a:pt x="2905" y="2716"/>
                    </a:cubicBezTo>
                    <a:cubicBezTo>
                      <a:pt x="2846" y="2799"/>
                      <a:pt x="2894" y="2894"/>
                      <a:pt x="2977" y="2942"/>
                    </a:cubicBezTo>
                    <a:cubicBezTo>
                      <a:pt x="3013" y="2954"/>
                      <a:pt x="3036" y="2954"/>
                      <a:pt x="3048" y="2954"/>
                    </a:cubicBezTo>
                    <a:cubicBezTo>
                      <a:pt x="3108" y="2954"/>
                      <a:pt x="3167" y="2930"/>
                      <a:pt x="3215" y="2870"/>
                    </a:cubicBezTo>
                    <a:cubicBezTo>
                      <a:pt x="3370" y="2585"/>
                      <a:pt x="3441" y="2287"/>
                      <a:pt x="3441" y="1977"/>
                    </a:cubicBezTo>
                    <a:cubicBezTo>
                      <a:pt x="3441" y="894"/>
                      <a:pt x="2560" y="1"/>
                      <a:pt x="14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  <p:sp>
            <p:nvSpPr>
              <p:cNvPr id="40" name="Google Shape;11349;p60">
                <a:extLst>
                  <a:ext uri="{FF2B5EF4-FFF2-40B4-BE49-F238E27FC236}">
                    <a16:creationId xmlns:a16="http://schemas.microsoft.com/office/drawing/2014/main" xmlns="" id="{C1E0AF5B-AB10-4905-9134-AC9A261656DC}"/>
                  </a:ext>
                </a:extLst>
              </p:cNvPr>
              <p:cNvSpPr/>
              <p:nvPr/>
            </p:nvSpPr>
            <p:spPr>
              <a:xfrm>
                <a:off x="3168120" y="3917331"/>
                <a:ext cx="102707" cy="87016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734" extrusionOk="0">
                    <a:moveTo>
                      <a:pt x="277" y="0"/>
                    </a:moveTo>
                    <a:cubicBezTo>
                      <a:pt x="203" y="0"/>
                      <a:pt x="136" y="38"/>
                      <a:pt x="108" y="115"/>
                    </a:cubicBezTo>
                    <a:cubicBezTo>
                      <a:pt x="36" y="317"/>
                      <a:pt x="0" y="531"/>
                      <a:pt x="0" y="758"/>
                    </a:cubicBezTo>
                    <a:cubicBezTo>
                      <a:pt x="0" y="1841"/>
                      <a:pt x="881" y="2734"/>
                      <a:pt x="1977" y="2734"/>
                    </a:cubicBezTo>
                    <a:cubicBezTo>
                      <a:pt x="2394" y="2734"/>
                      <a:pt x="2798" y="2603"/>
                      <a:pt x="3144" y="2365"/>
                    </a:cubicBezTo>
                    <a:cubicBezTo>
                      <a:pt x="3215" y="2305"/>
                      <a:pt x="3227" y="2198"/>
                      <a:pt x="3191" y="2127"/>
                    </a:cubicBezTo>
                    <a:cubicBezTo>
                      <a:pt x="3162" y="2075"/>
                      <a:pt x="3106" y="2051"/>
                      <a:pt x="3050" y="2051"/>
                    </a:cubicBezTo>
                    <a:cubicBezTo>
                      <a:pt x="3015" y="2051"/>
                      <a:pt x="2981" y="2061"/>
                      <a:pt x="2953" y="2079"/>
                    </a:cubicBezTo>
                    <a:cubicBezTo>
                      <a:pt x="2667" y="2282"/>
                      <a:pt x="2334" y="2389"/>
                      <a:pt x="2001" y="2389"/>
                    </a:cubicBezTo>
                    <a:cubicBezTo>
                      <a:pt x="1108" y="2389"/>
                      <a:pt x="370" y="1662"/>
                      <a:pt x="370" y="769"/>
                    </a:cubicBezTo>
                    <a:cubicBezTo>
                      <a:pt x="370" y="591"/>
                      <a:pt x="405" y="412"/>
                      <a:pt x="465" y="246"/>
                    </a:cubicBezTo>
                    <a:cubicBezTo>
                      <a:pt x="465" y="138"/>
                      <a:pt x="417" y="43"/>
                      <a:pt x="334" y="7"/>
                    </a:cubicBezTo>
                    <a:cubicBezTo>
                      <a:pt x="315" y="3"/>
                      <a:pt x="296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41" name="Google Shape;11350;p60">
                <a:extLst>
                  <a:ext uri="{FF2B5EF4-FFF2-40B4-BE49-F238E27FC236}">
                    <a16:creationId xmlns:a16="http://schemas.microsoft.com/office/drawing/2014/main" xmlns="" id="{3E980407-F31F-4D27-AE5C-C9094C1F443F}"/>
                  </a:ext>
                </a:extLst>
              </p:cNvPr>
              <p:cNvSpPr/>
              <p:nvPr/>
            </p:nvSpPr>
            <p:spPr>
              <a:xfrm>
                <a:off x="3264749" y="3976275"/>
                <a:ext cx="183836" cy="183836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776" extrusionOk="0">
                    <a:moveTo>
                      <a:pt x="2739" y="1"/>
                    </a:moveTo>
                    <a:cubicBezTo>
                      <a:pt x="2548" y="1"/>
                      <a:pt x="2370" y="156"/>
                      <a:pt x="2322" y="346"/>
                    </a:cubicBezTo>
                    <a:lnTo>
                      <a:pt x="2215" y="846"/>
                    </a:lnTo>
                    <a:cubicBezTo>
                      <a:pt x="2132" y="882"/>
                      <a:pt x="2036" y="930"/>
                      <a:pt x="1953" y="953"/>
                    </a:cubicBezTo>
                    <a:lnTo>
                      <a:pt x="1525" y="668"/>
                    </a:lnTo>
                    <a:cubicBezTo>
                      <a:pt x="1454" y="627"/>
                      <a:pt x="1372" y="606"/>
                      <a:pt x="1291" y="606"/>
                    </a:cubicBezTo>
                    <a:cubicBezTo>
                      <a:pt x="1181" y="606"/>
                      <a:pt x="1071" y="645"/>
                      <a:pt x="989" y="727"/>
                    </a:cubicBezTo>
                    <a:lnTo>
                      <a:pt x="751" y="965"/>
                    </a:lnTo>
                    <a:cubicBezTo>
                      <a:pt x="620" y="1108"/>
                      <a:pt x="584" y="1322"/>
                      <a:pt x="691" y="1501"/>
                    </a:cubicBezTo>
                    <a:lnTo>
                      <a:pt x="977" y="1942"/>
                    </a:lnTo>
                    <a:cubicBezTo>
                      <a:pt x="917" y="2061"/>
                      <a:pt x="870" y="2180"/>
                      <a:pt x="822" y="2311"/>
                    </a:cubicBezTo>
                    <a:cubicBezTo>
                      <a:pt x="786" y="2394"/>
                      <a:pt x="858" y="2501"/>
                      <a:pt x="941" y="2537"/>
                    </a:cubicBezTo>
                    <a:cubicBezTo>
                      <a:pt x="954" y="2541"/>
                      <a:pt x="967" y="2542"/>
                      <a:pt x="980" y="2542"/>
                    </a:cubicBezTo>
                    <a:cubicBezTo>
                      <a:pt x="1055" y="2542"/>
                      <a:pt x="1137" y="2489"/>
                      <a:pt x="1167" y="2418"/>
                    </a:cubicBezTo>
                    <a:cubicBezTo>
                      <a:pt x="1203" y="2275"/>
                      <a:pt x="1251" y="2144"/>
                      <a:pt x="1322" y="2025"/>
                    </a:cubicBezTo>
                    <a:cubicBezTo>
                      <a:pt x="1358" y="1965"/>
                      <a:pt x="1358" y="1894"/>
                      <a:pt x="1322" y="1846"/>
                    </a:cubicBezTo>
                    <a:lnTo>
                      <a:pt x="989" y="1322"/>
                    </a:lnTo>
                    <a:cubicBezTo>
                      <a:pt x="977" y="1299"/>
                      <a:pt x="977" y="1263"/>
                      <a:pt x="1001" y="1239"/>
                    </a:cubicBezTo>
                    <a:lnTo>
                      <a:pt x="1239" y="1001"/>
                    </a:lnTo>
                    <a:cubicBezTo>
                      <a:pt x="1258" y="981"/>
                      <a:pt x="1274" y="973"/>
                      <a:pt x="1291" y="973"/>
                    </a:cubicBezTo>
                    <a:cubicBezTo>
                      <a:pt x="1304" y="973"/>
                      <a:pt x="1318" y="978"/>
                      <a:pt x="1334" y="989"/>
                    </a:cubicBezTo>
                    <a:lnTo>
                      <a:pt x="1846" y="1322"/>
                    </a:lnTo>
                    <a:cubicBezTo>
                      <a:pt x="1878" y="1342"/>
                      <a:pt x="1910" y="1354"/>
                      <a:pt x="1942" y="1354"/>
                    </a:cubicBezTo>
                    <a:cubicBezTo>
                      <a:pt x="1969" y="1354"/>
                      <a:pt x="1997" y="1345"/>
                      <a:pt x="2025" y="1322"/>
                    </a:cubicBezTo>
                    <a:cubicBezTo>
                      <a:pt x="2144" y="1251"/>
                      <a:pt x="2287" y="1203"/>
                      <a:pt x="2417" y="1156"/>
                    </a:cubicBezTo>
                    <a:cubicBezTo>
                      <a:pt x="2477" y="1144"/>
                      <a:pt x="2537" y="1084"/>
                      <a:pt x="2537" y="1025"/>
                    </a:cubicBezTo>
                    <a:lnTo>
                      <a:pt x="2656" y="418"/>
                    </a:lnTo>
                    <a:cubicBezTo>
                      <a:pt x="2656" y="382"/>
                      <a:pt x="2679" y="358"/>
                      <a:pt x="2727" y="358"/>
                    </a:cubicBezTo>
                    <a:lnTo>
                      <a:pt x="3060" y="358"/>
                    </a:lnTo>
                    <a:cubicBezTo>
                      <a:pt x="3084" y="358"/>
                      <a:pt x="3120" y="394"/>
                      <a:pt x="3132" y="418"/>
                    </a:cubicBezTo>
                    <a:lnTo>
                      <a:pt x="3251" y="1025"/>
                    </a:lnTo>
                    <a:cubicBezTo>
                      <a:pt x="3263" y="1084"/>
                      <a:pt x="3310" y="1144"/>
                      <a:pt x="3370" y="1156"/>
                    </a:cubicBezTo>
                    <a:cubicBezTo>
                      <a:pt x="3501" y="1203"/>
                      <a:pt x="3632" y="1251"/>
                      <a:pt x="3751" y="1322"/>
                    </a:cubicBezTo>
                    <a:cubicBezTo>
                      <a:pt x="3781" y="1340"/>
                      <a:pt x="3816" y="1349"/>
                      <a:pt x="3849" y="1349"/>
                    </a:cubicBezTo>
                    <a:cubicBezTo>
                      <a:pt x="3882" y="1349"/>
                      <a:pt x="3912" y="1340"/>
                      <a:pt x="3930" y="1322"/>
                    </a:cubicBezTo>
                    <a:lnTo>
                      <a:pt x="4453" y="989"/>
                    </a:lnTo>
                    <a:cubicBezTo>
                      <a:pt x="4469" y="978"/>
                      <a:pt x="4483" y="973"/>
                      <a:pt x="4497" y="973"/>
                    </a:cubicBezTo>
                    <a:cubicBezTo>
                      <a:pt x="4513" y="973"/>
                      <a:pt x="4529" y="981"/>
                      <a:pt x="4549" y="1001"/>
                    </a:cubicBezTo>
                    <a:lnTo>
                      <a:pt x="4787" y="1239"/>
                    </a:lnTo>
                    <a:cubicBezTo>
                      <a:pt x="4811" y="1263"/>
                      <a:pt x="4811" y="1299"/>
                      <a:pt x="4799" y="1322"/>
                    </a:cubicBezTo>
                    <a:lnTo>
                      <a:pt x="4453" y="1846"/>
                    </a:lnTo>
                    <a:cubicBezTo>
                      <a:pt x="4430" y="1906"/>
                      <a:pt x="4406" y="1965"/>
                      <a:pt x="4453" y="2025"/>
                    </a:cubicBezTo>
                    <a:cubicBezTo>
                      <a:pt x="4525" y="2144"/>
                      <a:pt x="4573" y="2275"/>
                      <a:pt x="4620" y="2418"/>
                    </a:cubicBezTo>
                    <a:cubicBezTo>
                      <a:pt x="4632" y="2477"/>
                      <a:pt x="4692" y="2537"/>
                      <a:pt x="4751" y="2537"/>
                    </a:cubicBezTo>
                    <a:lnTo>
                      <a:pt x="5358" y="2656"/>
                    </a:lnTo>
                    <a:cubicBezTo>
                      <a:pt x="5394" y="2656"/>
                      <a:pt x="5418" y="2680"/>
                      <a:pt x="5418" y="2727"/>
                    </a:cubicBezTo>
                    <a:lnTo>
                      <a:pt x="5418" y="3049"/>
                    </a:lnTo>
                    <a:cubicBezTo>
                      <a:pt x="5418" y="3085"/>
                      <a:pt x="5394" y="3108"/>
                      <a:pt x="5358" y="3132"/>
                    </a:cubicBezTo>
                    <a:lnTo>
                      <a:pt x="4751" y="3251"/>
                    </a:lnTo>
                    <a:cubicBezTo>
                      <a:pt x="4692" y="3263"/>
                      <a:pt x="4632" y="3311"/>
                      <a:pt x="4620" y="3370"/>
                    </a:cubicBezTo>
                    <a:cubicBezTo>
                      <a:pt x="4573" y="3501"/>
                      <a:pt x="4525" y="3632"/>
                      <a:pt x="4453" y="3751"/>
                    </a:cubicBezTo>
                    <a:cubicBezTo>
                      <a:pt x="4430" y="3811"/>
                      <a:pt x="4430" y="3882"/>
                      <a:pt x="4453" y="3930"/>
                    </a:cubicBezTo>
                    <a:lnTo>
                      <a:pt x="4799" y="4454"/>
                    </a:lnTo>
                    <a:cubicBezTo>
                      <a:pt x="4811" y="4478"/>
                      <a:pt x="4811" y="4513"/>
                      <a:pt x="4787" y="4537"/>
                    </a:cubicBezTo>
                    <a:lnTo>
                      <a:pt x="4549" y="4775"/>
                    </a:lnTo>
                    <a:cubicBezTo>
                      <a:pt x="4526" y="4798"/>
                      <a:pt x="4508" y="4806"/>
                      <a:pt x="4489" y="4806"/>
                    </a:cubicBezTo>
                    <a:cubicBezTo>
                      <a:pt x="4478" y="4806"/>
                      <a:pt x="4467" y="4803"/>
                      <a:pt x="4453" y="4799"/>
                    </a:cubicBezTo>
                    <a:lnTo>
                      <a:pt x="3930" y="4454"/>
                    </a:lnTo>
                    <a:cubicBezTo>
                      <a:pt x="3898" y="4435"/>
                      <a:pt x="3866" y="4422"/>
                      <a:pt x="3834" y="4422"/>
                    </a:cubicBezTo>
                    <a:cubicBezTo>
                      <a:pt x="3806" y="4422"/>
                      <a:pt x="3779" y="4432"/>
                      <a:pt x="3751" y="4454"/>
                    </a:cubicBezTo>
                    <a:cubicBezTo>
                      <a:pt x="3632" y="4525"/>
                      <a:pt x="3501" y="4573"/>
                      <a:pt x="3370" y="4621"/>
                    </a:cubicBezTo>
                    <a:cubicBezTo>
                      <a:pt x="3310" y="4632"/>
                      <a:pt x="3251" y="4692"/>
                      <a:pt x="3251" y="4751"/>
                    </a:cubicBezTo>
                    <a:lnTo>
                      <a:pt x="3132" y="5359"/>
                    </a:lnTo>
                    <a:cubicBezTo>
                      <a:pt x="3132" y="5394"/>
                      <a:pt x="3096" y="5418"/>
                      <a:pt x="3060" y="5418"/>
                    </a:cubicBezTo>
                    <a:lnTo>
                      <a:pt x="2727" y="5418"/>
                    </a:lnTo>
                    <a:cubicBezTo>
                      <a:pt x="2703" y="5418"/>
                      <a:pt x="2668" y="5394"/>
                      <a:pt x="2656" y="5359"/>
                    </a:cubicBezTo>
                    <a:lnTo>
                      <a:pt x="2537" y="4751"/>
                    </a:lnTo>
                    <a:cubicBezTo>
                      <a:pt x="2525" y="4692"/>
                      <a:pt x="2477" y="4632"/>
                      <a:pt x="2417" y="4621"/>
                    </a:cubicBezTo>
                    <a:cubicBezTo>
                      <a:pt x="2287" y="4573"/>
                      <a:pt x="2144" y="4525"/>
                      <a:pt x="2025" y="4454"/>
                    </a:cubicBezTo>
                    <a:cubicBezTo>
                      <a:pt x="1995" y="4436"/>
                      <a:pt x="1962" y="4427"/>
                      <a:pt x="1931" y="4427"/>
                    </a:cubicBezTo>
                    <a:cubicBezTo>
                      <a:pt x="1900" y="4427"/>
                      <a:pt x="1870" y="4436"/>
                      <a:pt x="1846" y="4454"/>
                    </a:cubicBezTo>
                    <a:lnTo>
                      <a:pt x="1334" y="4799"/>
                    </a:lnTo>
                    <a:cubicBezTo>
                      <a:pt x="1321" y="4803"/>
                      <a:pt x="1309" y="4806"/>
                      <a:pt x="1298" y="4806"/>
                    </a:cubicBezTo>
                    <a:cubicBezTo>
                      <a:pt x="1279" y="4806"/>
                      <a:pt x="1261" y="4798"/>
                      <a:pt x="1239" y="4775"/>
                    </a:cubicBezTo>
                    <a:lnTo>
                      <a:pt x="1001" y="4537"/>
                    </a:lnTo>
                    <a:cubicBezTo>
                      <a:pt x="977" y="4513"/>
                      <a:pt x="977" y="4478"/>
                      <a:pt x="989" y="4454"/>
                    </a:cubicBezTo>
                    <a:lnTo>
                      <a:pt x="1322" y="3930"/>
                    </a:lnTo>
                    <a:cubicBezTo>
                      <a:pt x="1358" y="3870"/>
                      <a:pt x="1370" y="3811"/>
                      <a:pt x="1322" y="3751"/>
                    </a:cubicBezTo>
                    <a:cubicBezTo>
                      <a:pt x="1251" y="3632"/>
                      <a:pt x="1215" y="3501"/>
                      <a:pt x="1167" y="3370"/>
                    </a:cubicBezTo>
                    <a:cubicBezTo>
                      <a:pt x="1144" y="3311"/>
                      <a:pt x="1084" y="3251"/>
                      <a:pt x="1024" y="3251"/>
                    </a:cubicBezTo>
                    <a:lnTo>
                      <a:pt x="417" y="3132"/>
                    </a:lnTo>
                    <a:cubicBezTo>
                      <a:pt x="393" y="3132"/>
                      <a:pt x="358" y="3097"/>
                      <a:pt x="358" y="3049"/>
                    </a:cubicBezTo>
                    <a:lnTo>
                      <a:pt x="358" y="2727"/>
                    </a:lnTo>
                    <a:cubicBezTo>
                      <a:pt x="358" y="2692"/>
                      <a:pt x="393" y="2668"/>
                      <a:pt x="417" y="2656"/>
                    </a:cubicBezTo>
                    <a:lnTo>
                      <a:pt x="465" y="2632"/>
                    </a:lnTo>
                    <a:cubicBezTo>
                      <a:pt x="548" y="2620"/>
                      <a:pt x="632" y="2525"/>
                      <a:pt x="596" y="2430"/>
                    </a:cubicBezTo>
                    <a:cubicBezTo>
                      <a:pt x="586" y="2352"/>
                      <a:pt x="520" y="2289"/>
                      <a:pt x="444" y="2289"/>
                    </a:cubicBezTo>
                    <a:cubicBezTo>
                      <a:pt x="428" y="2289"/>
                      <a:pt x="410" y="2292"/>
                      <a:pt x="393" y="2299"/>
                    </a:cubicBezTo>
                    <a:lnTo>
                      <a:pt x="346" y="2311"/>
                    </a:lnTo>
                    <a:cubicBezTo>
                      <a:pt x="155" y="2358"/>
                      <a:pt x="1" y="2513"/>
                      <a:pt x="1" y="2727"/>
                    </a:cubicBezTo>
                    <a:lnTo>
                      <a:pt x="1" y="3049"/>
                    </a:lnTo>
                    <a:cubicBezTo>
                      <a:pt x="1" y="3251"/>
                      <a:pt x="155" y="3430"/>
                      <a:pt x="346" y="3466"/>
                    </a:cubicBezTo>
                    <a:lnTo>
                      <a:pt x="846" y="3573"/>
                    </a:lnTo>
                    <a:cubicBezTo>
                      <a:pt x="882" y="3668"/>
                      <a:pt x="929" y="3751"/>
                      <a:pt x="953" y="3847"/>
                    </a:cubicBezTo>
                    <a:lnTo>
                      <a:pt x="679" y="4275"/>
                    </a:lnTo>
                    <a:cubicBezTo>
                      <a:pt x="572" y="4442"/>
                      <a:pt x="584" y="4656"/>
                      <a:pt x="727" y="4811"/>
                    </a:cubicBezTo>
                    <a:lnTo>
                      <a:pt x="977" y="5049"/>
                    </a:lnTo>
                    <a:cubicBezTo>
                      <a:pt x="1055" y="5127"/>
                      <a:pt x="1163" y="5172"/>
                      <a:pt x="1278" y="5172"/>
                    </a:cubicBezTo>
                    <a:cubicBezTo>
                      <a:pt x="1356" y="5172"/>
                      <a:pt x="1436" y="5152"/>
                      <a:pt x="1513" y="5109"/>
                    </a:cubicBezTo>
                    <a:lnTo>
                      <a:pt x="1941" y="4823"/>
                    </a:lnTo>
                    <a:cubicBezTo>
                      <a:pt x="2025" y="4871"/>
                      <a:pt x="2120" y="4894"/>
                      <a:pt x="2203" y="4930"/>
                    </a:cubicBezTo>
                    <a:lnTo>
                      <a:pt x="2310" y="5430"/>
                    </a:lnTo>
                    <a:cubicBezTo>
                      <a:pt x="2358" y="5633"/>
                      <a:pt x="2513" y="5775"/>
                      <a:pt x="2727" y="5775"/>
                    </a:cubicBezTo>
                    <a:lnTo>
                      <a:pt x="3060" y="5775"/>
                    </a:lnTo>
                    <a:cubicBezTo>
                      <a:pt x="3251" y="5775"/>
                      <a:pt x="3430" y="5633"/>
                      <a:pt x="3465" y="5430"/>
                    </a:cubicBezTo>
                    <a:lnTo>
                      <a:pt x="3572" y="4930"/>
                    </a:lnTo>
                    <a:cubicBezTo>
                      <a:pt x="3668" y="4894"/>
                      <a:pt x="3751" y="4859"/>
                      <a:pt x="3846" y="4823"/>
                    </a:cubicBezTo>
                    <a:lnTo>
                      <a:pt x="4275" y="5109"/>
                    </a:lnTo>
                    <a:cubicBezTo>
                      <a:pt x="4344" y="5153"/>
                      <a:pt x="4422" y="5175"/>
                      <a:pt x="4500" y="5175"/>
                    </a:cubicBezTo>
                    <a:cubicBezTo>
                      <a:pt x="4610" y="5175"/>
                      <a:pt x="4720" y="5132"/>
                      <a:pt x="4811" y="5049"/>
                    </a:cubicBezTo>
                    <a:lnTo>
                      <a:pt x="5049" y="4811"/>
                    </a:lnTo>
                    <a:cubicBezTo>
                      <a:pt x="5180" y="4680"/>
                      <a:pt x="5215" y="4454"/>
                      <a:pt x="5108" y="4275"/>
                    </a:cubicBezTo>
                    <a:lnTo>
                      <a:pt x="4823" y="3847"/>
                    </a:lnTo>
                    <a:cubicBezTo>
                      <a:pt x="4870" y="3751"/>
                      <a:pt x="4894" y="3668"/>
                      <a:pt x="4930" y="3573"/>
                    </a:cubicBezTo>
                    <a:lnTo>
                      <a:pt x="5442" y="3466"/>
                    </a:lnTo>
                    <a:cubicBezTo>
                      <a:pt x="5632" y="3430"/>
                      <a:pt x="5775" y="3263"/>
                      <a:pt x="5775" y="3049"/>
                    </a:cubicBezTo>
                    <a:lnTo>
                      <a:pt x="5775" y="2727"/>
                    </a:lnTo>
                    <a:cubicBezTo>
                      <a:pt x="5775" y="2513"/>
                      <a:pt x="5644" y="2358"/>
                      <a:pt x="5454" y="2311"/>
                    </a:cubicBezTo>
                    <a:lnTo>
                      <a:pt x="4942" y="2204"/>
                    </a:lnTo>
                    <a:cubicBezTo>
                      <a:pt x="4918" y="2120"/>
                      <a:pt x="4870" y="2025"/>
                      <a:pt x="4846" y="1942"/>
                    </a:cubicBezTo>
                    <a:lnTo>
                      <a:pt x="5120" y="1501"/>
                    </a:lnTo>
                    <a:cubicBezTo>
                      <a:pt x="5227" y="1346"/>
                      <a:pt x="5215" y="1120"/>
                      <a:pt x="5061" y="965"/>
                    </a:cubicBezTo>
                    <a:lnTo>
                      <a:pt x="4823" y="727"/>
                    </a:lnTo>
                    <a:cubicBezTo>
                      <a:pt x="4745" y="650"/>
                      <a:pt x="4634" y="610"/>
                      <a:pt x="4520" y="610"/>
                    </a:cubicBezTo>
                    <a:cubicBezTo>
                      <a:pt x="4441" y="610"/>
                      <a:pt x="4360" y="629"/>
                      <a:pt x="4287" y="668"/>
                    </a:cubicBezTo>
                    <a:lnTo>
                      <a:pt x="3858" y="953"/>
                    </a:lnTo>
                    <a:cubicBezTo>
                      <a:pt x="3763" y="906"/>
                      <a:pt x="3680" y="882"/>
                      <a:pt x="3596" y="846"/>
                    </a:cubicBezTo>
                    <a:lnTo>
                      <a:pt x="3489" y="346"/>
                    </a:lnTo>
                    <a:cubicBezTo>
                      <a:pt x="3441" y="156"/>
                      <a:pt x="3275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42" name="Google Shape;11351;p60">
                <a:extLst>
                  <a:ext uri="{FF2B5EF4-FFF2-40B4-BE49-F238E27FC236}">
                    <a16:creationId xmlns:a16="http://schemas.microsoft.com/office/drawing/2014/main" xmlns="" id="{ADDDAA90-B08E-499F-8BCC-521EC7F86FB7}"/>
                  </a:ext>
                </a:extLst>
              </p:cNvPr>
              <p:cNvSpPr/>
              <p:nvPr/>
            </p:nvSpPr>
            <p:spPr>
              <a:xfrm>
                <a:off x="3326526" y="4036907"/>
                <a:ext cx="62541" cy="6257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966" extrusionOk="0">
                    <a:moveTo>
                      <a:pt x="977" y="1"/>
                    </a:moveTo>
                    <a:cubicBezTo>
                      <a:pt x="441" y="1"/>
                      <a:pt x="0" y="453"/>
                      <a:pt x="0" y="989"/>
                    </a:cubicBezTo>
                    <a:cubicBezTo>
                      <a:pt x="0" y="1525"/>
                      <a:pt x="441" y="1965"/>
                      <a:pt x="977" y="1965"/>
                    </a:cubicBezTo>
                    <a:cubicBezTo>
                      <a:pt x="1203" y="1965"/>
                      <a:pt x="1417" y="1894"/>
                      <a:pt x="1572" y="1763"/>
                    </a:cubicBezTo>
                    <a:cubicBezTo>
                      <a:pt x="1655" y="1703"/>
                      <a:pt x="1667" y="1596"/>
                      <a:pt x="1608" y="1501"/>
                    </a:cubicBezTo>
                    <a:cubicBezTo>
                      <a:pt x="1574" y="1461"/>
                      <a:pt x="1525" y="1439"/>
                      <a:pt x="1473" y="1439"/>
                    </a:cubicBezTo>
                    <a:cubicBezTo>
                      <a:pt x="1434" y="1439"/>
                      <a:pt x="1394" y="1452"/>
                      <a:pt x="1358" y="1477"/>
                    </a:cubicBezTo>
                    <a:cubicBezTo>
                      <a:pt x="1250" y="1561"/>
                      <a:pt x="1119" y="1608"/>
                      <a:pt x="965" y="1608"/>
                    </a:cubicBezTo>
                    <a:cubicBezTo>
                      <a:pt x="619" y="1608"/>
                      <a:pt x="346" y="1322"/>
                      <a:pt x="346" y="977"/>
                    </a:cubicBezTo>
                    <a:cubicBezTo>
                      <a:pt x="346" y="644"/>
                      <a:pt x="619" y="358"/>
                      <a:pt x="977" y="358"/>
                    </a:cubicBezTo>
                    <a:cubicBezTo>
                      <a:pt x="1322" y="358"/>
                      <a:pt x="1608" y="644"/>
                      <a:pt x="1608" y="989"/>
                    </a:cubicBezTo>
                    <a:cubicBezTo>
                      <a:pt x="1608" y="1084"/>
                      <a:pt x="1679" y="1168"/>
                      <a:pt x="1786" y="1168"/>
                    </a:cubicBezTo>
                    <a:cubicBezTo>
                      <a:pt x="1893" y="1168"/>
                      <a:pt x="1965" y="1084"/>
                      <a:pt x="1965" y="989"/>
                    </a:cubicBezTo>
                    <a:cubicBezTo>
                      <a:pt x="1965" y="453"/>
                      <a:pt x="1512" y="1"/>
                      <a:pt x="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43" name="Google Shape;11352;p60">
                <a:extLst>
                  <a:ext uri="{FF2B5EF4-FFF2-40B4-BE49-F238E27FC236}">
                    <a16:creationId xmlns:a16="http://schemas.microsoft.com/office/drawing/2014/main" xmlns="" id="{77F6133B-86AE-4D30-8E4A-139FC1095446}"/>
                  </a:ext>
                </a:extLst>
              </p:cNvPr>
              <p:cNvSpPr/>
              <p:nvPr/>
            </p:nvSpPr>
            <p:spPr>
              <a:xfrm>
                <a:off x="3196542" y="3907687"/>
                <a:ext cx="68238" cy="6823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44" extrusionOk="0">
                    <a:moveTo>
                      <a:pt x="1072" y="358"/>
                    </a:moveTo>
                    <a:cubicBezTo>
                      <a:pt x="1477" y="358"/>
                      <a:pt x="1786" y="680"/>
                      <a:pt x="1786" y="1072"/>
                    </a:cubicBezTo>
                    <a:cubicBezTo>
                      <a:pt x="1786" y="1477"/>
                      <a:pt x="1465" y="1787"/>
                      <a:pt x="1072" y="1787"/>
                    </a:cubicBezTo>
                    <a:cubicBezTo>
                      <a:pt x="691" y="1787"/>
                      <a:pt x="358" y="1453"/>
                      <a:pt x="358" y="1072"/>
                    </a:cubicBezTo>
                    <a:cubicBezTo>
                      <a:pt x="358" y="668"/>
                      <a:pt x="691" y="358"/>
                      <a:pt x="1072" y="358"/>
                    </a:cubicBezTo>
                    <a:close/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44"/>
                      <a:pt x="1072" y="2144"/>
                    </a:cubicBezTo>
                    <a:cubicBezTo>
                      <a:pt x="1667" y="2144"/>
                      <a:pt x="2144" y="1656"/>
                      <a:pt x="2144" y="1072"/>
                    </a:cubicBezTo>
                    <a:cubicBezTo>
                      <a:pt x="2144" y="477"/>
                      <a:pt x="1667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20F82B02-F039-26D1-FD3F-EA511118F52D}"/>
              </a:ext>
            </a:extLst>
          </p:cNvPr>
          <p:cNvGrpSpPr/>
          <p:nvPr/>
        </p:nvGrpSpPr>
        <p:grpSpPr>
          <a:xfrm>
            <a:off x="769263" y="1961730"/>
            <a:ext cx="701114" cy="701114"/>
            <a:chOff x="714029" y="1909604"/>
            <a:chExt cx="793387" cy="793387"/>
          </a:xfrm>
        </p:grpSpPr>
        <p:sp>
          <p:nvSpPr>
            <p:cNvPr id="9" name="Овал 72">
              <a:extLst>
                <a:ext uri="{FF2B5EF4-FFF2-40B4-BE49-F238E27FC236}">
                  <a16:creationId xmlns:a16="http://schemas.microsoft.com/office/drawing/2014/main" xmlns="" id="{2BDC5DC7-C549-E0B8-A423-46F349F6D5E3}"/>
                </a:ext>
              </a:extLst>
            </p:cNvPr>
            <p:cNvSpPr/>
            <p:nvPr/>
          </p:nvSpPr>
          <p:spPr>
            <a:xfrm>
              <a:off x="714029" y="1909604"/>
              <a:ext cx="793387" cy="793387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684000" rIns="0" bIns="108000" rtlCol="0" anchor="b"/>
            <a:lstStyle/>
            <a:p>
              <a:pPr algn="ctr"/>
              <a:endParaRPr lang="ru-RU" sz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5" name="Google Shape;11820;p61">
              <a:extLst>
                <a:ext uri="{FF2B5EF4-FFF2-40B4-BE49-F238E27FC236}">
                  <a16:creationId xmlns:a16="http://schemas.microsoft.com/office/drawing/2014/main" xmlns="" id="{4F858CBB-1330-4B4F-89DC-9127283084DE}"/>
                </a:ext>
              </a:extLst>
            </p:cNvPr>
            <p:cNvGrpSpPr/>
            <p:nvPr/>
          </p:nvGrpSpPr>
          <p:grpSpPr>
            <a:xfrm>
              <a:off x="905033" y="2081121"/>
              <a:ext cx="411379" cy="473818"/>
              <a:chOff x="2633105" y="2431859"/>
              <a:chExt cx="363243" cy="328585"/>
            </a:xfrm>
            <a:solidFill>
              <a:schemeClr val="bg1"/>
            </a:solidFill>
          </p:grpSpPr>
          <p:sp>
            <p:nvSpPr>
              <p:cNvPr id="49" name="Google Shape;11821;p61">
                <a:extLst>
                  <a:ext uri="{FF2B5EF4-FFF2-40B4-BE49-F238E27FC236}">
                    <a16:creationId xmlns:a16="http://schemas.microsoft.com/office/drawing/2014/main" xmlns="" id="{78D4BC63-4390-4842-AA1E-F1CF9471AF7F}"/>
                  </a:ext>
                </a:extLst>
              </p:cNvPr>
              <p:cNvSpPr/>
              <p:nvPr/>
            </p:nvSpPr>
            <p:spPr>
              <a:xfrm>
                <a:off x="2633105" y="2498260"/>
                <a:ext cx="250462" cy="262184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8276" extrusionOk="0">
                    <a:moveTo>
                      <a:pt x="5322" y="6644"/>
                    </a:moveTo>
                    <a:lnTo>
                      <a:pt x="5465" y="7263"/>
                    </a:lnTo>
                    <a:lnTo>
                      <a:pt x="4560" y="7263"/>
                    </a:lnTo>
                    <a:lnTo>
                      <a:pt x="4691" y="6644"/>
                    </a:lnTo>
                    <a:close/>
                    <a:moveTo>
                      <a:pt x="6465" y="7608"/>
                    </a:moveTo>
                    <a:lnTo>
                      <a:pt x="6465" y="7954"/>
                    </a:lnTo>
                    <a:lnTo>
                      <a:pt x="3548" y="7954"/>
                    </a:lnTo>
                    <a:lnTo>
                      <a:pt x="3548" y="7608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72"/>
                      <a:pt x="0" y="167"/>
                    </a:cubicBezTo>
                    <a:lnTo>
                      <a:pt x="0" y="6489"/>
                    </a:lnTo>
                    <a:cubicBezTo>
                      <a:pt x="0" y="6585"/>
                      <a:pt x="84" y="6656"/>
                      <a:pt x="167" y="6656"/>
                    </a:cubicBezTo>
                    <a:lnTo>
                      <a:pt x="4346" y="6656"/>
                    </a:lnTo>
                    <a:lnTo>
                      <a:pt x="4203" y="7287"/>
                    </a:lnTo>
                    <a:lnTo>
                      <a:pt x="3370" y="7287"/>
                    </a:lnTo>
                    <a:cubicBezTo>
                      <a:pt x="3274" y="7287"/>
                      <a:pt x="3203" y="7358"/>
                      <a:pt x="3203" y="7442"/>
                    </a:cubicBezTo>
                    <a:lnTo>
                      <a:pt x="3203" y="8120"/>
                    </a:lnTo>
                    <a:cubicBezTo>
                      <a:pt x="3203" y="8204"/>
                      <a:pt x="3274" y="8275"/>
                      <a:pt x="3370" y="8275"/>
                    </a:cubicBezTo>
                    <a:lnTo>
                      <a:pt x="6632" y="8275"/>
                    </a:lnTo>
                    <a:cubicBezTo>
                      <a:pt x="6715" y="8275"/>
                      <a:pt x="6787" y="8204"/>
                      <a:pt x="6787" y="8120"/>
                    </a:cubicBezTo>
                    <a:lnTo>
                      <a:pt x="6787" y="7442"/>
                    </a:lnTo>
                    <a:cubicBezTo>
                      <a:pt x="6787" y="7358"/>
                      <a:pt x="6715" y="7287"/>
                      <a:pt x="6632" y="7287"/>
                    </a:cubicBezTo>
                    <a:lnTo>
                      <a:pt x="5787" y="7287"/>
                    </a:lnTo>
                    <a:lnTo>
                      <a:pt x="5644" y="6656"/>
                    </a:lnTo>
                    <a:lnTo>
                      <a:pt x="7727" y="6656"/>
                    </a:lnTo>
                    <a:cubicBezTo>
                      <a:pt x="7823" y="6656"/>
                      <a:pt x="7894" y="6585"/>
                      <a:pt x="7894" y="6489"/>
                    </a:cubicBezTo>
                    <a:cubicBezTo>
                      <a:pt x="7906" y="6394"/>
                      <a:pt x="7834" y="6311"/>
                      <a:pt x="7739" y="6311"/>
                    </a:cubicBezTo>
                    <a:lnTo>
                      <a:pt x="345" y="6311"/>
                    </a:lnTo>
                    <a:lnTo>
                      <a:pt x="345" y="334"/>
                    </a:lnTo>
                    <a:lnTo>
                      <a:pt x="4763" y="334"/>
                    </a:lnTo>
                    <a:cubicBezTo>
                      <a:pt x="4858" y="334"/>
                      <a:pt x="4929" y="262"/>
                      <a:pt x="4929" y="167"/>
                    </a:cubicBezTo>
                    <a:cubicBezTo>
                      <a:pt x="4929" y="72"/>
                      <a:pt x="4858" y="0"/>
                      <a:pt x="4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  <p:sp>
            <p:nvSpPr>
              <p:cNvPr id="53" name="Google Shape;11822;p61">
                <a:extLst>
                  <a:ext uri="{FF2B5EF4-FFF2-40B4-BE49-F238E27FC236}">
                    <a16:creationId xmlns:a16="http://schemas.microsoft.com/office/drawing/2014/main" xmlns="" id="{7C031793-76BC-43F1-8FF2-848AD3FCAE14}"/>
                  </a:ext>
                </a:extLst>
              </p:cNvPr>
              <p:cNvSpPr/>
              <p:nvPr/>
            </p:nvSpPr>
            <p:spPr>
              <a:xfrm>
                <a:off x="2772655" y="2680800"/>
                <a:ext cx="38491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1048" y="334"/>
                    </a:lnTo>
                    <a:cubicBezTo>
                      <a:pt x="1132" y="334"/>
                      <a:pt x="1215" y="251"/>
                      <a:pt x="1215" y="168"/>
                    </a:cubicBezTo>
                    <a:cubicBezTo>
                      <a:pt x="1215" y="72"/>
                      <a:pt x="1132" y="1"/>
                      <a:pt x="10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55" name="Google Shape;11823;p61">
                <a:extLst>
                  <a:ext uri="{FF2B5EF4-FFF2-40B4-BE49-F238E27FC236}">
                    <a16:creationId xmlns:a16="http://schemas.microsoft.com/office/drawing/2014/main" xmlns="" id="{2710F99A-6FC9-4D0E-B36E-F2432F43B438}"/>
                  </a:ext>
                </a:extLst>
              </p:cNvPr>
              <p:cNvSpPr/>
              <p:nvPr/>
            </p:nvSpPr>
            <p:spPr>
              <a:xfrm>
                <a:off x="2729286" y="2583131"/>
                <a:ext cx="3586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798" y="334"/>
                    </a:moveTo>
                    <a:lnTo>
                      <a:pt x="798" y="810"/>
                    </a:lnTo>
                    <a:lnTo>
                      <a:pt x="334" y="810"/>
                    </a:lnTo>
                    <a:lnTo>
                      <a:pt x="334" y="334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84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31" y="84"/>
                      <a:pt x="1060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56" name="Google Shape;11824;p61">
                <a:extLst>
                  <a:ext uri="{FF2B5EF4-FFF2-40B4-BE49-F238E27FC236}">
                    <a16:creationId xmlns:a16="http://schemas.microsoft.com/office/drawing/2014/main" xmlns="" id="{BDCF2076-69FA-4119-9CE8-3F3FE24B6678}"/>
                  </a:ext>
                </a:extLst>
              </p:cNvPr>
              <p:cNvSpPr/>
              <p:nvPr/>
            </p:nvSpPr>
            <p:spPr>
              <a:xfrm>
                <a:off x="2774176" y="2583131"/>
                <a:ext cx="3548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786" y="334"/>
                    </a:moveTo>
                    <a:lnTo>
                      <a:pt x="786" y="810"/>
                    </a:lnTo>
                    <a:lnTo>
                      <a:pt x="333" y="810"/>
                    </a:lnTo>
                    <a:lnTo>
                      <a:pt x="333" y="334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72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19" y="84"/>
                      <a:pt x="1036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58" name="Google Shape;11825;p61">
                <a:extLst>
                  <a:ext uri="{FF2B5EF4-FFF2-40B4-BE49-F238E27FC236}">
                    <a16:creationId xmlns:a16="http://schemas.microsoft.com/office/drawing/2014/main" xmlns="" id="{7CD8D151-022E-44DC-B7BA-DF552447E0B0}"/>
                  </a:ext>
                </a:extLst>
              </p:cNvPr>
              <p:cNvSpPr/>
              <p:nvPr/>
            </p:nvSpPr>
            <p:spPr>
              <a:xfrm>
                <a:off x="2817926" y="2583131"/>
                <a:ext cx="3586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798" y="334"/>
                    </a:moveTo>
                    <a:lnTo>
                      <a:pt x="798" y="810"/>
                    </a:lnTo>
                    <a:lnTo>
                      <a:pt x="334" y="810"/>
                    </a:lnTo>
                    <a:lnTo>
                      <a:pt x="334" y="334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84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31" y="84"/>
                      <a:pt x="1060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59" name="Google Shape;11826;p61">
                <a:extLst>
                  <a:ext uri="{FF2B5EF4-FFF2-40B4-BE49-F238E27FC236}">
                    <a16:creationId xmlns:a16="http://schemas.microsoft.com/office/drawing/2014/main" xmlns="" id="{3E2562B3-6ECF-4959-B19B-F293B80C45E1}"/>
                  </a:ext>
                </a:extLst>
              </p:cNvPr>
              <p:cNvSpPr/>
              <p:nvPr/>
            </p:nvSpPr>
            <p:spPr>
              <a:xfrm>
                <a:off x="2653475" y="2431859"/>
                <a:ext cx="342873" cy="275394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8693" extrusionOk="0">
                    <a:moveTo>
                      <a:pt x="6429" y="3001"/>
                    </a:moveTo>
                    <a:cubicBezTo>
                      <a:pt x="6715" y="3870"/>
                      <a:pt x="7489" y="4513"/>
                      <a:pt x="8406" y="4585"/>
                    </a:cubicBezTo>
                    <a:lnTo>
                      <a:pt x="8406" y="7359"/>
                    </a:lnTo>
                    <a:lnTo>
                      <a:pt x="310" y="7359"/>
                    </a:lnTo>
                    <a:lnTo>
                      <a:pt x="310" y="3001"/>
                    </a:lnTo>
                    <a:close/>
                    <a:moveTo>
                      <a:pt x="8608" y="1"/>
                    </a:moveTo>
                    <a:cubicBezTo>
                      <a:pt x="7430" y="1"/>
                      <a:pt x="6477" y="906"/>
                      <a:pt x="6358" y="2073"/>
                    </a:cubicBezTo>
                    <a:lnTo>
                      <a:pt x="4798" y="2073"/>
                    </a:lnTo>
                    <a:cubicBezTo>
                      <a:pt x="4703" y="2073"/>
                      <a:pt x="4632" y="2144"/>
                      <a:pt x="4632" y="2239"/>
                    </a:cubicBezTo>
                    <a:cubicBezTo>
                      <a:pt x="4632" y="2323"/>
                      <a:pt x="4703" y="2394"/>
                      <a:pt x="4798" y="2394"/>
                    </a:cubicBezTo>
                    <a:lnTo>
                      <a:pt x="6334" y="2394"/>
                    </a:lnTo>
                    <a:cubicBezTo>
                      <a:pt x="6334" y="2489"/>
                      <a:pt x="6358" y="2561"/>
                      <a:pt x="6370" y="2656"/>
                    </a:cubicBezTo>
                    <a:lnTo>
                      <a:pt x="167" y="2656"/>
                    </a:lnTo>
                    <a:cubicBezTo>
                      <a:pt x="72" y="2656"/>
                      <a:pt x="0" y="2727"/>
                      <a:pt x="0" y="2811"/>
                    </a:cubicBezTo>
                    <a:lnTo>
                      <a:pt x="0" y="7502"/>
                    </a:lnTo>
                    <a:cubicBezTo>
                      <a:pt x="0" y="7597"/>
                      <a:pt x="72" y="7668"/>
                      <a:pt x="167" y="7668"/>
                    </a:cubicBezTo>
                    <a:lnTo>
                      <a:pt x="8608" y="7668"/>
                    </a:lnTo>
                    <a:cubicBezTo>
                      <a:pt x="8692" y="7668"/>
                      <a:pt x="8763" y="7597"/>
                      <a:pt x="8763" y="7502"/>
                    </a:cubicBezTo>
                    <a:lnTo>
                      <a:pt x="8763" y="4561"/>
                    </a:lnTo>
                    <a:cubicBezTo>
                      <a:pt x="8858" y="4561"/>
                      <a:pt x="8966" y="4537"/>
                      <a:pt x="9049" y="4513"/>
                    </a:cubicBezTo>
                    <a:lnTo>
                      <a:pt x="9049" y="8371"/>
                    </a:lnTo>
                    <a:lnTo>
                      <a:pt x="7787" y="8371"/>
                    </a:lnTo>
                    <a:cubicBezTo>
                      <a:pt x="7692" y="8371"/>
                      <a:pt x="7620" y="8442"/>
                      <a:pt x="7620" y="8526"/>
                    </a:cubicBezTo>
                    <a:cubicBezTo>
                      <a:pt x="7620" y="8621"/>
                      <a:pt x="7692" y="8692"/>
                      <a:pt x="7787" y="8692"/>
                    </a:cubicBezTo>
                    <a:lnTo>
                      <a:pt x="9216" y="8692"/>
                    </a:lnTo>
                    <a:cubicBezTo>
                      <a:pt x="9299" y="8692"/>
                      <a:pt x="9382" y="8621"/>
                      <a:pt x="9382" y="8526"/>
                    </a:cubicBezTo>
                    <a:lnTo>
                      <a:pt x="9382" y="4406"/>
                    </a:lnTo>
                    <a:cubicBezTo>
                      <a:pt x="9632" y="4323"/>
                      <a:pt x="9858" y="4180"/>
                      <a:pt x="10061" y="4001"/>
                    </a:cubicBezTo>
                    <a:cubicBezTo>
                      <a:pt x="10466" y="3644"/>
                      <a:pt x="10728" y="3168"/>
                      <a:pt x="10823" y="2632"/>
                    </a:cubicBezTo>
                    <a:cubicBezTo>
                      <a:pt x="10823" y="2596"/>
                      <a:pt x="10763" y="2501"/>
                      <a:pt x="10668" y="2489"/>
                    </a:cubicBezTo>
                    <a:cubicBezTo>
                      <a:pt x="10656" y="2486"/>
                      <a:pt x="10643" y="2484"/>
                      <a:pt x="10630" y="2484"/>
                    </a:cubicBezTo>
                    <a:cubicBezTo>
                      <a:pt x="10558" y="2484"/>
                      <a:pt x="10488" y="2539"/>
                      <a:pt x="10478" y="2620"/>
                    </a:cubicBezTo>
                    <a:cubicBezTo>
                      <a:pt x="10359" y="3358"/>
                      <a:pt x="9835" y="3942"/>
                      <a:pt x="9168" y="4156"/>
                    </a:cubicBezTo>
                    <a:lnTo>
                      <a:pt x="9144" y="4156"/>
                    </a:lnTo>
                    <a:cubicBezTo>
                      <a:pt x="8966" y="4216"/>
                      <a:pt x="8763" y="4239"/>
                      <a:pt x="8573" y="4239"/>
                    </a:cubicBezTo>
                    <a:cubicBezTo>
                      <a:pt x="7513" y="4239"/>
                      <a:pt x="6656" y="3358"/>
                      <a:pt x="6656" y="2287"/>
                    </a:cubicBezTo>
                    <a:cubicBezTo>
                      <a:pt x="6656" y="1215"/>
                      <a:pt x="7513" y="346"/>
                      <a:pt x="8573" y="346"/>
                    </a:cubicBezTo>
                    <a:cubicBezTo>
                      <a:pt x="9513" y="346"/>
                      <a:pt x="10335" y="1061"/>
                      <a:pt x="10478" y="1989"/>
                    </a:cubicBezTo>
                    <a:cubicBezTo>
                      <a:pt x="10490" y="2084"/>
                      <a:pt x="10585" y="2144"/>
                      <a:pt x="10668" y="2144"/>
                    </a:cubicBezTo>
                    <a:cubicBezTo>
                      <a:pt x="10763" y="2132"/>
                      <a:pt x="10823" y="2037"/>
                      <a:pt x="10823" y="1953"/>
                    </a:cubicBezTo>
                    <a:cubicBezTo>
                      <a:pt x="10751" y="1418"/>
                      <a:pt x="10478" y="918"/>
                      <a:pt x="10073" y="572"/>
                    </a:cubicBezTo>
                    <a:cubicBezTo>
                      <a:pt x="9656" y="215"/>
                      <a:pt x="9144" y="1"/>
                      <a:pt x="8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60" name="Google Shape;11827;p61">
                <a:extLst>
                  <a:ext uri="{FF2B5EF4-FFF2-40B4-BE49-F238E27FC236}">
                    <a16:creationId xmlns:a16="http://schemas.microsoft.com/office/drawing/2014/main" xmlns="" id="{8E93EDB1-FF89-47E7-AC8A-0C8A7AB8A0BC}"/>
                  </a:ext>
                </a:extLst>
              </p:cNvPr>
              <p:cNvSpPr/>
              <p:nvPr/>
            </p:nvSpPr>
            <p:spPr>
              <a:xfrm>
                <a:off x="2881286" y="2460529"/>
                <a:ext cx="87532" cy="8791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75" extrusionOk="0">
                    <a:moveTo>
                      <a:pt x="1414" y="703"/>
                    </a:moveTo>
                    <a:cubicBezTo>
                      <a:pt x="1786" y="703"/>
                      <a:pt x="2084" y="1020"/>
                      <a:pt x="2084" y="1406"/>
                    </a:cubicBezTo>
                    <a:cubicBezTo>
                      <a:pt x="2084" y="1787"/>
                      <a:pt x="1775" y="2108"/>
                      <a:pt x="1394" y="2108"/>
                    </a:cubicBezTo>
                    <a:cubicBezTo>
                      <a:pt x="1013" y="2108"/>
                      <a:pt x="715" y="1787"/>
                      <a:pt x="715" y="1406"/>
                    </a:cubicBezTo>
                    <a:cubicBezTo>
                      <a:pt x="715" y="1013"/>
                      <a:pt x="1024" y="703"/>
                      <a:pt x="1394" y="703"/>
                    </a:cubicBezTo>
                    <a:cubicBezTo>
                      <a:pt x="1400" y="703"/>
                      <a:pt x="1407" y="703"/>
                      <a:pt x="1414" y="703"/>
                    </a:cubicBezTo>
                    <a:close/>
                    <a:moveTo>
                      <a:pt x="1382" y="1"/>
                    </a:moveTo>
                    <a:cubicBezTo>
                      <a:pt x="1286" y="1"/>
                      <a:pt x="1215" y="72"/>
                      <a:pt x="1215" y="167"/>
                    </a:cubicBezTo>
                    <a:lnTo>
                      <a:pt x="1215" y="370"/>
                    </a:lnTo>
                    <a:cubicBezTo>
                      <a:pt x="1048" y="406"/>
                      <a:pt x="917" y="465"/>
                      <a:pt x="786" y="560"/>
                    </a:cubicBezTo>
                    <a:lnTo>
                      <a:pt x="632" y="406"/>
                    </a:lnTo>
                    <a:cubicBezTo>
                      <a:pt x="607" y="374"/>
                      <a:pt x="559" y="356"/>
                      <a:pt x="511" y="356"/>
                    </a:cubicBezTo>
                    <a:cubicBezTo>
                      <a:pt x="467" y="356"/>
                      <a:pt x="422" y="371"/>
                      <a:pt x="393" y="406"/>
                    </a:cubicBezTo>
                    <a:cubicBezTo>
                      <a:pt x="334" y="465"/>
                      <a:pt x="322" y="584"/>
                      <a:pt x="393" y="644"/>
                    </a:cubicBezTo>
                    <a:lnTo>
                      <a:pt x="548" y="798"/>
                    </a:lnTo>
                    <a:cubicBezTo>
                      <a:pt x="453" y="929"/>
                      <a:pt x="393" y="1072"/>
                      <a:pt x="370" y="1227"/>
                    </a:cubicBezTo>
                    <a:lnTo>
                      <a:pt x="155" y="1227"/>
                    </a:lnTo>
                    <a:cubicBezTo>
                      <a:pt x="72" y="1227"/>
                      <a:pt x="0" y="1299"/>
                      <a:pt x="0" y="1394"/>
                    </a:cubicBezTo>
                    <a:cubicBezTo>
                      <a:pt x="0" y="1477"/>
                      <a:pt x="72" y="1549"/>
                      <a:pt x="155" y="1549"/>
                    </a:cubicBezTo>
                    <a:lnTo>
                      <a:pt x="370" y="1549"/>
                    </a:lnTo>
                    <a:cubicBezTo>
                      <a:pt x="393" y="1715"/>
                      <a:pt x="453" y="1870"/>
                      <a:pt x="548" y="1989"/>
                    </a:cubicBezTo>
                    <a:lnTo>
                      <a:pt x="393" y="2132"/>
                    </a:lnTo>
                    <a:cubicBezTo>
                      <a:pt x="334" y="2191"/>
                      <a:pt x="334" y="2311"/>
                      <a:pt x="393" y="2370"/>
                    </a:cubicBezTo>
                    <a:cubicBezTo>
                      <a:pt x="429" y="2406"/>
                      <a:pt x="477" y="2418"/>
                      <a:pt x="512" y="2418"/>
                    </a:cubicBezTo>
                    <a:cubicBezTo>
                      <a:pt x="560" y="2418"/>
                      <a:pt x="608" y="2394"/>
                      <a:pt x="632" y="2370"/>
                    </a:cubicBezTo>
                    <a:lnTo>
                      <a:pt x="786" y="2227"/>
                    </a:lnTo>
                    <a:cubicBezTo>
                      <a:pt x="905" y="2311"/>
                      <a:pt x="1048" y="2370"/>
                      <a:pt x="1215" y="2406"/>
                    </a:cubicBezTo>
                    <a:lnTo>
                      <a:pt x="1215" y="2608"/>
                    </a:lnTo>
                    <a:cubicBezTo>
                      <a:pt x="1215" y="2703"/>
                      <a:pt x="1286" y="2775"/>
                      <a:pt x="1382" y="2775"/>
                    </a:cubicBezTo>
                    <a:cubicBezTo>
                      <a:pt x="1465" y="2775"/>
                      <a:pt x="1548" y="2703"/>
                      <a:pt x="1548" y="2608"/>
                    </a:cubicBezTo>
                    <a:lnTo>
                      <a:pt x="1548" y="2430"/>
                    </a:lnTo>
                    <a:cubicBezTo>
                      <a:pt x="1703" y="2394"/>
                      <a:pt x="1846" y="2346"/>
                      <a:pt x="1977" y="2251"/>
                    </a:cubicBezTo>
                    <a:lnTo>
                      <a:pt x="2120" y="2394"/>
                    </a:lnTo>
                    <a:cubicBezTo>
                      <a:pt x="2156" y="2430"/>
                      <a:pt x="2203" y="2442"/>
                      <a:pt x="2239" y="2442"/>
                    </a:cubicBezTo>
                    <a:cubicBezTo>
                      <a:pt x="2286" y="2442"/>
                      <a:pt x="2334" y="2430"/>
                      <a:pt x="2358" y="2394"/>
                    </a:cubicBezTo>
                    <a:cubicBezTo>
                      <a:pt x="2417" y="2346"/>
                      <a:pt x="2441" y="2215"/>
                      <a:pt x="2358" y="2156"/>
                    </a:cubicBezTo>
                    <a:lnTo>
                      <a:pt x="2215" y="2013"/>
                    </a:lnTo>
                    <a:cubicBezTo>
                      <a:pt x="2298" y="1882"/>
                      <a:pt x="2358" y="1727"/>
                      <a:pt x="2394" y="1584"/>
                    </a:cubicBezTo>
                    <a:lnTo>
                      <a:pt x="2596" y="1584"/>
                    </a:lnTo>
                    <a:cubicBezTo>
                      <a:pt x="2691" y="1584"/>
                      <a:pt x="2763" y="1501"/>
                      <a:pt x="2763" y="1418"/>
                    </a:cubicBezTo>
                    <a:cubicBezTo>
                      <a:pt x="2763" y="1299"/>
                      <a:pt x="2691" y="1227"/>
                      <a:pt x="2608" y="1227"/>
                    </a:cubicBezTo>
                    <a:lnTo>
                      <a:pt x="2394" y="1227"/>
                    </a:lnTo>
                    <a:cubicBezTo>
                      <a:pt x="2370" y="1060"/>
                      <a:pt x="2310" y="906"/>
                      <a:pt x="2215" y="798"/>
                    </a:cubicBezTo>
                    <a:lnTo>
                      <a:pt x="2370" y="644"/>
                    </a:lnTo>
                    <a:cubicBezTo>
                      <a:pt x="2417" y="584"/>
                      <a:pt x="2417" y="465"/>
                      <a:pt x="2370" y="406"/>
                    </a:cubicBezTo>
                    <a:cubicBezTo>
                      <a:pt x="2340" y="376"/>
                      <a:pt x="2292" y="361"/>
                      <a:pt x="2245" y="361"/>
                    </a:cubicBezTo>
                    <a:cubicBezTo>
                      <a:pt x="2197" y="361"/>
                      <a:pt x="2150" y="376"/>
                      <a:pt x="2120" y="406"/>
                    </a:cubicBezTo>
                    <a:lnTo>
                      <a:pt x="1977" y="560"/>
                    </a:lnTo>
                    <a:cubicBezTo>
                      <a:pt x="1858" y="465"/>
                      <a:pt x="1715" y="406"/>
                      <a:pt x="1548" y="370"/>
                    </a:cubicBezTo>
                    <a:lnTo>
                      <a:pt x="1548" y="167"/>
                    </a:ln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  <p:sp>
            <p:nvSpPr>
              <p:cNvPr id="61" name="Google Shape;11828;p61">
                <a:extLst>
                  <a:ext uri="{FF2B5EF4-FFF2-40B4-BE49-F238E27FC236}">
                    <a16:creationId xmlns:a16="http://schemas.microsoft.com/office/drawing/2014/main" xmlns="" id="{4BB68A2E-2D1A-4B1F-9A3B-DBD75BD57BF8}"/>
                  </a:ext>
                </a:extLst>
              </p:cNvPr>
              <p:cNvSpPr/>
              <p:nvPr/>
            </p:nvSpPr>
            <p:spPr>
              <a:xfrm>
                <a:off x="2908436" y="2488059"/>
                <a:ext cx="33612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73" extrusionOk="0">
                    <a:moveTo>
                      <a:pt x="525" y="346"/>
                    </a:moveTo>
                    <a:cubicBezTo>
                      <a:pt x="632" y="346"/>
                      <a:pt x="715" y="430"/>
                      <a:pt x="715" y="537"/>
                    </a:cubicBezTo>
                    <a:cubicBezTo>
                      <a:pt x="715" y="632"/>
                      <a:pt x="632" y="727"/>
                      <a:pt x="525" y="727"/>
                    </a:cubicBezTo>
                    <a:cubicBezTo>
                      <a:pt x="417" y="727"/>
                      <a:pt x="334" y="632"/>
                      <a:pt x="334" y="537"/>
                    </a:cubicBezTo>
                    <a:cubicBezTo>
                      <a:pt x="334" y="430"/>
                      <a:pt x="417" y="346"/>
                      <a:pt x="525" y="346"/>
                    </a:cubicBezTo>
                    <a:close/>
                    <a:moveTo>
                      <a:pt x="525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34"/>
                      <a:pt x="239" y="1072"/>
                      <a:pt x="525" y="1072"/>
                    </a:cubicBezTo>
                    <a:cubicBezTo>
                      <a:pt x="810" y="1072"/>
                      <a:pt x="1048" y="834"/>
                      <a:pt x="1048" y="537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</p:grpSp>
      <p:sp>
        <p:nvSpPr>
          <p:cNvPr id="77" name="Прямоугольник 80">
            <a:extLst>
              <a:ext uri="{FF2B5EF4-FFF2-40B4-BE49-F238E27FC236}">
                <a16:creationId xmlns:a16="http://schemas.microsoft.com/office/drawing/2014/main" xmlns="" id="{D19ACBB1-01D2-4535-B78F-1A6C4191E56C}"/>
              </a:ext>
            </a:extLst>
          </p:cNvPr>
          <p:cNvSpPr/>
          <p:nvPr/>
        </p:nvSpPr>
        <p:spPr>
          <a:xfrm>
            <a:off x="1670597" y="2931764"/>
            <a:ext cx="2870582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ea typeface="+mn-lt"/>
                <a:cs typeface="+mn-lt"/>
              </a:rPr>
              <a:t>Произведена глубокая трансформация </a:t>
            </a:r>
            <a:r>
              <a:rPr lang="ru-RU" sz="700" dirty="0" smtClean="0">
                <a:ea typeface="+mn-lt"/>
                <a:cs typeface="+mn-lt"/>
              </a:rPr>
              <a:t>бизнес-процесса </a:t>
            </a:r>
            <a:r>
              <a:rPr lang="ru-RU" sz="700" dirty="0">
                <a:ea typeface="+mn-lt"/>
                <a:cs typeface="+mn-lt"/>
              </a:rPr>
              <a:t>закупок</a:t>
            </a:r>
            <a:endParaRPr lang="ru-RU" sz="700" dirty="0">
              <a:latin typeface="Century Gothic"/>
              <a:ea typeface="Verdana"/>
              <a:cs typeface="Times New Roman"/>
            </a:endParaRP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ea typeface="+mn-lt"/>
                <a:cs typeface="+mn-lt"/>
              </a:rPr>
              <a:t>Реализован системный подход к управлению закупками на всех этапах 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 err="1">
                <a:ea typeface="+mn-lt"/>
                <a:cs typeface="+mn-lt"/>
              </a:rPr>
              <a:t>Кастомизирована</a:t>
            </a:r>
            <a:r>
              <a:rPr lang="ru-RU" sz="700" dirty="0">
                <a:ea typeface="+mn-lt"/>
                <a:cs typeface="+mn-lt"/>
              </a:rPr>
              <a:t> существующая </a:t>
            </a:r>
            <a:r>
              <a:rPr lang="ru-RU" sz="700" dirty="0" smtClean="0">
                <a:ea typeface="+mn-lt"/>
                <a:cs typeface="+mn-lt"/>
              </a:rPr>
              <a:t>учётная </a:t>
            </a:r>
            <a:r>
              <a:rPr lang="ru-RU" sz="700" dirty="0">
                <a:ea typeface="+mn-lt"/>
                <a:cs typeface="+mn-lt"/>
              </a:rPr>
              <a:t>система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ea typeface="+mn-lt"/>
                <a:cs typeface="+mn-lt"/>
              </a:rPr>
              <a:t>Обеспечен сбор данных</a:t>
            </a:r>
          </a:p>
          <a:p>
            <a:pPr fontAlgn="base">
              <a:buClr>
                <a:srgbClr val="C00000"/>
              </a:buClr>
            </a:pPr>
            <a:endParaRPr lang="ru-RU" sz="700" dirty="0">
              <a:ea typeface="+mn-lt"/>
              <a:cs typeface="+mn-lt"/>
            </a:endParaRPr>
          </a:p>
          <a:p>
            <a:pPr marL="92075" indent="-92075" fontAlgn="base">
              <a:buClr>
                <a:srgbClr val="C00000"/>
              </a:buClr>
              <a:buFont typeface="Century Gothic" pitchFamily="34" charset="0"/>
              <a:buChar char="●"/>
            </a:pPr>
            <a:endParaRPr lang="ru-RU" sz="700" dirty="0">
              <a:latin typeface="Century Gothic"/>
              <a:ea typeface="Verdana"/>
              <a:cs typeface="Times New Roman"/>
            </a:endParaRPr>
          </a:p>
        </p:txBody>
      </p:sp>
      <p:sp>
        <p:nvSpPr>
          <p:cNvPr id="79" name="Прямоугольник 3">
            <a:extLst>
              <a:ext uri="{FF2B5EF4-FFF2-40B4-BE49-F238E27FC236}">
                <a16:creationId xmlns:a16="http://schemas.microsoft.com/office/drawing/2014/main" xmlns="" id="{A7740FE2-61B5-487D-9ED2-C5FE8B5D2435}"/>
              </a:ext>
            </a:extLst>
          </p:cNvPr>
          <p:cNvSpPr/>
          <p:nvPr/>
        </p:nvSpPr>
        <p:spPr>
          <a:xfrm>
            <a:off x="8460371" y="1743685"/>
            <a:ext cx="3688546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ea typeface="+mn-lt"/>
                <a:cs typeface="+mn-lt"/>
              </a:rPr>
              <a:t>Подключение новых объектов к интернету – </a:t>
            </a:r>
            <a:r>
              <a:rPr lang="ru-RU" sz="800" b="1" dirty="0" smtClean="0">
                <a:ea typeface="+mn-lt"/>
                <a:cs typeface="+mn-lt"/>
              </a:rPr>
              <a:t>ДАС №</a:t>
            </a:r>
            <a:r>
              <a:rPr lang="ru-RU" sz="800" b="1" dirty="0">
                <a:ea typeface="+mn-lt"/>
                <a:cs typeface="+mn-lt"/>
              </a:rPr>
              <a:t>8 и №</a:t>
            </a:r>
            <a:r>
              <a:rPr lang="ru-RU" sz="800" b="1" dirty="0" smtClean="0">
                <a:ea typeface="+mn-lt"/>
                <a:cs typeface="+mn-lt"/>
              </a:rPr>
              <a:t>9</a:t>
            </a:r>
            <a:endParaRPr lang="ru-RU" sz="800" b="1" baseline="30000" dirty="0">
              <a:ea typeface="+mn-lt"/>
              <a:cs typeface="+mn-lt"/>
            </a:endParaRPr>
          </a:p>
        </p:txBody>
      </p:sp>
      <p:sp>
        <p:nvSpPr>
          <p:cNvPr id="81" name="Прямоугольник 3">
            <a:extLst>
              <a:ext uri="{FF2B5EF4-FFF2-40B4-BE49-F238E27FC236}">
                <a16:creationId xmlns:a16="http://schemas.microsoft.com/office/drawing/2014/main" xmlns="" id="{31471AC3-D42A-45C2-836E-651E372D55B8}"/>
              </a:ext>
            </a:extLst>
          </p:cNvPr>
          <p:cNvSpPr/>
          <p:nvPr/>
        </p:nvSpPr>
        <p:spPr>
          <a:xfrm>
            <a:off x="8449355" y="2841070"/>
            <a:ext cx="353216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ea typeface="+mn-lt"/>
                <a:cs typeface="+mn-lt"/>
              </a:rPr>
              <a:t>Внедрение и использование сервиса удаленного обслуживания рабочих мест - </a:t>
            </a:r>
            <a:r>
              <a:rPr lang="ru-RU" sz="800" b="1" dirty="0">
                <a:ea typeface="+mn-lt"/>
                <a:cs typeface="+mn-lt"/>
              </a:rPr>
              <a:t>«Ассистент»</a:t>
            </a:r>
          </a:p>
        </p:txBody>
      </p:sp>
      <p:sp>
        <p:nvSpPr>
          <p:cNvPr id="84" name="Прямоугольник 3">
            <a:extLst>
              <a:ext uri="{FF2B5EF4-FFF2-40B4-BE49-F238E27FC236}">
                <a16:creationId xmlns:a16="http://schemas.microsoft.com/office/drawing/2014/main" xmlns="" id="{29F525FC-7DB1-4776-A2DE-A73F9001A9B2}"/>
              </a:ext>
            </a:extLst>
          </p:cNvPr>
          <p:cNvSpPr/>
          <p:nvPr/>
        </p:nvSpPr>
        <p:spPr>
          <a:xfrm>
            <a:off x="8460371" y="2513179"/>
            <a:ext cx="358191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ea typeface="+mn-lt"/>
                <a:cs typeface="+mn-lt"/>
              </a:rPr>
              <a:t>Внедрение сервиса «</a:t>
            </a:r>
            <a:r>
              <a:rPr lang="ru-RU" sz="800" b="1" dirty="0" err="1">
                <a:ea typeface="+mn-lt"/>
                <a:cs typeface="+mn-lt"/>
              </a:rPr>
              <a:t>Инфраменеджер</a:t>
            </a:r>
            <a:r>
              <a:rPr lang="ru-RU" sz="800" b="1" dirty="0">
                <a:ea typeface="+mn-lt"/>
                <a:cs typeface="+mn-lt"/>
              </a:rPr>
              <a:t>»  -</a:t>
            </a:r>
            <a:r>
              <a:rPr lang="ru-RU" sz="800" dirty="0">
                <a:ea typeface="+mn-lt"/>
                <a:cs typeface="+mn-lt"/>
              </a:rPr>
              <a:t> формат единого окна в службу технической поддержки</a:t>
            </a:r>
            <a:endParaRPr lang="ru-RU" sz="800" b="1" dirty="0">
              <a:ea typeface="+mn-lt"/>
              <a:cs typeface="+mn-l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0B95244E-6557-4C59-BFA0-FEE07658DDDE}"/>
              </a:ext>
            </a:extLst>
          </p:cNvPr>
          <p:cNvSpPr/>
          <p:nvPr/>
        </p:nvSpPr>
        <p:spPr>
          <a:xfrm>
            <a:off x="8374520" y="973219"/>
            <a:ext cx="3211122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ПОВЫШЕНИЕ </a:t>
            </a:r>
            <a:r>
              <a:rPr lang="ru-RU" sz="800" b="1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НАДЁЖНОСТИ </a:t>
            </a:r>
            <a:r>
              <a:rPr lang="en-US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IT-</a:t>
            </a:r>
            <a:r>
              <a:rPr lang="ru-RU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ИНФРАСТРУКТУРЫ</a:t>
            </a:r>
          </a:p>
        </p:txBody>
      </p:sp>
      <p:sp>
        <p:nvSpPr>
          <p:cNvPr id="88" name="Прямоугольник 3">
            <a:extLst>
              <a:ext uri="{FF2B5EF4-FFF2-40B4-BE49-F238E27FC236}">
                <a16:creationId xmlns:a16="http://schemas.microsoft.com/office/drawing/2014/main" xmlns="" id="{0F4EE538-4978-4E34-B0BB-16CDF987D312}"/>
              </a:ext>
            </a:extLst>
          </p:cNvPr>
          <p:cNvSpPr/>
          <p:nvPr/>
        </p:nvSpPr>
        <p:spPr>
          <a:xfrm>
            <a:off x="8449355" y="1411988"/>
            <a:ext cx="316337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Создание современного Центра Обработки Данных – </a:t>
            </a:r>
            <a:r>
              <a:rPr lang="ru-RU" sz="800" b="1" dirty="0"/>
              <a:t>160 млн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₽</a:t>
            </a:r>
            <a:r>
              <a:rPr lang="ru-RU" sz="800" b="1" dirty="0"/>
              <a:t> </a:t>
            </a:r>
            <a:endParaRPr lang="ru-RU" sz="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89" name="Прямоугольник 3">
            <a:extLst>
              <a:ext uri="{FF2B5EF4-FFF2-40B4-BE49-F238E27FC236}">
                <a16:creationId xmlns:a16="http://schemas.microsoft.com/office/drawing/2014/main" xmlns="" id="{F00245A3-FDFE-45EA-B231-5272FA206560}"/>
              </a:ext>
            </a:extLst>
          </p:cNvPr>
          <p:cNvSpPr/>
          <p:nvPr/>
        </p:nvSpPr>
        <p:spPr>
          <a:xfrm>
            <a:off x="8462085" y="3880540"/>
            <a:ext cx="3561186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Оснащение пространств и переговорных комнат </a:t>
            </a:r>
            <a:r>
              <a:rPr lang="ru-RU" sz="800" b="1" dirty="0"/>
              <a:t>– 30 млн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₽</a:t>
            </a:r>
            <a:endParaRPr lang="ru-RU" sz="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792BC925-F28F-4550-81A0-DDBA7F8EB948}"/>
              </a:ext>
            </a:extLst>
          </p:cNvPr>
          <p:cNvSpPr/>
          <p:nvPr/>
        </p:nvSpPr>
        <p:spPr>
          <a:xfrm>
            <a:off x="9159465" y="3307206"/>
            <a:ext cx="2183200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</a:pPr>
            <a:endParaRPr lang="ru-RU" sz="800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313ADD56-FB3E-4BCB-BE13-7D3EBA864F40}"/>
              </a:ext>
            </a:extLst>
          </p:cNvPr>
          <p:cNvSpPr/>
          <p:nvPr/>
        </p:nvSpPr>
        <p:spPr>
          <a:xfrm>
            <a:off x="8449355" y="2289785"/>
            <a:ext cx="3253771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ПОЛЬЗОВАТЕЛЬСКИХ СЕРВИСОВ И ОБУЧЕНИЕ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7D774384-AD7F-4722-916C-8F9B24DE2BDC}"/>
              </a:ext>
            </a:extLst>
          </p:cNvPr>
          <p:cNvSpPr/>
          <p:nvPr/>
        </p:nvSpPr>
        <p:spPr>
          <a:xfrm>
            <a:off x="8434438" y="3549752"/>
            <a:ext cx="3350629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ОБЕСПЕЧЕНИЕ УСЛОВИЙ ДЛЯ ВНУТРЕННИХ И ВНЕШНИХ КОММУНИКАЦИЙ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14D9DFA4-665A-4D26-AF15-B43766D9710A}"/>
              </a:ext>
            </a:extLst>
          </p:cNvPr>
          <p:cNvSpPr/>
          <p:nvPr/>
        </p:nvSpPr>
        <p:spPr>
          <a:xfrm>
            <a:off x="8434438" y="4326007"/>
            <a:ext cx="3305637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ИНФРАСТРУКТУРА ОБЩЕГО ПОЛЬЗОВАНИЯ</a:t>
            </a:r>
          </a:p>
        </p:txBody>
      </p:sp>
      <p:sp>
        <p:nvSpPr>
          <p:cNvPr id="102" name="Прямоугольник 3">
            <a:extLst>
              <a:ext uri="{FF2B5EF4-FFF2-40B4-BE49-F238E27FC236}">
                <a16:creationId xmlns:a16="http://schemas.microsoft.com/office/drawing/2014/main" xmlns="" id="{A653317B-161D-4EC9-BF5B-2F02541102AB}"/>
              </a:ext>
            </a:extLst>
          </p:cNvPr>
          <p:cNvSpPr/>
          <p:nvPr/>
        </p:nvSpPr>
        <p:spPr>
          <a:xfrm>
            <a:off x="8492256" y="4520670"/>
            <a:ext cx="3505290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dirty="0" smtClean="0">
                <a:ea typeface="+mn-lt"/>
                <a:cs typeface="+mn-lt"/>
              </a:rPr>
              <a:t>Помещения </a:t>
            </a:r>
            <a:r>
              <a:rPr lang="ru-RU" sz="800" dirty="0">
                <a:ea typeface="+mn-lt"/>
                <a:cs typeface="+mn-lt"/>
              </a:rPr>
              <a:t>с современным </a:t>
            </a:r>
            <a:r>
              <a:rPr lang="ru-RU" sz="800" dirty="0" smtClean="0">
                <a:ea typeface="+mn-lt"/>
                <a:cs typeface="+mn-lt"/>
              </a:rPr>
              <a:t>оборудованием – </a:t>
            </a:r>
            <a:r>
              <a:rPr lang="ru-RU" sz="800" b="1" dirty="0">
                <a:ea typeface="+mn-lt"/>
                <a:cs typeface="+mn-lt"/>
              </a:rPr>
              <a:t>10 шт.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3EF7AFC0-B0FB-4885-B4EA-1A53A218FD5F}"/>
              </a:ext>
            </a:extLst>
          </p:cNvPr>
          <p:cNvSpPr/>
          <p:nvPr/>
        </p:nvSpPr>
        <p:spPr>
          <a:xfrm>
            <a:off x="8449355" y="4975976"/>
            <a:ext cx="2816704" cy="312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</a:pPr>
            <a:r>
              <a:rPr lang="ru-RU" sz="800" b="1" dirty="0">
                <a:latin typeface="Century Gothic" panose="020B0502020202020204" pitchFamily="34" charset="0"/>
                <a:ea typeface="Verdana" panose="020B0604030504040204" pitchFamily="34" charset="0"/>
              </a:rPr>
              <a:t>ТРАНСФОРМАЦИЯ </a:t>
            </a:r>
            <a:r>
              <a:rPr lang="ru-RU" sz="800" b="1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БИЗНЕС-ПРОЦЕССОВ</a:t>
            </a:r>
            <a:endParaRPr lang="ru-RU" sz="800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6" name="Прямоугольник 68">
            <a:extLst>
              <a:ext uri="{FF2B5EF4-FFF2-40B4-BE49-F238E27FC236}">
                <a16:creationId xmlns:a16="http://schemas.microsoft.com/office/drawing/2014/main" xmlns="" id="{F4742FE3-BA45-48BA-8A5F-21F4606CBEE4}"/>
              </a:ext>
            </a:extLst>
          </p:cNvPr>
          <p:cNvSpPr/>
          <p:nvPr/>
        </p:nvSpPr>
        <p:spPr>
          <a:xfrm>
            <a:off x="88081" y="5987500"/>
            <a:ext cx="2045282" cy="312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ctr"/>
            <a:r>
              <a:rPr lang="ru-RU" sz="700" b="1" dirty="0">
                <a:ea typeface="Verdana"/>
              </a:rPr>
              <a:t>ПОЛЬЗОВАТЕЛЬСКИЕ </a:t>
            </a:r>
          </a:p>
          <a:p>
            <a:pPr algn="ctr"/>
            <a:r>
              <a:rPr lang="en-US" sz="700" b="1" dirty="0">
                <a:ea typeface="Verdana"/>
              </a:rPr>
              <a:t>IT-</a:t>
            </a:r>
            <a:r>
              <a:rPr lang="ru-RU" sz="700" b="1" dirty="0">
                <a:ea typeface="Verdana"/>
              </a:rPr>
              <a:t>СЕРВИСЫ</a:t>
            </a:r>
            <a:endParaRPr lang="en-US" sz="1200" dirty="0"/>
          </a:p>
          <a:p>
            <a:pPr algn="ctr">
              <a:lnSpc>
                <a:spcPct val="80000"/>
              </a:lnSpc>
            </a:pPr>
            <a:endParaRPr lang="ru-RU" sz="700" b="1" dirty="0">
              <a:ea typeface="Verdana"/>
            </a:endParaRPr>
          </a:p>
        </p:txBody>
      </p:sp>
      <p:sp>
        <p:nvSpPr>
          <p:cNvPr id="107" name="Прямоугольник 80">
            <a:extLst>
              <a:ext uri="{FF2B5EF4-FFF2-40B4-BE49-F238E27FC236}">
                <a16:creationId xmlns:a16="http://schemas.microsoft.com/office/drawing/2014/main" xmlns="" id="{573883A9-A9BA-4A31-83FD-63D813A14313}"/>
              </a:ext>
            </a:extLst>
          </p:cNvPr>
          <p:cNvSpPr/>
          <p:nvPr/>
        </p:nvSpPr>
        <p:spPr>
          <a:xfrm>
            <a:off x="1716331" y="5403012"/>
            <a:ext cx="2813146" cy="2964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indent="-92075" fontAlgn="base"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Создан новый сервис сбора заявок на техническое обслуживание (</a:t>
            </a:r>
            <a:r>
              <a:rPr lang="en-US" sz="700" dirty="0">
                <a:latin typeface="Century Gothic"/>
                <a:ea typeface="Verdana"/>
                <a:cs typeface="Times New Roman"/>
              </a:rPr>
              <a:t>IT</a:t>
            </a:r>
            <a:r>
              <a:rPr lang="ru-RU" sz="700" dirty="0">
                <a:latin typeface="Century Gothic"/>
                <a:ea typeface="Verdana"/>
                <a:cs typeface="Times New Roman"/>
              </a:rPr>
              <a:t>, АХР)</a:t>
            </a:r>
            <a:endParaRPr lang="ru-RU" sz="700" dirty="0"/>
          </a:p>
        </p:txBody>
      </p:sp>
      <p:sp>
        <p:nvSpPr>
          <p:cNvPr id="111" name="Нашивка 8">
            <a:extLst>
              <a:ext uri="{FF2B5EF4-FFF2-40B4-BE49-F238E27FC236}">
                <a16:creationId xmlns:a16="http://schemas.microsoft.com/office/drawing/2014/main" xmlns="" id="{DFC39465-FC94-49F3-A11F-2542C0B81D38}"/>
              </a:ext>
            </a:extLst>
          </p:cNvPr>
          <p:cNvSpPr/>
          <p:nvPr/>
        </p:nvSpPr>
        <p:spPr>
          <a:xfrm>
            <a:off x="4578651" y="5360724"/>
            <a:ext cx="227419" cy="396114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461A742-2547-47FE-99D8-6E7F1034E97F}"/>
              </a:ext>
            </a:extLst>
          </p:cNvPr>
          <p:cNvSpPr txBox="1"/>
          <p:nvPr/>
        </p:nvSpPr>
        <p:spPr>
          <a:xfrm>
            <a:off x="4860478" y="5261528"/>
            <a:ext cx="3615642" cy="92333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14 626 </a:t>
            </a:r>
            <a:r>
              <a:rPr lang="ru-RU" sz="800" dirty="0">
                <a:cs typeface="Calibri" panose="020F0502020204030204" pitchFamily="34" charset="0"/>
              </a:rPr>
              <a:t>обработано заявок</a:t>
            </a:r>
            <a:r>
              <a:rPr lang="en-US" sz="800" dirty="0">
                <a:cs typeface="Calibri" panose="020F0502020204030204" pitchFamily="34" charset="0"/>
              </a:rPr>
              <a:t> </a:t>
            </a:r>
            <a:r>
              <a:rPr lang="ru-RU" sz="800" dirty="0">
                <a:cs typeface="Calibri" panose="020F0502020204030204" pitchFamily="34" charset="0"/>
              </a:rPr>
              <a:t>на обслуживание </a:t>
            </a:r>
            <a:endParaRPr lang="en-US" sz="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100% </a:t>
            </a:r>
            <a:r>
              <a:rPr lang="ru-RU" sz="800" dirty="0">
                <a:cs typeface="Calibri" panose="020F0502020204030204" pitchFamily="34" charset="0"/>
              </a:rPr>
              <a:t>прозрачность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0% </a:t>
            </a:r>
            <a:r>
              <a:rPr lang="ru-RU" sz="800" dirty="0">
                <a:cs typeface="Calibri" panose="020F0502020204030204" pitchFamily="34" charset="0"/>
              </a:rPr>
              <a:t>потерь</a:t>
            </a:r>
            <a:r>
              <a:rPr lang="ru-RU" sz="800" b="1" dirty="0">
                <a:solidFill>
                  <a:srgbClr val="A50021"/>
                </a:solidFill>
                <a:cs typeface="Calibri" panose="020F0502020204030204" pitchFamily="34" charset="0"/>
              </a:rPr>
              <a:t> </a:t>
            </a:r>
            <a:r>
              <a:rPr lang="ru-RU" sz="800" dirty="0">
                <a:cs typeface="Calibri" panose="020F0502020204030204" pitchFamily="34" charset="0"/>
              </a:rPr>
              <a:t>заявок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1E8497FB-A5C1-DEC7-A16A-C93BE07A3315}"/>
              </a:ext>
            </a:extLst>
          </p:cNvPr>
          <p:cNvGrpSpPr/>
          <p:nvPr/>
        </p:nvGrpSpPr>
        <p:grpSpPr>
          <a:xfrm>
            <a:off x="769263" y="5259594"/>
            <a:ext cx="701114" cy="701114"/>
            <a:chOff x="714029" y="5231389"/>
            <a:chExt cx="793387" cy="793387"/>
          </a:xfrm>
        </p:grpSpPr>
        <p:sp>
          <p:nvSpPr>
            <p:cNvPr id="105" name="Овал 70">
              <a:extLst>
                <a:ext uri="{FF2B5EF4-FFF2-40B4-BE49-F238E27FC236}">
                  <a16:creationId xmlns:a16="http://schemas.microsoft.com/office/drawing/2014/main" xmlns="" id="{6EE7D34C-CB39-42E1-9FFA-D96F1ADD1023}"/>
                </a:ext>
              </a:extLst>
            </p:cNvPr>
            <p:cNvSpPr/>
            <p:nvPr/>
          </p:nvSpPr>
          <p:spPr>
            <a:xfrm>
              <a:off x="714029" y="5231389"/>
              <a:ext cx="793387" cy="793387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algn="ctr"/>
              <a:endParaRPr lang="ru-RU" sz="40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4" name="Google Shape;13184;p64">
              <a:extLst>
                <a:ext uri="{FF2B5EF4-FFF2-40B4-BE49-F238E27FC236}">
                  <a16:creationId xmlns:a16="http://schemas.microsoft.com/office/drawing/2014/main" xmlns="" id="{2CA34FF9-F248-4D53-816A-5B12FE6D46DB}"/>
                </a:ext>
              </a:extLst>
            </p:cNvPr>
            <p:cNvGrpSpPr/>
            <p:nvPr/>
          </p:nvGrpSpPr>
          <p:grpSpPr>
            <a:xfrm>
              <a:off x="859825" y="5436884"/>
              <a:ext cx="501795" cy="382396"/>
              <a:chOff x="1306445" y="3397829"/>
              <a:chExt cx="367255" cy="269855"/>
            </a:xfrm>
            <a:solidFill>
              <a:schemeClr val="bg1"/>
            </a:solidFill>
          </p:grpSpPr>
          <p:sp>
            <p:nvSpPr>
              <p:cNvPr id="115" name="Google Shape;13185;p64">
                <a:extLst>
                  <a:ext uri="{FF2B5EF4-FFF2-40B4-BE49-F238E27FC236}">
                    <a16:creationId xmlns:a16="http://schemas.microsoft.com/office/drawing/2014/main" xmlns="" id="{2F7CB049-7B5E-49D1-9C84-2485408AD204}"/>
                  </a:ext>
                </a:extLst>
              </p:cNvPr>
              <p:cNvSpPr/>
              <p:nvPr/>
            </p:nvSpPr>
            <p:spPr>
              <a:xfrm>
                <a:off x="1588395" y="3513054"/>
                <a:ext cx="45517" cy="1629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2" extrusionOk="0">
                    <a:moveTo>
                      <a:pt x="168" y="0"/>
                    </a:moveTo>
                    <a:cubicBezTo>
                      <a:pt x="72" y="0"/>
                      <a:pt x="1" y="71"/>
                      <a:pt x="1" y="167"/>
                    </a:cubicBezTo>
                    <a:cubicBezTo>
                      <a:pt x="1" y="250"/>
                      <a:pt x="72" y="333"/>
                      <a:pt x="168" y="333"/>
                    </a:cubicBezTo>
                    <a:cubicBezTo>
                      <a:pt x="358" y="333"/>
                      <a:pt x="906" y="357"/>
                      <a:pt x="1180" y="488"/>
                    </a:cubicBezTo>
                    <a:cubicBezTo>
                      <a:pt x="1204" y="512"/>
                      <a:pt x="1227" y="512"/>
                      <a:pt x="1251" y="512"/>
                    </a:cubicBezTo>
                    <a:cubicBezTo>
                      <a:pt x="1311" y="512"/>
                      <a:pt x="1370" y="476"/>
                      <a:pt x="1406" y="417"/>
                    </a:cubicBezTo>
                    <a:cubicBezTo>
                      <a:pt x="1430" y="333"/>
                      <a:pt x="1406" y="226"/>
                      <a:pt x="1323" y="191"/>
                    </a:cubicBezTo>
                    <a:cubicBezTo>
                      <a:pt x="942" y="0"/>
                      <a:pt x="19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6" name="Google Shape;13186;p64">
                <a:extLst>
                  <a:ext uri="{FF2B5EF4-FFF2-40B4-BE49-F238E27FC236}">
                    <a16:creationId xmlns:a16="http://schemas.microsoft.com/office/drawing/2014/main" xmlns="" id="{30C45DC3-302F-4A69-A12A-CA5EE935BEBC}"/>
                  </a:ext>
                </a:extLst>
              </p:cNvPr>
              <p:cNvSpPr/>
              <p:nvPr/>
            </p:nvSpPr>
            <p:spPr>
              <a:xfrm>
                <a:off x="1306445" y="3397829"/>
                <a:ext cx="367255" cy="269091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8454" extrusionOk="0">
                    <a:moveTo>
                      <a:pt x="7573" y="334"/>
                    </a:moveTo>
                    <a:lnTo>
                      <a:pt x="7573" y="1965"/>
                    </a:lnTo>
                    <a:cubicBezTo>
                      <a:pt x="7573" y="2227"/>
                      <a:pt x="7525" y="2465"/>
                      <a:pt x="7418" y="2679"/>
                    </a:cubicBezTo>
                    <a:cubicBezTo>
                      <a:pt x="7395" y="2715"/>
                      <a:pt x="7395" y="2727"/>
                      <a:pt x="7395" y="2763"/>
                    </a:cubicBezTo>
                    <a:lnTo>
                      <a:pt x="7395" y="3239"/>
                    </a:lnTo>
                    <a:cubicBezTo>
                      <a:pt x="7395" y="3691"/>
                      <a:pt x="7216" y="4108"/>
                      <a:pt x="6883" y="4442"/>
                    </a:cubicBezTo>
                    <a:cubicBezTo>
                      <a:pt x="6835" y="4489"/>
                      <a:pt x="6787" y="4513"/>
                      <a:pt x="6740" y="4549"/>
                    </a:cubicBezTo>
                    <a:cubicBezTo>
                      <a:pt x="6466" y="4759"/>
                      <a:pt x="6137" y="4876"/>
                      <a:pt x="5785" y="4876"/>
                    </a:cubicBezTo>
                    <a:cubicBezTo>
                      <a:pt x="5739" y="4876"/>
                      <a:pt x="5692" y="4874"/>
                      <a:pt x="5644" y="4870"/>
                    </a:cubicBezTo>
                    <a:cubicBezTo>
                      <a:pt x="4787" y="4823"/>
                      <a:pt x="4108" y="4072"/>
                      <a:pt x="4108" y="3180"/>
                    </a:cubicBezTo>
                    <a:lnTo>
                      <a:pt x="4108" y="2763"/>
                    </a:lnTo>
                    <a:cubicBezTo>
                      <a:pt x="4108" y="2727"/>
                      <a:pt x="4108" y="2715"/>
                      <a:pt x="4096" y="2679"/>
                    </a:cubicBezTo>
                    <a:cubicBezTo>
                      <a:pt x="3989" y="2465"/>
                      <a:pt x="3930" y="2227"/>
                      <a:pt x="3930" y="1965"/>
                    </a:cubicBezTo>
                    <a:lnTo>
                      <a:pt x="3930" y="1608"/>
                    </a:lnTo>
                    <a:cubicBezTo>
                      <a:pt x="3930" y="917"/>
                      <a:pt x="4513" y="334"/>
                      <a:pt x="5216" y="334"/>
                    </a:cubicBezTo>
                    <a:close/>
                    <a:moveTo>
                      <a:pt x="1763" y="3025"/>
                    </a:moveTo>
                    <a:cubicBezTo>
                      <a:pt x="2049" y="3025"/>
                      <a:pt x="2311" y="3144"/>
                      <a:pt x="2525" y="3358"/>
                    </a:cubicBezTo>
                    <a:cubicBezTo>
                      <a:pt x="2715" y="3561"/>
                      <a:pt x="2846" y="3846"/>
                      <a:pt x="2858" y="4144"/>
                    </a:cubicBezTo>
                    <a:cubicBezTo>
                      <a:pt x="2858" y="4227"/>
                      <a:pt x="2882" y="4346"/>
                      <a:pt x="2882" y="4465"/>
                    </a:cubicBezTo>
                    <a:lnTo>
                      <a:pt x="2882" y="4501"/>
                    </a:lnTo>
                    <a:cubicBezTo>
                      <a:pt x="2703" y="4215"/>
                      <a:pt x="2406" y="4013"/>
                      <a:pt x="2049" y="3894"/>
                    </a:cubicBezTo>
                    <a:cubicBezTo>
                      <a:pt x="1703" y="3787"/>
                      <a:pt x="1406" y="3787"/>
                      <a:pt x="1406" y="3787"/>
                    </a:cubicBezTo>
                    <a:cubicBezTo>
                      <a:pt x="1358" y="3787"/>
                      <a:pt x="1310" y="3799"/>
                      <a:pt x="1287" y="3834"/>
                    </a:cubicBezTo>
                    <a:lnTo>
                      <a:pt x="977" y="4144"/>
                    </a:lnTo>
                    <a:cubicBezTo>
                      <a:pt x="918" y="4215"/>
                      <a:pt x="918" y="4323"/>
                      <a:pt x="977" y="4382"/>
                    </a:cubicBezTo>
                    <a:cubicBezTo>
                      <a:pt x="1013" y="4412"/>
                      <a:pt x="1057" y="4427"/>
                      <a:pt x="1101" y="4427"/>
                    </a:cubicBezTo>
                    <a:cubicBezTo>
                      <a:pt x="1144" y="4427"/>
                      <a:pt x="1185" y="4412"/>
                      <a:pt x="1215" y="4382"/>
                    </a:cubicBezTo>
                    <a:lnTo>
                      <a:pt x="1465" y="4108"/>
                    </a:lnTo>
                    <a:cubicBezTo>
                      <a:pt x="1691" y="4132"/>
                      <a:pt x="2382" y="4203"/>
                      <a:pt x="2668" y="4811"/>
                    </a:cubicBezTo>
                    <a:cubicBezTo>
                      <a:pt x="2596" y="5275"/>
                      <a:pt x="2215" y="5596"/>
                      <a:pt x="1763" y="5596"/>
                    </a:cubicBezTo>
                    <a:cubicBezTo>
                      <a:pt x="1251" y="5596"/>
                      <a:pt x="834" y="5180"/>
                      <a:pt x="834" y="4680"/>
                    </a:cubicBezTo>
                    <a:cubicBezTo>
                      <a:pt x="834" y="4584"/>
                      <a:pt x="763" y="4513"/>
                      <a:pt x="679" y="4513"/>
                    </a:cubicBezTo>
                    <a:lnTo>
                      <a:pt x="644" y="4513"/>
                    </a:lnTo>
                    <a:lnTo>
                      <a:pt x="644" y="4465"/>
                    </a:lnTo>
                    <a:cubicBezTo>
                      <a:pt x="644" y="4346"/>
                      <a:pt x="644" y="4251"/>
                      <a:pt x="656" y="4144"/>
                    </a:cubicBezTo>
                    <a:cubicBezTo>
                      <a:pt x="679" y="3846"/>
                      <a:pt x="810" y="3561"/>
                      <a:pt x="1001" y="3358"/>
                    </a:cubicBezTo>
                    <a:cubicBezTo>
                      <a:pt x="1215" y="3144"/>
                      <a:pt x="1477" y="3025"/>
                      <a:pt x="1763" y="3025"/>
                    </a:cubicBezTo>
                    <a:close/>
                    <a:moveTo>
                      <a:pt x="10657" y="3025"/>
                    </a:moveTo>
                    <a:lnTo>
                      <a:pt x="10657" y="3727"/>
                    </a:lnTo>
                    <a:cubicBezTo>
                      <a:pt x="10657" y="3846"/>
                      <a:pt x="10633" y="3953"/>
                      <a:pt x="10585" y="4049"/>
                    </a:cubicBezTo>
                    <a:lnTo>
                      <a:pt x="10502" y="4251"/>
                    </a:lnTo>
                    <a:cubicBezTo>
                      <a:pt x="10478" y="4275"/>
                      <a:pt x="10478" y="4287"/>
                      <a:pt x="10478" y="4323"/>
                    </a:cubicBezTo>
                    <a:lnTo>
                      <a:pt x="10478" y="4680"/>
                    </a:lnTo>
                    <a:cubicBezTo>
                      <a:pt x="10478" y="4930"/>
                      <a:pt x="10383" y="5168"/>
                      <a:pt x="10204" y="5346"/>
                    </a:cubicBezTo>
                    <a:cubicBezTo>
                      <a:pt x="10044" y="5507"/>
                      <a:pt x="9835" y="5600"/>
                      <a:pt x="9605" y="5600"/>
                    </a:cubicBezTo>
                    <a:cubicBezTo>
                      <a:pt x="9579" y="5600"/>
                      <a:pt x="9552" y="5599"/>
                      <a:pt x="9526" y="5596"/>
                    </a:cubicBezTo>
                    <a:cubicBezTo>
                      <a:pt x="9038" y="5585"/>
                      <a:pt x="8633" y="5156"/>
                      <a:pt x="8633" y="4632"/>
                    </a:cubicBezTo>
                    <a:lnTo>
                      <a:pt x="8633" y="4323"/>
                    </a:lnTo>
                    <a:cubicBezTo>
                      <a:pt x="8633" y="4287"/>
                      <a:pt x="8633" y="4263"/>
                      <a:pt x="8621" y="4251"/>
                    </a:cubicBezTo>
                    <a:lnTo>
                      <a:pt x="8514" y="4037"/>
                    </a:lnTo>
                    <a:cubicBezTo>
                      <a:pt x="8466" y="3965"/>
                      <a:pt x="8454" y="3870"/>
                      <a:pt x="8454" y="3787"/>
                    </a:cubicBezTo>
                    <a:lnTo>
                      <a:pt x="8454" y="3775"/>
                    </a:lnTo>
                    <a:cubicBezTo>
                      <a:pt x="8454" y="3370"/>
                      <a:pt x="8788" y="3025"/>
                      <a:pt x="9204" y="3025"/>
                    </a:cubicBezTo>
                    <a:close/>
                    <a:moveTo>
                      <a:pt x="584" y="5180"/>
                    </a:moveTo>
                    <a:cubicBezTo>
                      <a:pt x="679" y="5406"/>
                      <a:pt x="834" y="5596"/>
                      <a:pt x="1037" y="5739"/>
                    </a:cubicBezTo>
                    <a:lnTo>
                      <a:pt x="1037" y="5925"/>
                    </a:lnTo>
                    <a:lnTo>
                      <a:pt x="1037" y="5925"/>
                    </a:lnTo>
                    <a:cubicBezTo>
                      <a:pt x="723" y="5807"/>
                      <a:pt x="571" y="5655"/>
                      <a:pt x="501" y="5585"/>
                    </a:cubicBezTo>
                    <a:cubicBezTo>
                      <a:pt x="537" y="5466"/>
                      <a:pt x="572" y="5335"/>
                      <a:pt x="584" y="5180"/>
                    </a:cubicBezTo>
                    <a:close/>
                    <a:moveTo>
                      <a:pt x="2918" y="5168"/>
                    </a:moveTo>
                    <a:cubicBezTo>
                      <a:pt x="2942" y="5323"/>
                      <a:pt x="2965" y="5454"/>
                      <a:pt x="3013" y="5573"/>
                    </a:cubicBezTo>
                    <a:cubicBezTo>
                      <a:pt x="2953" y="5656"/>
                      <a:pt x="2787" y="5811"/>
                      <a:pt x="2477" y="5930"/>
                    </a:cubicBezTo>
                    <a:lnTo>
                      <a:pt x="2477" y="5716"/>
                    </a:lnTo>
                    <a:cubicBezTo>
                      <a:pt x="2668" y="5585"/>
                      <a:pt x="2834" y="5394"/>
                      <a:pt x="2918" y="5168"/>
                    </a:cubicBezTo>
                    <a:close/>
                    <a:moveTo>
                      <a:pt x="6668" y="4989"/>
                    </a:moveTo>
                    <a:lnTo>
                      <a:pt x="6668" y="5299"/>
                    </a:lnTo>
                    <a:lnTo>
                      <a:pt x="5751" y="5930"/>
                    </a:lnTo>
                    <a:lnTo>
                      <a:pt x="4823" y="5299"/>
                    </a:lnTo>
                    <a:lnTo>
                      <a:pt x="4823" y="4989"/>
                    </a:lnTo>
                    <a:cubicBezTo>
                      <a:pt x="5061" y="5120"/>
                      <a:pt x="5335" y="5204"/>
                      <a:pt x="5620" y="5215"/>
                    </a:cubicBezTo>
                    <a:lnTo>
                      <a:pt x="5751" y="5215"/>
                    </a:lnTo>
                    <a:cubicBezTo>
                      <a:pt x="6073" y="5215"/>
                      <a:pt x="6394" y="5144"/>
                      <a:pt x="6668" y="4989"/>
                    </a:cubicBezTo>
                    <a:close/>
                    <a:moveTo>
                      <a:pt x="9942" y="5882"/>
                    </a:moveTo>
                    <a:lnTo>
                      <a:pt x="9942" y="5954"/>
                    </a:lnTo>
                    <a:cubicBezTo>
                      <a:pt x="9942" y="5989"/>
                      <a:pt x="9942" y="6025"/>
                      <a:pt x="9966" y="6061"/>
                    </a:cubicBezTo>
                    <a:lnTo>
                      <a:pt x="9561" y="6454"/>
                    </a:lnTo>
                    <a:lnTo>
                      <a:pt x="9169" y="6061"/>
                    </a:lnTo>
                    <a:cubicBezTo>
                      <a:pt x="9169" y="6025"/>
                      <a:pt x="9192" y="6001"/>
                      <a:pt x="9192" y="5954"/>
                    </a:cubicBezTo>
                    <a:lnTo>
                      <a:pt x="9192" y="5882"/>
                    </a:lnTo>
                    <a:cubicBezTo>
                      <a:pt x="9288" y="5918"/>
                      <a:pt x="9407" y="5942"/>
                      <a:pt x="9526" y="5942"/>
                    </a:cubicBezTo>
                    <a:lnTo>
                      <a:pt x="9573" y="5942"/>
                    </a:lnTo>
                    <a:cubicBezTo>
                      <a:pt x="9704" y="5942"/>
                      <a:pt x="9823" y="5930"/>
                      <a:pt x="9942" y="5882"/>
                    </a:cubicBezTo>
                    <a:close/>
                    <a:moveTo>
                      <a:pt x="2120" y="5882"/>
                    </a:moveTo>
                    <a:lnTo>
                      <a:pt x="2120" y="6061"/>
                    </a:lnTo>
                    <a:cubicBezTo>
                      <a:pt x="2120" y="6120"/>
                      <a:pt x="2132" y="6180"/>
                      <a:pt x="2168" y="6228"/>
                    </a:cubicBezTo>
                    <a:lnTo>
                      <a:pt x="2013" y="6394"/>
                    </a:lnTo>
                    <a:cubicBezTo>
                      <a:pt x="1941" y="6460"/>
                      <a:pt x="1849" y="6492"/>
                      <a:pt x="1755" y="6492"/>
                    </a:cubicBezTo>
                    <a:cubicBezTo>
                      <a:pt x="1662" y="6492"/>
                      <a:pt x="1566" y="6460"/>
                      <a:pt x="1489" y="6394"/>
                    </a:cubicBezTo>
                    <a:lnTo>
                      <a:pt x="1322" y="6239"/>
                    </a:lnTo>
                    <a:cubicBezTo>
                      <a:pt x="1358" y="6192"/>
                      <a:pt x="1370" y="6132"/>
                      <a:pt x="1370" y="6073"/>
                    </a:cubicBezTo>
                    <a:lnTo>
                      <a:pt x="1370" y="5882"/>
                    </a:lnTo>
                    <a:cubicBezTo>
                      <a:pt x="1489" y="5918"/>
                      <a:pt x="1608" y="5942"/>
                      <a:pt x="1751" y="5942"/>
                    </a:cubicBezTo>
                    <a:cubicBezTo>
                      <a:pt x="1882" y="5942"/>
                      <a:pt x="2001" y="5930"/>
                      <a:pt x="2120" y="5882"/>
                    </a:cubicBezTo>
                    <a:close/>
                    <a:moveTo>
                      <a:pt x="4692" y="5620"/>
                    </a:moveTo>
                    <a:lnTo>
                      <a:pt x="5490" y="6168"/>
                    </a:lnTo>
                    <a:lnTo>
                      <a:pt x="5061" y="6585"/>
                    </a:lnTo>
                    <a:lnTo>
                      <a:pt x="5049" y="6585"/>
                    </a:lnTo>
                    <a:lnTo>
                      <a:pt x="4525" y="5799"/>
                    </a:lnTo>
                    <a:lnTo>
                      <a:pt x="4692" y="5620"/>
                    </a:lnTo>
                    <a:close/>
                    <a:moveTo>
                      <a:pt x="6823" y="5596"/>
                    </a:moveTo>
                    <a:lnTo>
                      <a:pt x="6978" y="5775"/>
                    </a:lnTo>
                    <a:lnTo>
                      <a:pt x="6466" y="6585"/>
                    </a:lnTo>
                    <a:lnTo>
                      <a:pt x="6442" y="6585"/>
                    </a:lnTo>
                    <a:lnTo>
                      <a:pt x="6013" y="6156"/>
                    </a:lnTo>
                    <a:lnTo>
                      <a:pt x="6823" y="5596"/>
                    </a:lnTo>
                    <a:close/>
                    <a:moveTo>
                      <a:pt x="5251" y="1"/>
                    </a:moveTo>
                    <a:cubicBezTo>
                      <a:pt x="4358" y="1"/>
                      <a:pt x="3632" y="739"/>
                      <a:pt x="3632" y="1632"/>
                    </a:cubicBezTo>
                    <a:lnTo>
                      <a:pt x="3632" y="1989"/>
                    </a:lnTo>
                    <a:cubicBezTo>
                      <a:pt x="3632" y="2263"/>
                      <a:pt x="3692" y="2548"/>
                      <a:pt x="3811" y="2799"/>
                    </a:cubicBezTo>
                    <a:lnTo>
                      <a:pt x="3811" y="3191"/>
                    </a:lnTo>
                    <a:cubicBezTo>
                      <a:pt x="3811" y="3834"/>
                      <a:pt x="4096" y="4394"/>
                      <a:pt x="4537" y="4763"/>
                    </a:cubicBezTo>
                    <a:lnTo>
                      <a:pt x="4537" y="5335"/>
                    </a:lnTo>
                    <a:lnTo>
                      <a:pt x="4227" y="5656"/>
                    </a:lnTo>
                    <a:cubicBezTo>
                      <a:pt x="4204" y="5692"/>
                      <a:pt x="4180" y="5751"/>
                      <a:pt x="4180" y="5799"/>
                    </a:cubicBezTo>
                    <a:lnTo>
                      <a:pt x="3144" y="6168"/>
                    </a:lnTo>
                    <a:cubicBezTo>
                      <a:pt x="3073" y="6192"/>
                      <a:pt x="2989" y="6228"/>
                      <a:pt x="2930" y="6275"/>
                    </a:cubicBezTo>
                    <a:lnTo>
                      <a:pt x="2775" y="6180"/>
                    </a:lnTo>
                    <a:cubicBezTo>
                      <a:pt x="3263" y="5977"/>
                      <a:pt x="3406" y="5680"/>
                      <a:pt x="3430" y="5656"/>
                    </a:cubicBezTo>
                    <a:cubicBezTo>
                      <a:pt x="3454" y="5620"/>
                      <a:pt x="3454" y="5561"/>
                      <a:pt x="3430" y="5513"/>
                    </a:cubicBezTo>
                    <a:cubicBezTo>
                      <a:pt x="3311" y="5275"/>
                      <a:pt x="3287" y="4811"/>
                      <a:pt x="3275" y="4453"/>
                    </a:cubicBezTo>
                    <a:cubicBezTo>
                      <a:pt x="3275" y="4334"/>
                      <a:pt x="3263" y="4215"/>
                      <a:pt x="3263" y="4132"/>
                    </a:cubicBezTo>
                    <a:cubicBezTo>
                      <a:pt x="3204" y="3310"/>
                      <a:pt x="2596" y="2691"/>
                      <a:pt x="1822" y="2691"/>
                    </a:cubicBezTo>
                    <a:cubicBezTo>
                      <a:pt x="1060" y="2691"/>
                      <a:pt x="429" y="3310"/>
                      <a:pt x="370" y="4132"/>
                    </a:cubicBezTo>
                    <a:cubicBezTo>
                      <a:pt x="370" y="4227"/>
                      <a:pt x="358" y="4334"/>
                      <a:pt x="358" y="4453"/>
                    </a:cubicBezTo>
                    <a:cubicBezTo>
                      <a:pt x="346" y="4811"/>
                      <a:pt x="334" y="5263"/>
                      <a:pt x="215" y="5513"/>
                    </a:cubicBezTo>
                    <a:cubicBezTo>
                      <a:pt x="179" y="5561"/>
                      <a:pt x="179" y="5620"/>
                      <a:pt x="215" y="5656"/>
                    </a:cubicBezTo>
                    <a:cubicBezTo>
                      <a:pt x="215" y="5680"/>
                      <a:pt x="370" y="5977"/>
                      <a:pt x="870" y="6180"/>
                    </a:cubicBezTo>
                    <a:lnTo>
                      <a:pt x="406" y="6406"/>
                    </a:lnTo>
                    <a:cubicBezTo>
                      <a:pt x="167" y="6525"/>
                      <a:pt x="1" y="6775"/>
                      <a:pt x="1" y="7049"/>
                    </a:cubicBezTo>
                    <a:lnTo>
                      <a:pt x="1" y="8299"/>
                    </a:lnTo>
                    <a:cubicBezTo>
                      <a:pt x="1" y="8383"/>
                      <a:pt x="72" y="8454"/>
                      <a:pt x="167" y="8454"/>
                    </a:cubicBezTo>
                    <a:cubicBezTo>
                      <a:pt x="251" y="8454"/>
                      <a:pt x="334" y="8383"/>
                      <a:pt x="334" y="8299"/>
                    </a:cubicBezTo>
                    <a:lnTo>
                      <a:pt x="334" y="7049"/>
                    </a:lnTo>
                    <a:cubicBezTo>
                      <a:pt x="334" y="6894"/>
                      <a:pt x="406" y="6775"/>
                      <a:pt x="537" y="6704"/>
                    </a:cubicBezTo>
                    <a:lnTo>
                      <a:pt x="1108" y="6418"/>
                    </a:lnTo>
                    <a:lnTo>
                      <a:pt x="1299" y="6609"/>
                    </a:lnTo>
                    <a:cubicBezTo>
                      <a:pt x="1429" y="6751"/>
                      <a:pt x="1608" y="6811"/>
                      <a:pt x="1787" y="6811"/>
                    </a:cubicBezTo>
                    <a:cubicBezTo>
                      <a:pt x="1965" y="6811"/>
                      <a:pt x="2144" y="6751"/>
                      <a:pt x="2275" y="6609"/>
                    </a:cubicBezTo>
                    <a:lnTo>
                      <a:pt x="2477" y="6418"/>
                    </a:lnTo>
                    <a:lnTo>
                      <a:pt x="2656" y="6513"/>
                    </a:lnTo>
                    <a:cubicBezTo>
                      <a:pt x="2561" y="6644"/>
                      <a:pt x="2513" y="6811"/>
                      <a:pt x="2513" y="6990"/>
                    </a:cubicBezTo>
                    <a:lnTo>
                      <a:pt x="2513" y="8299"/>
                    </a:lnTo>
                    <a:cubicBezTo>
                      <a:pt x="2513" y="8383"/>
                      <a:pt x="2596" y="8454"/>
                      <a:pt x="2680" y="8454"/>
                    </a:cubicBezTo>
                    <a:cubicBezTo>
                      <a:pt x="2775" y="8454"/>
                      <a:pt x="2846" y="8383"/>
                      <a:pt x="2846" y="8299"/>
                    </a:cubicBezTo>
                    <a:lnTo>
                      <a:pt x="2846" y="6990"/>
                    </a:lnTo>
                    <a:cubicBezTo>
                      <a:pt x="2846" y="6751"/>
                      <a:pt x="2989" y="6537"/>
                      <a:pt x="3215" y="6466"/>
                    </a:cubicBezTo>
                    <a:lnTo>
                      <a:pt x="4323" y="6061"/>
                    </a:lnTo>
                    <a:lnTo>
                      <a:pt x="4775" y="6751"/>
                    </a:lnTo>
                    <a:cubicBezTo>
                      <a:pt x="4835" y="6835"/>
                      <a:pt x="4930" y="6894"/>
                      <a:pt x="5037" y="6894"/>
                    </a:cubicBezTo>
                    <a:lnTo>
                      <a:pt x="5061" y="6894"/>
                    </a:lnTo>
                    <a:cubicBezTo>
                      <a:pt x="5156" y="6894"/>
                      <a:pt x="5239" y="6870"/>
                      <a:pt x="5311" y="6787"/>
                    </a:cubicBezTo>
                    <a:lnTo>
                      <a:pt x="5597" y="6513"/>
                    </a:lnTo>
                    <a:lnTo>
                      <a:pt x="5597" y="8275"/>
                    </a:lnTo>
                    <a:cubicBezTo>
                      <a:pt x="5597" y="8371"/>
                      <a:pt x="5668" y="8442"/>
                      <a:pt x="5763" y="8442"/>
                    </a:cubicBezTo>
                    <a:cubicBezTo>
                      <a:pt x="5847" y="8442"/>
                      <a:pt x="5930" y="8371"/>
                      <a:pt x="5930" y="8275"/>
                    </a:cubicBezTo>
                    <a:lnTo>
                      <a:pt x="5930" y="6513"/>
                    </a:lnTo>
                    <a:lnTo>
                      <a:pt x="6204" y="6787"/>
                    </a:lnTo>
                    <a:cubicBezTo>
                      <a:pt x="6263" y="6847"/>
                      <a:pt x="6359" y="6894"/>
                      <a:pt x="6466" y="6894"/>
                    </a:cubicBezTo>
                    <a:lnTo>
                      <a:pt x="6490" y="6894"/>
                    </a:lnTo>
                    <a:cubicBezTo>
                      <a:pt x="6597" y="6882"/>
                      <a:pt x="6680" y="6835"/>
                      <a:pt x="6740" y="6751"/>
                    </a:cubicBezTo>
                    <a:lnTo>
                      <a:pt x="7204" y="6061"/>
                    </a:lnTo>
                    <a:lnTo>
                      <a:pt x="8311" y="6466"/>
                    </a:lnTo>
                    <a:cubicBezTo>
                      <a:pt x="8526" y="6537"/>
                      <a:pt x="8680" y="6751"/>
                      <a:pt x="8680" y="6990"/>
                    </a:cubicBezTo>
                    <a:lnTo>
                      <a:pt x="8680" y="8299"/>
                    </a:lnTo>
                    <a:cubicBezTo>
                      <a:pt x="8680" y="8383"/>
                      <a:pt x="8752" y="8454"/>
                      <a:pt x="8847" y="8454"/>
                    </a:cubicBezTo>
                    <a:cubicBezTo>
                      <a:pt x="8930" y="8454"/>
                      <a:pt x="9002" y="8383"/>
                      <a:pt x="9002" y="8299"/>
                    </a:cubicBezTo>
                    <a:lnTo>
                      <a:pt x="9002" y="6990"/>
                    </a:lnTo>
                    <a:cubicBezTo>
                      <a:pt x="9002" y="6751"/>
                      <a:pt x="8919" y="6525"/>
                      <a:pt x="8752" y="6358"/>
                    </a:cubicBezTo>
                    <a:lnTo>
                      <a:pt x="8799" y="6347"/>
                    </a:lnTo>
                    <a:cubicBezTo>
                      <a:pt x="8847" y="6335"/>
                      <a:pt x="8907" y="6311"/>
                      <a:pt x="8966" y="6287"/>
                    </a:cubicBezTo>
                    <a:lnTo>
                      <a:pt x="9395" y="6716"/>
                    </a:lnTo>
                    <a:lnTo>
                      <a:pt x="9395" y="8275"/>
                    </a:lnTo>
                    <a:cubicBezTo>
                      <a:pt x="9395" y="8371"/>
                      <a:pt x="9466" y="8442"/>
                      <a:pt x="9561" y="8442"/>
                    </a:cubicBezTo>
                    <a:cubicBezTo>
                      <a:pt x="9645" y="8442"/>
                      <a:pt x="9728" y="8371"/>
                      <a:pt x="9728" y="8275"/>
                    </a:cubicBezTo>
                    <a:lnTo>
                      <a:pt x="9728" y="6716"/>
                    </a:lnTo>
                    <a:lnTo>
                      <a:pt x="10157" y="6287"/>
                    </a:lnTo>
                    <a:cubicBezTo>
                      <a:pt x="10181" y="6299"/>
                      <a:pt x="10204" y="6299"/>
                      <a:pt x="10228" y="6311"/>
                    </a:cubicBezTo>
                    <a:lnTo>
                      <a:pt x="10931" y="6513"/>
                    </a:lnTo>
                    <a:cubicBezTo>
                      <a:pt x="11097" y="6549"/>
                      <a:pt x="11193" y="6704"/>
                      <a:pt x="11193" y="6870"/>
                    </a:cubicBezTo>
                    <a:lnTo>
                      <a:pt x="11193" y="8263"/>
                    </a:lnTo>
                    <a:cubicBezTo>
                      <a:pt x="11193" y="8359"/>
                      <a:pt x="11276" y="8430"/>
                      <a:pt x="11359" y="8430"/>
                    </a:cubicBezTo>
                    <a:cubicBezTo>
                      <a:pt x="11455" y="8430"/>
                      <a:pt x="11526" y="8359"/>
                      <a:pt x="11526" y="8263"/>
                    </a:cubicBezTo>
                    <a:lnTo>
                      <a:pt x="11526" y="6870"/>
                    </a:lnTo>
                    <a:cubicBezTo>
                      <a:pt x="11538" y="6597"/>
                      <a:pt x="11335" y="6311"/>
                      <a:pt x="11014" y="6228"/>
                    </a:cubicBezTo>
                    <a:lnTo>
                      <a:pt x="10323" y="6037"/>
                    </a:lnTo>
                    <a:cubicBezTo>
                      <a:pt x="10288" y="6013"/>
                      <a:pt x="10276" y="6001"/>
                      <a:pt x="10276" y="5954"/>
                    </a:cubicBezTo>
                    <a:lnTo>
                      <a:pt x="10276" y="5716"/>
                    </a:lnTo>
                    <a:cubicBezTo>
                      <a:pt x="10335" y="5680"/>
                      <a:pt x="10383" y="5632"/>
                      <a:pt x="10443" y="5585"/>
                    </a:cubicBezTo>
                    <a:cubicBezTo>
                      <a:pt x="10693" y="5346"/>
                      <a:pt x="10824" y="5025"/>
                      <a:pt x="10824" y="4680"/>
                    </a:cubicBezTo>
                    <a:lnTo>
                      <a:pt x="10824" y="4346"/>
                    </a:lnTo>
                    <a:lnTo>
                      <a:pt x="10895" y="4215"/>
                    </a:lnTo>
                    <a:cubicBezTo>
                      <a:pt x="10978" y="4072"/>
                      <a:pt x="11014" y="3906"/>
                      <a:pt x="11014" y="3739"/>
                    </a:cubicBezTo>
                    <a:lnTo>
                      <a:pt x="11014" y="2858"/>
                    </a:lnTo>
                    <a:cubicBezTo>
                      <a:pt x="11014" y="2775"/>
                      <a:pt x="10943" y="2691"/>
                      <a:pt x="10859" y="2691"/>
                    </a:cubicBezTo>
                    <a:lnTo>
                      <a:pt x="9216" y="2691"/>
                    </a:lnTo>
                    <a:cubicBezTo>
                      <a:pt x="8621" y="2691"/>
                      <a:pt x="8145" y="3180"/>
                      <a:pt x="8145" y="3775"/>
                    </a:cubicBezTo>
                    <a:lnTo>
                      <a:pt x="8145" y="3787"/>
                    </a:lnTo>
                    <a:cubicBezTo>
                      <a:pt x="8145" y="3918"/>
                      <a:pt x="8180" y="4072"/>
                      <a:pt x="8240" y="4192"/>
                    </a:cubicBezTo>
                    <a:lnTo>
                      <a:pt x="8323" y="4370"/>
                    </a:lnTo>
                    <a:lnTo>
                      <a:pt x="8323" y="4644"/>
                    </a:lnTo>
                    <a:cubicBezTo>
                      <a:pt x="8323" y="5096"/>
                      <a:pt x="8549" y="5477"/>
                      <a:pt x="8871" y="5716"/>
                    </a:cubicBezTo>
                    <a:lnTo>
                      <a:pt x="8871" y="5954"/>
                    </a:lnTo>
                    <a:cubicBezTo>
                      <a:pt x="8871" y="6001"/>
                      <a:pt x="8871" y="6013"/>
                      <a:pt x="8740" y="6049"/>
                    </a:cubicBezTo>
                    <a:lnTo>
                      <a:pt x="8395" y="6156"/>
                    </a:lnTo>
                    <a:lnTo>
                      <a:pt x="7418" y="5799"/>
                    </a:lnTo>
                    <a:cubicBezTo>
                      <a:pt x="7418" y="5751"/>
                      <a:pt x="7406" y="5704"/>
                      <a:pt x="7371" y="5656"/>
                    </a:cubicBezTo>
                    <a:lnTo>
                      <a:pt x="7061" y="5335"/>
                    </a:lnTo>
                    <a:lnTo>
                      <a:pt x="7061" y="4787"/>
                    </a:lnTo>
                    <a:cubicBezTo>
                      <a:pt x="7085" y="4751"/>
                      <a:pt x="7121" y="4727"/>
                      <a:pt x="7168" y="4692"/>
                    </a:cubicBezTo>
                    <a:cubicBezTo>
                      <a:pt x="7561" y="4323"/>
                      <a:pt x="7787" y="3787"/>
                      <a:pt x="7787" y="3251"/>
                    </a:cubicBezTo>
                    <a:lnTo>
                      <a:pt x="7787" y="2799"/>
                    </a:lnTo>
                    <a:cubicBezTo>
                      <a:pt x="7906" y="2537"/>
                      <a:pt x="7966" y="2263"/>
                      <a:pt x="7966" y="1989"/>
                    </a:cubicBezTo>
                    <a:lnTo>
                      <a:pt x="7966" y="167"/>
                    </a:lnTo>
                    <a:cubicBezTo>
                      <a:pt x="7966" y="84"/>
                      <a:pt x="7895" y="1"/>
                      <a:pt x="77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7" name="Google Shape;13187;p64">
                <a:extLst>
                  <a:ext uri="{FF2B5EF4-FFF2-40B4-BE49-F238E27FC236}">
                    <a16:creationId xmlns:a16="http://schemas.microsoft.com/office/drawing/2014/main" xmlns="" id="{6F188A3F-C5D6-4C32-9A2A-1E1B4D96787E}"/>
                  </a:ext>
                </a:extLst>
              </p:cNvPr>
              <p:cNvSpPr/>
              <p:nvPr/>
            </p:nvSpPr>
            <p:spPr>
              <a:xfrm>
                <a:off x="1639960" y="3622549"/>
                <a:ext cx="10631" cy="4513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418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lnTo>
                      <a:pt x="0" y="1251"/>
                    </a:lnTo>
                    <a:cubicBezTo>
                      <a:pt x="0" y="1334"/>
                      <a:pt x="84" y="1418"/>
                      <a:pt x="167" y="1418"/>
                    </a:cubicBezTo>
                    <a:cubicBezTo>
                      <a:pt x="262" y="1418"/>
                      <a:pt x="334" y="1334"/>
                      <a:pt x="334" y="1251"/>
                    </a:cubicBezTo>
                    <a:lnTo>
                      <a:pt x="334" y="168"/>
                    </a:lnTo>
                    <a:cubicBezTo>
                      <a:pt x="334" y="72"/>
                      <a:pt x="262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8" name="Google Shape;13188;p64">
                <a:extLst>
                  <a:ext uri="{FF2B5EF4-FFF2-40B4-BE49-F238E27FC236}">
                    <a16:creationId xmlns:a16="http://schemas.microsoft.com/office/drawing/2014/main" xmlns="" id="{5BE8BB40-FE68-4C0B-8FDF-4FDABE920B43}"/>
                  </a:ext>
                </a:extLst>
              </p:cNvPr>
              <p:cNvSpPr/>
              <p:nvPr/>
            </p:nvSpPr>
            <p:spPr>
              <a:xfrm>
                <a:off x="1444014" y="3446466"/>
                <a:ext cx="91734" cy="30589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961" extrusionOk="0">
                    <a:moveTo>
                      <a:pt x="1169" y="1"/>
                    </a:moveTo>
                    <a:cubicBezTo>
                      <a:pt x="820" y="1"/>
                      <a:pt x="503" y="37"/>
                      <a:pt x="298" y="68"/>
                    </a:cubicBezTo>
                    <a:cubicBezTo>
                      <a:pt x="120" y="104"/>
                      <a:pt x="1" y="247"/>
                      <a:pt x="1" y="413"/>
                    </a:cubicBezTo>
                    <a:lnTo>
                      <a:pt x="1" y="794"/>
                    </a:lnTo>
                    <a:cubicBezTo>
                      <a:pt x="1" y="890"/>
                      <a:pt x="72" y="961"/>
                      <a:pt x="167" y="961"/>
                    </a:cubicBezTo>
                    <a:cubicBezTo>
                      <a:pt x="251" y="961"/>
                      <a:pt x="322" y="890"/>
                      <a:pt x="322" y="794"/>
                    </a:cubicBezTo>
                    <a:lnTo>
                      <a:pt x="322" y="413"/>
                    </a:lnTo>
                    <a:cubicBezTo>
                      <a:pt x="322" y="413"/>
                      <a:pt x="322" y="401"/>
                      <a:pt x="346" y="401"/>
                    </a:cubicBezTo>
                    <a:cubicBezTo>
                      <a:pt x="514" y="373"/>
                      <a:pt x="820" y="331"/>
                      <a:pt x="1157" y="331"/>
                    </a:cubicBezTo>
                    <a:cubicBezTo>
                      <a:pt x="1250" y="331"/>
                      <a:pt x="1346" y="334"/>
                      <a:pt x="1441" y="342"/>
                    </a:cubicBezTo>
                    <a:cubicBezTo>
                      <a:pt x="1977" y="366"/>
                      <a:pt x="2346" y="497"/>
                      <a:pt x="2584" y="735"/>
                    </a:cubicBezTo>
                    <a:cubicBezTo>
                      <a:pt x="2614" y="765"/>
                      <a:pt x="2659" y="779"/>
                      <a:pt x="2703" y="779"/>
                    </a:cubicBezTo>
                    <a:cubicBezTo>
                      <a:pt x="2748" y="779"/>
                      <a:pt x="2793" y="765"/>
                      <a:pt x="2822" y="735"/>
                    </a:cubicBezTo>
                    <a:cubicBezTo>
                      <a:pt x="2882" y="675"/>
                      <a:pt x="2882" y="556"/>
                      <a:pt x="2822" y="497"/>
                    </a:cubicBezTo>
                    <a:cubicBezTo>
                      <a:pt x="2428" y="102"/>
                      <a:pt x="1753" y="1"/>
                      <a:pt x="11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  <p:sp>
            <p:nvSpPr>
              <p:cNvPr id="119" name="Google Shape;13189;p64">
                <a:extLst>
                  <a:ext uri="{FF2B5EF4-FFF2-40B4-BE49-F238E27FC236}">
                    <a16:creationId xmlns:a16="http://schemas.microsoft.com/office/drawing/2014/main" xmlns="" id="{F30AF037-1B13-42D2-BEBE-E2C26EBAC59E}"/>
                  </a:ext>
                </a:extLst>
              </p:cNvPr>
              <p:cNvSpPr/>
              <p:nvPr/>
            </p:nvSpPr>
            <p:spPr>
              <a:xfrm>
                <a:off x="1420524" y="3633944"/>
                <a:ext cx="11013" cy="3374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60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lnTo>
                      <a:pt x="1" y="893"/>
                    </a:lnTo>
                    <a:cubicBezTo>
                      <a:pt x="1" y="976"/>
                      <a:pt x="84" y="1060"/>
                      <a:pt x="167" y="1060"/>
                    </a:cubicBezTo>
                    <a:cubicBezTo>
                      <a:pt x="262" y="1060"/>
                      <a:pt x="334" y="976"/>
                      <a:pt x="334" y="893"/>
                    </a:cubicBezTo>
                    <a:lnTo>
                      <a:pt x="334" y="167"/>
                    </a:lnTo>
                    <a:cubicBezTo>
                      <a:pt x="346" y="72"/>
                      <a:pt x="262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0" name="Google Shape;13190;p64">
                <a:extLst>
                  <a:ext uri="{FF2B5EF4-FFF2-40B4-BE49-F238E27FC236}">
                    <a16:creationId xmlns:a16="http://schemas.microsoft.com/office/drawing/2014/main" xmlns="" id="{817AC13B-BD36-4962-ACB5-2C3E8A26DAD0}"/>
                  </a:ext>
                </a:extLst>
              </p:cNvPr>
              <p:cNvSpPr/>
              <p:nvPr/>
            </p:nvSpPr>
            <p:spPr>
              <a:xfrm>
                <a:off x="1547494" y="3633944"/>
                <a:ext cx="11013" cy="3374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60" extrusionOk="0">
                    <a:moveTo>
                      <a:pt x="167" y="0"/>
                    </a:moveTo>
                    <a:cubicBezTo>
                      <a:pt x="83" y="0"/>
                      <a:pt x="0" y="72"/>
                      <a:pt x="0" y="167"/>
                    </a:cubicBezTo>
                    <a:lnTo>
                      <a:pt x="0" y="893"/>
                    </a:lnTo>
                    <a:cubicBezTo>
                      <a:pt x="0" y="976"/>
                      <a:pt x="83" y="1060"/>
                      <a:pt x="167" y="1060"/>
                    </a:cubicBezTo>
                    <a:cubicBezTo>
                      <a:pt x="262" y="1060"/>
                      <a:pt x="333" y="976"/>
                      <a:pt x="333" y="893"/>
                    </a:cubicBezTo>
                    <a:lnTo>
                      <a:pt x="333" y="167"/>
                    </a:lnTo>
                    <a:cubicBezTo>
                      <a:pt x="345" y="72"/>
                      <a:pt x="274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78E04D51-F2EB-E4BC-70FF-5FA7C9F9CF94}"/>
              </a:ext>
            </a:extLst>
          </p:cNvPr>
          <p:cNvGrpSpPr/>
          <p:nvPr/>
        </p:nvGrpSpPr>
        <p:grpSpPr>
          <a:xfrm>
            <a:off x="-8351446" y="1874227"/>
            <a:ext cx="7830746" cy="3281770"/>
            <a:chOff x="442913" y="1901934"/>
            <a:chExt cx="7213697" cy="3281770"/>
          </a:xfrm>
        </p:grpSpPr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E583988A-8708-4811-B65A-8D53BEF101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13" y="2886582"/>
              <a:ext cx="7196976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16D30E76-5C88-496D-B6E4-B9DE92853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13" y="4024716"/>
              <a:ext cx="7205903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xmlns="" id="{9516E235-BD2A-4930-8D9F-39C9F6A15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13" y="5183704"/>
              <a:ext cx="7196976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xmlns="" id="{33CCF5FE-F64B-4E60-8AE4-50436B85D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13" y="1901934"/>
              <a:ext cx="7213697" cy="0"/>
            </a:xfrm>
            <a:prstGeom prst="line">
              <a:avLst/>
            </a:prstGeom>
            <a:noFill/>
            <a:ln w="19050" cmpd="thinThick">
              <a:solidFill>
                <a:srgbClr val="A3A3A3"/>
              </a:solidFill>
            </a:ln>
          </p:spPr>
        </p:cxnSp>
      </p:grpSp>
      <p:sp>
        <p:nvSpPr>
          <p:cNvPr id="94" name="Прямоугольник 68">
            <a:extLst>
              <a:ext uri="{FF2B5EF4-FFF2-40B4-BE49-F238E27FC236}">
                <a16:creationId xmlns:a16="http://schemas.microsoft.com/office/drawing/2014/main" xmlns="" id="{2835630B-A06B-4217-8160-A1B0991C1E94}"/>
              </a:ext>
            </a:extLst>
          </p:cNvPr>
          <p:cNvSpPr/>
          <p:nvPr/>
        </p:nvSpPr>
        <p:spPr>
          <a:xfrm>
            <a:off x="88081" y="1739751"/>
            <a:ext cx="2045282" cy="312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ctr"/>
            <a:r>
              <a:rPr lang="ru-RU" sz="700" b="1" dirty="0">
                <a:ea typeface="Verdana"/>
              </a:rPr>
              <a:t>СТРАТЕГИЯ СЦТ</a:t>
            </a:r>
          </a:p>
        </p:txBody>
      </p:sp>
      <p:sp>
        <p:nvSpPr>
          <p:cNvPr id="96" name="Прямоугольник 80">
            <a:extLst>
              <a:ext uri="{FF2B5EF4-FFF2-40B4-BE49-F238E27FC236}">
                <a16:creationId xmlns:a16="http://schemas.microsoft.com/office/drawing/2014/main" xmlns="" id="{AFB0B135-048F-494D-BE9A-517F643752D1}"/>
              </a:ext>
            </a:extLst>
          </p:cNvPr>
          <p:cNvSpPr/>
          <p:nvPr/>
        </p:nvSpPr>
        <p:spPr>
          <a:xfrm>
            <a:off x="1679106" y="867177"/>
            <a:ext cx="2943146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Разработана и утверждена стратегия цифровой трансформации вуза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 smtClean="0">
                <a:latin typeface="Century Gothic"/>
                <a:ea typeface="Verdana"/>
                <a:cs typeface="Times New Roman"/>
              </a:rPr>
              <a:t>Создан консорциум </a:t>
            </a:r>
            <a:r>
              <a:rPr lang="ru-RU" sz="700" dirty="0">
                <a:latin typeface="Century Gothic"/>
                <a:ea typeface="Verdana"/>
                <a:cs typeface="Times New Roman"/>
              </a:rPr>
              <a:t>«Цифровые технологии»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>
                <a:latin typeface="Century Gothic"/>
                <a:ea typeface="Verdana"/>
                <a:cs typeface="Times New Roman"/>
              </a:rPr>
              <a:t>Обучение сотрудников</a:t>
            </a:r>
          </a:p>
          <a:p>
            <a:pPr marL="92075" indent="-92075" fontAlgn="base">
              <a:lnSpc>
                <a:spcPct val="150000"/>
              </a:lnSpc>
              <a:buClr>
                <a:srgbClr val="C00000"/>
              </a:buClr>
              <a:buFont typeface="Century Gothic" pitchFamily="34" charset="0"/>
              <a:buChar char="●"/>
            </a:pPr>
            <a:r>
              <a:rPr lang="ru-RU" sz="700" dirty="0"/>
              <a:t>Развитие платформы КНИТУ </a:t>
            </a:r>
            <a:r>
              <a:rPr lang="en-US" sz="700" dirty="0"/>
              <a:t>ONE</a:t>
            </a:r>
            <a:r>
              <a:rPr lang="ru-RU" sz="700" dirty="0"/>
              <a:t> - эл. ведомости, доработка личного кабинета</a:t>
            </a:r>
          </a:p>
        </p:txBody>
      </p:sp>
      <p:sp>
        <p:nvSpPr>
          <p:cNvPr id="100" name="Нашивка 8">
            <a:extLst>
              <a:ext uri="{FF2B5EF4-FFF2-40B4-BE49-F238E27FC236}">
                <a16:creationId xmlns:a16="http://schemas.microsoft.com/office/drawing/2014/main" xmlns="" id="{FD5AEDD3-B3EF-4C0F-9848-2858CD540738}"/>
              </a:ext>
            </a:extLst>
          </p:cNvPr>
          <p:cNvSpPr/>
          <p:nvPr/>
        </p:nvSpPr>
        <p:spPr>
          <a:xfrm>
            <a:off x="4578651" y="1174044"/>
            <a:ext cx="227419" cy="396114"/>
          </a:xfrm>
          <a:prstGeom prst="chevron">
            <a:avLst/>
          </a:prstGeom>
          <a:solidFill>
            <a:srgbClr val="8E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598CC46-FB19-4300-B1B5-00803D920A1E}"/>
              </a:ext>
            </a:extLst>
          </p:cNvPr>
          <p:cNvSpPr txBox="1"/>
          <p:nvPr/>
        </p:nvSpPr>
        <p:spPr>
          <a:xfrm>
            <a:off x="4860478" y="888415"/>
            <a:ext cx="3256657" cy="92333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+105 </a:t>
            </a: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млн ₽ </a:t>
            </a:r>
            <a:r>
              <a:rPr lang="ru-RU" sz="800" dirty="0">
                <a:cs typeface="Calibri" panose="020F0502020204030204" pitchFamily="34" charset="0"/>
              </a:rPr>
              <a:t>привлеченных партнёрских средств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A50021"/>
                </a:solidFill>
                <a:cs typeface="Calibri" panose="020F0502020204030204" pitchFamily="34" charset="0"/>
              </a:rPr>
              <a:t>15</a:t>
            </a:r>
            <a:r>
              <a:rPr lang="ru-RU" sz="1200" b="1" dirty="0">
                <a:solidFill>
                  <a:srgbClr val="A50021"/>
                </a:solidFill>
                <a:cs typeface="Calibri" panose="020F0502020204030204" pitchFamily="34" charset="0"/>
              </a:rPr>
              <a:t>% </a:t>
            </a:r>
            <a:r>
              <a:rPr lang="ru-RU" sz="800" dirty="0">
                <a:cs typeface="Calibri" panose="020F0502020204030204" pitchFamily="34" charset="0"/>
              </a:rPr>
              <a:t>решений принимаются на основе данных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A50021"/>
                </a:solidFill>
                <a:cs typeface="Calibri" panose="020F0502020204030204" pitchFamily="34" charset="0"/>
              </a:rPr>
              <a:t>300+ </a:t>
            </a:r>
            <a:r>
              <a:rPr lang="ru-RU" sz="800" dirty="0">
                <a:cs typeface="Calibri" panose="020F0502020204030204" pitchFamily="34" charset="0"/>
              </a:rPr>
              <a:t>сотрудников прошли обучение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275F59CC-66C3-6687-A2C1-A45E1EDF89A9}"/>
              </a:ext>
            </a:extLst>
          </p:cNvPr>
          <p:cNvGrpSpPr/>
          <p:nvPr/>
        </p:nvGrpSpPr>
        <p:grpSpPr>
          <a:xfrm>
            <a:off x="769263" y="979200"/>
            <a:ext cx="701114" cy="701114"/>
            <a:chOff x="714029" y="975408"/>
            <a:chExt cx="793387" cy="793387"/>
          </a:xfrm>
        </p:grpSpPr>
        <p:sp>
          <p:nvSpPr>
            <p:cNvPr id="93" name="Овал 70">
              <a:extLst>
                <a:ext uri="{FF2B5EF4-FFF2-40B4-BE49-F238E27FC236}">
                  <a16:creationId xmlns:a16="http://schemas.microsoft.com/office/drawing/2014/main" xmlns="" id="{04D2AB27-8330-40B8-9906-DCC2A05C27C5}"/>
                </a:ext>
              </a:extLst>
            </p:cNvPr>
            <p:cNvSpPr/>
            <p:nvPr/>
          </p:nvSpPr>
          <p:spPr>
            <a:xfrm>
              <a:off x="714029" y="975408"/>
              <a:ext cx="793387" cy="793387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algn="ctr"/>
              <a:endParaRPr lang="ru-RU" sz="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2" name="Google Shape;10324;p59">
              <a:extLst>
                <a:ext uri="{FF2B5EF4-FFF2-40B4-BE49-F238E27FC236}">
                  <a16:creationId xmlns:a16="http://schemas.microsoft.com/office/drawing/2014/main" xmlns="" id="{227E2C2E-5458-470A-BB1B-14E4DA9D95C4}"/>
                </a:ext>
              </a:extLst>
            </p:cNvPr>
            <p:cNvGrpSpPr/>
            <p:nvPr/>
          </p:nvGrpSpPr>
          <p:grpSpPr>
            <a:xfrm>
              <a:off x="930632" y="1126242"/>
              <a:ext cx="360181" cy="491719"/>
              <a:chOff x="1333682" y="3344330"/>
              <a:chExt cx="271213" cy="383088"/>
            </a:xfrm>
            <a:solidFill>
              <a:schemeClr val="bg1"/>
            </a:solidFill>
          </p:grpSpPr>
          <p:sp>
            <p:nvSpPr>
              <p:cNvPr id="121" name="Google Shape;10325;p59">
                <a:extLst>
                  <a:ext uri="{FF2B5EF4-FFF2-40B4-BE49-F238E27FC236}">
                    <a16:creationId xmlns:a16="http://schemas.microsoft.com/office/drawing/2014/main" xmlns="" id="{657525E7-0D72-410A-AE14-D5AD557A34A9}"/>
                  </a:ext>
                </a:extLst>
              </p:cNvPr>
              <p:cNvSpPr/>
              <p:nvPr/>
            </p:nvSpPr>
            <p:spPr>
              <a:xfrm>
                <a:off x="1334065" y="3377332"/>
                <a:ext cx="270831" cy="350086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10990" extrusionOk="0">
                    <a:moveTo>
                      <a:pt x="6502" y="0"/>
                    </a:moveTo>
                    <a:cubicBezTo>
                      <a:pt x="6406" y="0"/>
                      <a:pt x="6323" y="84"/>
                      <a:pt x="6323" y="191"/>
                    </a:cubicBezTo>
                    <a:cubicBezTo>
                      <a:pt x="6323" y="286"/>
                      <a:pt x="6406" y="369"/>
                      <a:pt x="6502" y="369"/>
                    </a:cubicBezTo>
                    <a:lnTo>
                      <a:pt x="7276" y="369"/>
                    </a:lnTo>
                    <a:cubicBezTo>
                      <a:pt x="7383" y="369"/>
                      <a:pt x="7454" y="441"/>
                      <a:pt x="7454" y="548"/>
                    </a:cubicBezTo>
                    <a:lnTo>
                      <a:pt x="7454" y="9490"/>
                    </a:lnTo>
                    <a:cubicBezTo>
                      <a:pt x="7454" y="9597"/>
                      <a:pt x="7383" y="9668"/>
                      <a:pt x="7276" y="9668"/>
                    </a:cubicBezTo>
                    <a:lnTo>
                      <a:pt x="537" y="9668"/>
                    </a:lnTo>
                    <a:cubicBezTo>
                      <a:pt x="429" y="9668"/>
                      <a:pt x="358" y="9597"/>
                      <a:pt x="358" y="9490"/>
                    </a:cubicBezTo>
                    <a:lnTo>
                      <a:pt x="358" y="8775"/>
                    </a:lnTo>
                    <a:cubicBezTo>
                      <a:pt x="358" y="8668"/>
                      <a:pt x="287" y="8597"/>
                      <a:pt x="179" y="8597"/>
                    </a:cubicBezTo>
                    <a:cubicBezTo>
                      <a:pt x="72" y="8597"/>
                      <a:pt x="1" y="8668"/>
                      <a:pt x="1" y="8775"/>
                    </a:cubicBezTo>
                    <a:lnTo>
                      <a:pt x="1" y="9490"/>
                    </a:lnTo>
                    <a:cubicBezTo>
                      <a:pt x="1" y="9787"/>
                      <a:pt x="239" y="10013"/>
                      <a:pt x="525" y="10013"/>
                    </a:cubicBezTo>
                    <a:lnTo>
                      <a:pt x="703" y="10013"/>
                    </a:lnTo>
                    <a:lnTo>
                      <a:pt x="703" y="10466"/>
                    </a:lnTo>
                    <a:cubicBezTo>
                      <a:pt x="703" y="10763"/>
                      <a:pt x="941" y="10990"/>
                      <a:pt x="1227" y="10990"/>
                    </a:cubicBezTo>
                    <a:lnTo>
                      <a:pt x="7966" y="10990"/>
                    </a:lnTo>
                    <a:cubicBezTo>
                      <a:pt x="8264" y="10990"/>
                      <a:pt x="8490" y="10752"/>
                      <a:pt x="8490" y="10466"/>
                    </a:cubicBezTo>
                    <a:lnTo>
                      <a:pt x="8490" y="10252"/>
                    </a:lnTo>
                    <a:cubicBezTo>
                      <a:pt x="8490" y="10144"/>
                      <a:pt x="8407" y="10073"/>
                      <a:pt x="8311" y="10073"/>
                    </a:cubicBezTo>
                    <a:cubicBezTo>
                      <a:pt x="8204" y="10073"/>
                      <a:pt x="8133" y="10144"/>
                      <a:pt x="8133" y="10252"/>
                    </a:cubicBezTo>
                    <a:lnTo>
                      <a:pt x="8133" y="10466"/>
                    </a:lnTo>
                    <a:cubicBezTo>
                      <a:pt x="8133" y="10573"/>
                      <a:pt x="8049" y="10644"/>
                      <a:pt x="7954" y="10644"/>
                    </a:cubicBezTo>
                    <a:lnTo>
                      <a:pt x="1203" y="10644"/>
                    </a:lnTo>
                    <a:cubicBezTo>
                      <a:pt x="1108" y="10644"/>
                      <a:pt x="1025" y="10573"/>
                      <a:pt x="1025" y="10466"/>
                    </a:cubicBezTo>
                    <a:lnTo>
                      <a:pt x="1025" y="10013"/>
                    </a:lnTo>
                    <a:lnTo>
                      <a:pt x="7264" y="10013"/>
                    </a:lnTo>
                    <a:cubicBezTo>
                      <a:pt x="7561" y="10013"/>
                      <a:pt x="7788" y="9775"/>
                      <a:pt x="7788" y="9490"/>
                    </a:cubicBezTo>
                    <a:lnTo>
                      <a:pt x="7788" y="1358"/>
                    </a:lnTo>
                    <a:lnTo>
                      <a:pt x="7966" y="1358"/>
                    </a:lnTo>
                    <a:cubicBezTo>
                      <a:pt x="8061" y="1358"/>
                      <a:pt x="8145" y="1441"/>
                      <a:pt x="8145" y="1536"/>
                    </a:cubicBezTo>
                    <a:lnTo>
                      <a:pt x="8145" y="9501"/>
                    </a:lnTo>
                    <a:cubicBezTo>
                      <a:pt x="8145" y="9573"/>
                      <a:pt x="8228" y="9656"/>
                      <a:pt x="8323" y="9656"/>
                    </a:cubicBezTo>
                    <a:cubicBezTo>
                      <a:pt x="8430" y="9656"/>
                      <a:pt x="8502" y="9573"/>
                      <a:pt x="8502" y="9478"/>
                    </a:cubicBezTo>
                    <a:lnTo>
                      <a:pt x="8502" y="1512"/>
                    </a:lnTo>
                    <a:cubicBezTo>
                      <a:pt x="8502" y="1215"/>
                      <a:pt x="8264" y="988"/>
                      <a:pt x="7978" y="988"/>
                    </a:cubicBezTo>
                    <a:lnTo>
                      <a:pt x="7799" y="988"/>
                    </a:lnTo>
                    <a:lnTo>
                      <a:pt x="7799" y="524"/>
                    </a:lnTo>
                    <a:cubicBezTo>
                      <a:pt x="7799" y="226"/>
                      <a:pt x="7561" y="0"/>
                      <a:pt x="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2" name="Google Shape;10326;p59">
                <a:extLst>
                  <a:ext uri="{FF2B5EF4-FFF2-40B4-BE49-F238E27FC236}">
                    <a16:creationId xmlns:a16="http://schemas.microsoft.com/office/drawing/2014/main" xmlns="" id="{E04A4666-52A2-4F7A-951F-59C9857A9781}"/>
                  </a:ext>
                </a:extLst>
              </p:cNvPr>
              <p:cNvSpPr/>
              <p:nvPr/>
            </p:nvSpPr>
            <p:spPr>
              <a:xfrm>
                <a:off x="1333682" y="3344330"/>
                <a:ext cx="189697" cy="292461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9181" extrusionOk="0">
                    <a:moveTo>
                      <a:pt x="2430" y="370"/>
                    </a:moveTo>
                    <a:cubicBezTo>
                      <a:pt x="2489" y="370"/>
                      <a:pt x="2549" y="429"/>
                      <a:pt x="2549" y="489"/>
                    </a:cubicBezTo>
                    <a:lnTo>
                      <a:pt x="2549" y="727"/>
                    </a:lnTo>
                    <a:lnTo>
                      <a:pt x="1858" y="727"/>
                    </a:lnTo>
                    <a:lnTo>
                      <a:pt x="1858" y="489"/>
                    </a:lnTo>
                    <a:cubicBezTo>
                      <a:pt x="1858" y="429"/>
                      <a:pt x="1918" y="370"/>
                      <a:pt x="1977" y="370"/>
                    </a:cubicBezTo>
                    <a:close/>
                    <a:moveTo>
                      <a:pt x="3037" y="1072"/>
                    </a:moveTo>
                    <a:cubicBezTo>
                      <a:pt x="3120" y="1072"/>
                      <a:pt x="3216" y="1143"/>
                      <a:pt x="3216" y="1251"/>
                    </a:cubicBezTo>
                    <a:lnTo>
                      <a:pt x="3216" y="1953"/>
                    </a:lnTo>
                    <a:lnTo>
                      <a:pt x="1215" y="1953"/>
                    </a:lnTo>
                    <a:lnTo>
                      <a:pt x="1215" y="1251"/>
                    </a:lnTo>
                    <a:cubicBezTo>
                      <a:pt x="1203" y="1167"/>
                      <a:pt x="1299" y="1072"/>
                      <a:pt x="1382" y="1072"/>
                    </a:cubicBezTo>
                    <a:close/>
                    <a:moveTo>
                      <a:pt x="1977" y="0"/>
                    </a:moveTo>
                    <a:cubicBezTo>
                      <a:pt x="1727" y="0"/>
                      <a:pt x="1501" y="203"/>
                      <a:pt x="1501" y="477"/>
                    </a:cubicBezTo>
                    <a:lnTo>
                      <a:pt x="1501" y="715"/>
                    </a:lnTo>
                    <a:lnTo>
                      <a:pt x="1370" y="715"/>
                    </a:lnTo>
                    <a:cubicBezTo>
                      <a:pt x="1156" y="715"/>
                      <a:pt x="977" y="834"/>
                      <a:pt x="894" y="1012"/>
                    </a:cubicBezTo>
                    <a:lnTo>
                      <a:pt x="525" y="1012"/>
                    </a:lnTo>
                    <a:cubicBezTo>
                      <a:pt x="227" y="1012"/>
                      <a:pt x="1" y="1251"/>
                      <a:pt x="1" y="1536"/>
                    </a:cubicBezTo>
                    <a:lnTo>
                      <a:pt x="1" y="8990"/>
                    </a:lnTo>
                    <a:cubicBezTo>
                      <a:pt x="13" y="9109"/>
                      <a:pt x="84" y="9180"/>
                      <a:pt x="191" y="9180"/>
                    </a:cubicBezTo>
                    <a:cubicBezTo>
                      <a:pt x="299" y="9180"/>
                      <a:pt x="370" y="9109"/>
                      <a:pt x="370" y="9002"/>
                    </a:cubicBezTo>
                    <a:lnTo>
                      <a:pt x="370" y="1548"/>
                    </a:lnTo>
                    <a:cubicBezTo>
                      <a:pt x="370" y="1441"/>
                      <a:pt x="441" y="1370"/>
                      <a:pt x="549" y="1370"/>
                    </a:cubicBezTo>
                    <a:lnTo>
                      <a:pt x="858" y="1370"/>
                    </a:lnTo>
                    <a:lnTo>
                      <a:pt x="858" y="1965"/>
                    </a:lnTo>
                    <a:cubicBezTo>
                      <a:pt x="858" y="2144"/>
                      <a:pt x="1013" y="2310"/>
                      <a:pt x="1203" y="2310"/>
                    </a:cubicBezTo>
                    <a:lnTo>
                      <a:pt x="3228" y="2310"/>
                    </a:lnTo>
                    <a:cubicBezTo>
                      <a:pt x="3406" y="2310"/>
                      <a:pt x="3573" y="2155"/>
                      <a:pt x="3573" y="1965"/>
                    </a:cubicBezTo>
                    <a:lnTo>
                      <a:pt x="3573" y="1370"/>
                    </a:lnTo>
                    <a:lnTo>
                      <a:pt x="5775" y="1370"/>
                    </a:lnTo>
                    <a:cubicBezTo>
                      <a:pt x="5883" y="1370"/>
                      <a:pt x="5954" y="1298"/>
                      <a:pt x="5954" y="1191"/>
                    </a:cubicBezTo>
                    <a:cubicBezTo>
                      <a:pt x="5954" y="1084"/>
                      <a:pt x="5883" y="1012"/>
                      <a:pt x="5775" y="1012"/>
                    </a:cubicBezTo>
                    <a:lnTo>
                      <a:pt x="3513" y="1012"/>
                    </a:lnTo>
                    <a:cubicBezTo>
                      <a:pt x="3418" y="834"/>
                      <a:pt x="3239" y="715"/>
                      <a:pt x="3037" y="715"/>
                    </a:cubicBezTo>
                    <a:lnTo>
                      <a:pt x="2906" y="715"/>
                    </a:lnTo>
                    <a:lnTo>
                      <a:pt x="2906" y="477"/>
                    </a:lnTo>
                    <a:cubicBezTo>
                      <a:pt x="2906" y="227"/>
                      <a:pt x="2692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  <p:sp>
            <p:nvSpPr>
              <p:cNvPr id="123" name="Google Shape;10327;p59">
                <a:extLst>
                  <a:ext uri="{FF2B5EF4-FFF2-40B4-BE49-F238E27FC236}">
                    <a16:creationId xmlns:a16="http://schemas.microsoft.com/office/drawing/2014/main" xmlns="" id="{EDE69DAC-4471-43EC-9140-B1ACF6F4851A}"/>
                  </a:ext>
                </a:extLst>
              </p:cNvPr>
              <p:cNvSpPr/>
              <p:nvPr/>
            </p:nvSpPr>
            <p:spPr>
              <a:xfrm>
                <a:off x="1444060" y="346948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4" name="Google Shape;10328;p59">
                <a:extLst>
                  <a:ext uri="{FF2B5EF4-FFF2-40B4-BE49-F238E27FC236}">
                    <a16:creationId xmlns:a16="http://schemas.microsoft.com/office/drawing/2014/main" xmlns="" id="{F5F88F87-769C-4CC0-B463-6C296DB56626}"/>
                  </a:ext>
                </a:extLst>
              </p:cNvPr>
              <p:cNvSpPr/>
              <p:nvPr/>
            </p:nvSpPr>
            <p:spPr>
              <a:xfrm>
                <a:off x="1444060" y="3493762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0"/>
                      <a:pt x="2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5" name="Google Shape;10329;p59">
                <a:extLst>
                  <a:ext uri="{FF2B5EF4-FFF2-40B4-BE49-F238E27FC236}">
                    <a16:creationId xmlns:a16="http://schemas.microsoft.com/office/drawing/2014/main" xmlns="" id="{38A02013-5208-4E32-8EB3-CCC864F3A4FA}"/>
                  </a:ext>
                </a:extLst>
              </p:cNvPr>
              <p:cNvSpPr/>
              <p:nvPr/>
            </p:nvSpPr>
            <p:spPr>
              <a:xfrm>
                <a:off x="1444060" y="354192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84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6" name="Google Shape;10330;p59">
                <a:extLst>
                  <a:ext uri="{FF2B5EF4-FFF2-40B4-BE49-F238E27FC236}">
                    <a16:creationId xmlns:a16="http://schemas.microsoft.com/office/drawing/2014/main" xmlns="" id="{91492E9E-9785-46FA-88BC-FC704028C9C0}"/>
                  </a:ext>
                </a:extLst>
              </p:cNvPr>
              <p:cNvSpPr/>
              <p:nvPr/>
            </p:nvSpPr>
            <p:spPr>
              <a:xfrm>
                <a:off x="1444060" y="3565818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6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7" name="Google Shape;10331;p59">
                <a:extLst>
                  <a:ext uri="{FF2B5EF4-FFF2-40B4-BE49-F238E27FC236}">
                    <a16:creationId xmlns:a16="http://schemas.microsoft.com/office/drawing/2014/main" xmlns="" id="{DDA2E6BD-47B3-4DAF-A1C1-29C905E693AD}"/>
                  </a:ext>
                </a:extLst>
              </p:cNvPr>
              <p:cNvSpPr/>
              <p:nvPr/>
            </p:nvSpPr>
            <p:spPr>
              <a:xfrm>
                <a:off x="1444060" y="3614747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74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8" name="Google Shape;10332;p59">
                <a:extLst>
                  <a:ext uri="{FF2B5EF4-FFF2-40B4-BE49-F238E27FC236}">
                    <a16:creationId xmlns:a16="http://schemas.microsoft.com/office/drawing/2014/main" xmlns="" id="{DCF47D2E-D7DD-45DB-B969-818BDC97890E}"/>
                  </a:ext>
                </a:extLst>
              </p:cNvPr>
              <p:cNvSpPr/>
              <p:nvPr/>
            </p:nvSpPr>
            <p:spPr>
              <a:xfrm>
                <a:off x="1444060" y="3638256"/>
                <a:ext cx="100917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58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2989" y="358"/>
                    </a:lnTo>
                    <a:cubicBezTo>
                      <a:pt x="3096" y="358"/>
                      <a:pt x="3168" y="287"/>
                      <a:pt x="3168" y="179"/>
                    </a:cubicBezTo>
                    <a:cubicBezTo>
                      <a:pt x="3168" y="72"/>
                      <a:pt x="3084" y="1"/>
                      <a:pt x="2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29" name="Google Shape;10333;p59">
                <a:extLst>
                  <a:ext uri="{FF2B5EF4-FFF2-40B4-BE49-F238E27FC236}">
                    <a16:creationId xmlns:a16="http://schemas.microsoft.com/office/drawing/2014/main" xmlns="" id="{AD27AE63-483E-47A6-BD0E-D488BEF1F4FA}"/>
                  </a:ext>
                </a:extLst>
              </p:cNvPr>
              <p:cNvSpPr/>
              <p:nvPr/>
            </p:nvSpPr>
            <p:spPr>
              <a:xfrm>
                <a:off x="1371622" y="3459454"/>
                <a:ext cx="70208" cy="5708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92" extrusionOk="0">
                    <a:moveTo>
                      <a:pt x="1417" y="387"/>
                    </a:moveTo>
                    <a:lnTo>
                      <a:pt x="1417" y="470"/>
                    </a:lnTo>
                    <a:lnTo>
                      <a:pt x="1072" y="768"/>
                    </a:lnTo>
                    <a:lnTo>
                      <a:pt x="905" y="589"/>
                    </a:lnTo>
                    <a:cubicBezTo>
                      <a:pt x="873" y="544"/>
                      <a:pt x="823" y="523"/>
                      <a:pt x="773" y="523"/>
                    </a:cubicBezTo>
                    <a:cubicBezTo>
                      <a:pt x="731" y="523"/>
                      <a:pt x="688" y="538"/>
                      <a:pt x="655" y="566"/>
                    </a:cubicBezTo>
                    <a:cubicBezTo>
                      <a:pt x="584" y="625"/>
                      <a:pt x="584" y="744"/>
                      <a:pt x="632" y="827"/>
                    </a:cubicBezTo>
                    <a:lnTo>
                      <a:pt x="917" y="1125"/>
                    </a:lnTo>
                    <a:cubicBezTo>
                      <a:pt x="953" y="1161"/>
                      <a:pt x="989" y="1185"/>
                      <a:pt x="1048" y="1185"/>
                    </a:cubicBezTo>
                    <a:cubicBezTo>
                      <a:pt x="1096" y="1185"/>
                      <a:pt x="1132" y="1161"/>
                      <a:pt x="1167" y="1137"/>
                    </a:cubicBezTo>
                    <a:lnTo>
                      <a:pt x="1429" y="923"/>
                    </a:lnTo>
                    <a:lnTo>
                      <a:pt x="1417" y="1447"/>
                    </a:lnTo>
                    <a:lnTo>
                      <a:pt x="358" y="1447"/>
                    </a:lnTo>
                    <a:lnTo>
                      <a:pt x="358" y="387"/>
                    </a:lnTo>
                    <a:close/>
                    <a:moveTo>
                      <a:pt x="2007" y="1"/>
                    </a:moveTo>
                    <a:cubicBezTo>
                      <a:pt x="1966" y="1"/>
                      <a:pt x="1925" y="17"/>
                      <a:pt x="1894" y="54"/>
                    </a:cubicBezTo>
                    <a:lnTo>
                      <a:pt x="1727" y="185"/>
                    </a:lnTo>
                    <a:cubicBezTo>
                      <a:pt x="1679" y="89"/>
                      <a:pt x="1596" y="30"/>
                      <a:pt x="1489" y="30"/>
                    </a:cubicBezTo>
                    <a:lnTo>
                      <a:pt x="263" y="30"/>
                    </a:lnTo>
                    <a:cubicBezTo>
                      <a:pt x="120" y="30"/>
                      <a:pt x="1" y="149"/>
                      <a:pt x="1" y="304"/>
                    </a:cubicBezTo>
                    <a:lnTo>
                      <a:pt x="1" y="1518"/>
                    </a:lnTo>
                    <a:cubicBezTo>
                      <a:pt x="1" y="1673"/>
                      <a:pt x="120" y="1792"/>
                      <a:pt x="263" y="1792"/>
                    </a:cubicBezTo>
                    <a:lnTo>
                      <a:pt x="1489" y="1792"/>
                    </a:lnTo>
                    <a:cubicBezTo>
                      <a:pt x="1632" y="1792"/>
                      <a:pt x="1751" y="1673"/>
                      <a:pt x="1751" y="1518"/>
                    </a:cubicBezTo>
                    <a:lnTo>
                      <a:pt x="1751" y="613"/>
                    </a:lnTo>
                    <a:lnTo>
                      <a:pt x="2108" y="304"/>
                    </a:lnTo>
                    <a:cubicBezTo>
                      <a:pt x="2203" y="256"/>
                      <a:pt x="2203" y="137"/>
                      <a:pt x="2144" y="65"/>
                    </a:cubicBezTo>
                    <a:cubicBezTo>
                      <a:pt x="2111" y="26"/>
                      <a:pt x="2059" y="1"/>
                      <a:pt x="20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30" name="Google Shape;10334;p59">
                <a:extLst>
                  <a:ext uri="{FF2B5EF4-FFF2-40B4-BE49-F238E27FC236}">
                    <a16:creationId xmlns:a16="http://schemas.microsoft.com/office/drawing/2014/main" xmlns="" id="{50FD6B3F-6FEA-4AD9-83D8-5A6C6C6EEE52}"/>
                  </a:ext>
                </a:extLst>
              </p:cNvPr>
              <p:cNvSpPr/>
              <p:nvPr/>
            </p:nvSpPr>
            <p:spPr>
              <a:xfrm>
                <a:off x="1371622" y="3532434"/>
                <a:ext cx="70208" cy="565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5" extrusionOk="0">
                    <a:moveTo>
                      <a:pt x="1417" y="382"/>
                    </a:moveTo>
                    <a:lnTo>
                      <a:pt x="1417" y="465"/>
                    </a:lnTo>
                    <a:lnTo>
                      <a:pt x="1072" y="763"/>
                    </a:lnTo>
                    <a:lnTo>
                      <a:pt x="905" y="584"/>
                    </a:lnTo>
                    <a:cubicBezTo>
                      <a:pt x="874" y="547"/>
                      <a:pt x="827" y="529"/>
                      <a:pt x="779" y="529"/>
                    </a:cubicBezTo>
                    <a:cubicBezTo>
                      <a:pt x="734" y="529"/>
                      <a:pt x="690" y="544"/>
                      <a:pt x="655" y="572"/>
                    </a:cubicBezTo>
                    <a:cubicBezTo>
                      <a:pt x="584" y="632"/>
                      <a:pt x="584" y="751"/>
                      <a:pt x="632" y="822"/>
                    </a:cubicBezTo>
                    <a:lnTo>
                      <a:pt x="917" y="1120"/>
                    </a:lnTo>
                    <a:cubicBezTo>
                      <a:pt x="953" y="1168"/>
                      <a:pt x="989" y="1180"/>
                      <a:pt x="1048" y="1180"/>
                    </a:cubicBezTo>
                    <a:cubicBezTo>
                      <a:pt x="1096" y="1180"/>
                      <a:pt x="1132" y="1168"/>
                      <a:pt x="1167" y="1132"/>
                    </a:cubicBezTo>
                    <a:lnTo>
                      <a:pt x="1429" y="930"/>
                    </a:lnTo>
                    <a:lnTo>
                      <a:pt x="1417" y="1430"/>
                    </a:lnTo>
                    <a:lnTo>
                      <a:pt x="358" y="1430"/>
                    </a:lnTo>
                    <a:lnTo>
                      <a:pt x="358" y="382"/>
                    </a:lnTo>
                    <a:close/>
                    <a:moveTo>
                      <a:pt x="2012" y="1"/>
                    </a:moveTo>
                    <a:cubicBezTo>
                      <a:pt x="1969" y="1"/>
                      <a:pt x="1926" y="16"/>
                      <a:pt x="1894" y="49"/>
                    </a:cubicBezTo>
                    <a:lnTo>
                      <a:pt x="1727" y="180"/>
                    </a:lnTo>
                    <a:cubicBezTo>
                      <a:pt x="1679" y="96"/>
                      <a:pt x="1596" y="13"/>
                      <a:pt x="1489" y="13"/>
                    </a:cubicBezTo>
                    <a:lnTo>
                      <a:pt x="263" y="13"/>
                    </a:lnTo>
                    <a:cubicBezTo>
                      <a:pt x="120" y="13"/>
                      <a:pt x="1" y="132"/>
                      <a:pt x="1" y="287"/>
                    </a:cubicBezTo>
                    <a:lnTo>
                      <a:pt x="1" y="1501"/>
                    </a:lnTo>
                    <a:cubicBezTo>
                      <a:pt x="1" y="1656"/>
                      <a:pt x="120" y="1775"/>
                      <a:pt x="263" y="1775"/>
                    </a:cubicBezTo>
                    <a:lnTo>
                      <a:pt x="1489" y="1775"/>
                    </a:lnTo>
                    <a:cubicBezTo>
                      <a:pt x="1632" y="1775"/>
                      <a:pt x="1751" y="1656"/>
                      <a:pt x="1751" y="1501"/>
                    </a:cubicBezTo>
                    <a:lnTo>
                      <a:pt x="1751" y="608"/>
                    </a:lnTo>
                    <a:lnTo>
                      <a:pt x="2108" y="299"/>
                    </a:lnTo>
                    <a:cubicBezTo>
                      <a:pt x="2203" y="239"/>
                      <a:pt x="2203" y="144"/>
                      <a:pt x="2144" y="60"/>
                    </a:cubicBezTo>
                    <a:cubicBezTo>
                      <a:pt x="2111" y="22"/>
                      <a:pt x="2062" y="1"/>
                      <a:pt x="20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31" name="Google Shape;10335;p59">
                <a:extLst>
                  <a:ext uri="{FF2B5EF4-FFF2-40B4-BE49-F238E27FC236}">
                    <a16:creationId xmlns:a16="http://schemas.microsoft.com/office/drawing/2014/main" xmlns="" id="{1DED0619-569F-4720-AB6D-5D35C12B6684}"/>
                  </a:ext>
                </a:extLst>
              </p:cNvPr>
              <p:cNvSpPr/>
              <p:nvPr/>
            </p:nvSpPr>
            <p:spPr>
              <a:xfrm>
                <a:off x="1371622" y="3605254"/>
                <a:ext cx="70208" cy="5581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52" extrusionOk="0">
                    <a:moveTo>
                      <a:pt x="1417" y="358"/>
                    </a:moveTo>
                    <a:lnTo>
                      <a:pt x="1417" y="489"/>
                    </a:lnTo>
                    <a:lnTo>
                      <a:pt x="1072" y="787"/>
                    </a:lnTo>
                    <a:lnTo>
                      <a:pt x="905" y="608"/>
                    </a:lnTo>
                    <a:cubicBezTo>
                      <a:pt x="874" y="571"/>
                      <a:pt x="827" y="553"/>
                      <a:pt x="779" y="553"/>
                    </a:cubicBezTo>
                    <a:cubicBezTo>
                      <a:pt x="734" y="553"/>
                      <a:pt x="690" y="568"/>
                      <a:pt x="655" y="596"/>
                    </a:cubicBezTo>
                    <a:cubicBezTo>
                      <a:pt x="584" y="644"/>
                      <a:pt x="584" y="775"/>
                      <a:pt x="632" y="846"/>
                    </a:cubicBezTo>
                    <a:lnTo>
                      <a:pt x="917" y="1144"/>
                    </a:lnTo>
                    <a:cubicBezTo>
                      <a:pt x="953" y="1192"/>
                      <a:pt x="989" y="1203"/>
                      <a:pt x="1048" y="1203"/>
                    </a:cubicBezTo>
                    <a:cubicBezTo>
                      <a:pt x="1096" y="1203"/>
                      <a:pt x="1132" y="1192"/>
                      <a:pt x="1167" y="1156"/>
                    </a:cubicBezTo>
                    <a:lnTo>
                      <a:pt x="1429" y="953"/>
                    </a:lnTo>
                    <a:lnTo>
                      <a:pt x="1417" y="1406"/>
                    </a:lnTo>
                    <a:lnTo>
                      <a:pt x="358" y="1406"/>
                    </a:lnTo>
                    <a:lnTo>
                      <a:pt x="358" y="358"/>
                    </a:lnTo>
                    <a:close/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lnTo>
                      <a:pt x="1" y="1489"/>
                    </a:lnTo>
                    <a:cubicBezTo>
                      <a:pt x="1" y="1632"/>
                      <a:pt x="120" y="1751"/>
                      <a:pt x="263" y="1751"/>
                    </a:cubicBezTo>
                    <a:lnTo>
                      <a:pt x="1489" y="1751"/>
                    </a:lnTo>
                    <a:cubicBezTo>
                      <a:pt x="1632" y="1751"/>
                      <a:pt x="1751" y="1632"/>
                      <a:pt x="1751" y="1489"/>
                    </a:cubicBezTo>
                    <a:lnTo>
                      <a:pt x="1751" y="632"/>
                    </a:lnTo>
                    <a:lnTo>
                      <a:pt x="2108" y="322"/>
                    </a:lnTo>
                    <a:cubicBezTo>
                      <a:pt x="2191" y="263"/>
                      <a:pt x="2203" y="144"/>
                      <a:pt x="2132" y="72"/>
                    </a:cubicBezTo>
                    <a:cubicBezTo>
                      <a:pt x="2107" y="47"/>
                      <a:pt x="2062" y="32"/>
                      <a:pt x="2014" y="32"/>
                    </a:cubicBezTo>
                    <a:cubicBezTo>
                      <a:pt x="1972" y="32"/>
                      <a:pt x="1927" y="44"/>
                      <a:pt x="1894" y="72"/>
                    </a:cubicBezTo>
                    <a:lnTo>
                      <a:pt x="1739" y="191"/>
                    </a:lnTo>
                    <a:cubicBezTo>
                      <a:pt x="1715" y="84"/>
                      <a:pt x="1608" y="1"/>
                      <a:pt x="14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</p:grp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31554C77-D14E-06AF-7BD9-221181D8AE24}"/>
              </a:ext>
            </a:extLst>
          </p:cNvPr>
          <p:cNvGrpSpPr/>
          <p:nvPr/>
        </p:nvGrpSpPr>
        <p:grpSpPr>
          <a:xfrm>
            <a:off x="769263" y="4103224"/>
            <a:ext cx="701114" cy="687069"/>
            <a:chOff x="714029" y="4209026"/>
            <a:chExt cx="793387" cy="777493"/>
          </a:xfrm>
        </p:grpSpPr>
        <p:sp>
          <p:nvSpPr>
            <p:cNvPr id="47" name="Овал 70">
              <a:extLst>
                <a:ext uri="{FF2B5EF4-FFF2-40B4-BE49-F238E27FC236}">
                  <a16:creationId xmlns:a16="http://schemas.microsoft.com/office/drawing/2014/main" xmlns="" id="{222264E9-E30E-2D3B-3EA4-EFE5FDF8BC4E}"/>
                </a:ext>
              </a:extLst>
            </p:cNvPr>
            <p:cNvSpPr/>
            <p:nvPr/>
          </p:nvSpPr>
          <p:spPr>
            <a:xfrm>
              <a:off x="714029" y="4209026"/>
              <a:ext cx="793387" cy="777493"/>
            </a:xfrm>
            <a:prstGeom prst="ellipse">
              <a:avLst/>
            </a:prstGeom>
            <a:solidFill>
              <a:srgbClr val="A3A3A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108000" rtlCol="0" anchor="b"/>
            <a:lstStyle/>
            <a:p>
              <a:pPr algn="ctr"/>
              <a:endParaRPr lang="ru-RU" sz="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2" name="Google Shape;10367;p59">
              <a:extLst>
                <a:ext uri="{FF2B5EF4-FFF2-40B4-BE49-F238E27FC236}">
                  <a16:creationId xmlns:a16="http://schemas.microsoft.com/office/drawing/2014/main" xmlns="" id="{2F88D41F-B3E7-46B0-B4F5-D388831B9A44}"/>
                </a:ext>
              </a:extLst>
            </p:cNvPr>
            <p:cNvSpPr/>
            <p:nvPr/>
          </p:nvSpPr>
          <p:spPr>
            <a:xfrm>
              <a:off x="924391" y="4396532"/>
              <a:ext cx="372662" cy="402480"/>
            </a:xfrm>
            <a:custGeom>
              <a:avLst/>
              <a:gdLst/>
              <a:ahLst/>
              <a:cxnLst/>
              <a:rect l="l" t="t" r="r" b="b"/>
              <a:pathLst>
                <a:path w="10752" h="10491" extrusionOk="0">
                  <a:moveTo>
                    <a:pt x="9632" y="1406"/>
                  </a:moveTo>
                  <a:lnTo>
                    <a:pt x="9632" y="2418"/>
                  </a:lnTo>
                  <a:lnTo>
                    <a:pt x="3584" y="2418"/>
                  </a:lnTo>
                  <a:lnTo>
                    <a:pt x="3584" y="1918"/>
                  </a:lnTo>
                  <a:cubicBezTo>
                    <a:pt x="3584" y="1787"/>
                    <a:pt x="3477" y="1680"/>
                    <a:pt x="3346" y="1680"/>
                  </a:cubicBezTo>
                  <a:lnTo>
                    <a:pt x="1905" y="1680"/>
                  </a:lnTo>
                  <a:cubicBezTo>
                    <a:pt x="1774" y="1680"/>
                    <a:pt x="1667" y="1787"/>
                    <a:pt x="1667" y="1918"/>
                  </a:cubicBezTo>
                  <a:lnTo>
                    <a:pt x="1667" y="2358"/>
                  </a:lnTo>
                  <a:cubicBezTo>
                    <a:pt x="1500" y="2275"/>
                    <a:pt x="1381" y="2108"/>
                    <a:pt x="1381" y="1918"/>
                  </a:cubicBezTo>
                  <a:cubicBezTo>
                    <a:pt x="1381" y="1632"/>
                    <a:pt x="1607" y="1406"/>
                    <a:pt x="1893" y="1406"/>
                  </a:cubicBezTo>
                  <a:close/>
                  <a:moveTo>
                    <a:pt x="3131" y="2156"/>
                  </a:moveTo>
                  <a:lnTo>
                    <a:pt x="3131" y="3168"/>
                  </a:lnTo>
                  <a:lnTo>
                    <a:pt x="2739" y="3001"/>
                  </a:lnTo>
                  <a:cubicBezTo>
                    <a:pt x="2709" y="2989"/>
                    <a:pt x="2679" y="2983"/>
                    <a:pt x="2649" y="2983"/>
                  </a:cubicBezTo>
                  <a:cubicBezTo>
                    <a:pt x="2620" y="2983"/>
                    <a:pt x="2590" y="2989"/>
                    <a:pt x="2560" y="3001"/>
                  </a:cubicBezTo>
                  <a:lnTo>
                    <a:pt x="2143" y="3180"/>
                  </a:lnTo>
                  <a:lnTo>
                    <a:pt x="2143" y="2156"/>
                  </a:lnTo>
                  <a:close/>
                  <a:moveTo>
                    <a:pt x="10275" y="2882"/>
                  </a:moveTo>
                  <a:lnTo>
                    <a:pt x="10275" y="3346"/>
                  </a:lnTo>
                  <a:lnTo>
                    <a:pt x="3584" y="3346"/>
                  </a:lnTo>
                  <a:lnTo>
                    <a:pt x="3584" y="2882"/>
                  </a:lnTo>
                  <a:close/>
                  <a:moveTo>
                    <a:pt x="8823" y="4728"/>
                  </a:moveTo>
                  <a:cubicBezTo>
                    <a:pt x="9108" y="4728"/>
                    <a:pt x="9335" y="4954"/>
                    <a:pt x="9335" y="5239"/>
                  </a:cubicBezTo>
                  <a:cubicBezTo>
                    <a:pt x="9335" y="5430"/>
                    <a:pt x="9216" y="5609"/>
                    <a:pt x="9049" y="5680"/>
                  </a:cubicBezTo>
                  <a:lnTo>
                    <a:pt x="9049" y="5239"/>
                  </a:lnTo>
                  <a:cubicBezTo>
                    <a:pt x="9049" y="5097"/>
                    <a:pt x="8942" y="4989"/>
                    <a:pt x="8811" y="4989"/>
                  </a:cubicBezTo>
                  <a:lnTo>
                    <a:pt x="7358" y="4989"/>
                  </a:lnTo>
                  <a:cubicBezTo>
                    <a:pt x="7215" y="4989"/>
                    <a:pt x="7120" y="5097"/>
                    <a:pt x="7120" y="5239"/>
                  </a:cubicBezTo>
                  <a:lnTo>
                    <a:pt x="7120" y="5740"/>
                  </a:lnTo>
                  <a:lnTo>
                    <a:pt x="1060" y="5740"/>
                  </a:lnTo>
                  <a:lnTo>
                    <a:pt x="1060" y="4728"/>
                  </a:lnTo>
                  <a:close/>
                  <a:moveTo>
                    <a:pt x="8608" y="5454"/>
                  </a:moveTo>
                  <a:lnTo>
                    <a:pt x="8608" y="6502"/>
                  </a:lnTo>
                  <a:lnTo>
                    <a:pt x="8192" y="6323"/>
                  </a:lnTo>
                  <a:cubicBezTo>
                    <a:pt x="8156" y="6311"/>
                    <a:pt x="8132" y="6311"/>
                    <a:pt x="8096" y="6311"/>
                  </a:cubicBezTo>
                  <a:cubicBezTo>
                    <a:pt x="8073" y="6311"/>
                    <a:pt x="8037" y="6311"/>
                    <a:pt x="8013" y="6323"/>
                  </a:cubicBezTo>
                  <a:lnTo>
                    <a:pt x="7620" y="6490"/>
                  </a:lnTo>
                  <a:lnTo>
                    <a:pt x="7620" y="5454"/>
                  </a:lnTo>
                  <a:close/>
                  <a:moveTo>
                    <a:pt x="8846" y="3811"/>
                  </a:moveTo>
                  <a:cubicBezTo>
                    <a:pt x="9632" y="3811"/>
                    <a:pt x="10275" y="4442"/>
                    <a:pt x="10275" y="5251"/>
                  </a:cubicBezTo>
                  <a:cubicBezTo>
                    <a:pt x="10275" y="5632"/>
                    <a:pt x="10120" y="5990"/>
                    <a:pt x="9859" y="6263"/>
                  </a:cubicBezTo>
                  <a:cubicBezTo>
                    <a:pt x="9632" y="6490"/>
                    <a:pt x="9358" y="6621"/>
                    <a:pt x="9061" y="6668"/>
                  </a:cubicBezTo>
                  <a:lnTo>
                    <a:pt x="9061" y="6192"/>
                  </a:lnTo>
                  <a:cubicBezTo>
                    <a:pt x="9501" y="6085"/>
                    <a:pt x="9811" y="5692"/>
                    <a:pt x="9811" y="5239"/>
                  </a:cubicBezTo>
                  <a:cubicBezTo>
                    <a:pt x="9811" y="4704"/>
                    <a:pt x="9382" y="4263"/>
                    <a:pt x="8846" y="4263"/>
                  </a:cubicBezTo>
                  <a:lnTo>
                    <a:pt x="476" y="4263"/>
                  </a:lnTo>
                  <a:lnTo>
                    <a:pt x="476" y="3811"/>
                  </a:lnTo>
                  <a:close/>
                  <a:moveTo>
                    <a:pt x="7144" y="6216"/>
                  </a:moveTo>
                  <a:lnTo>
                    <a:pt x="7144" y="6680"/>
                  </a:lnTo>
                  <a:lnTo>
                    <a:pt x="464" y="6680"/>
                  </a:lnTo>
                  <a:lnTo>
                    <a:pt x="464" y="6216"/>
                  </a:lnTo>
                  <a:close/>
                  <a:moveTo>
                    <a:pt x="9632" y="8073"/>
                  </a:moveTo>
                  <a:lnTo>
                    <a:pt x="9632" y="9085"/>
                  </a:lnTo>
                  <a:lnTo>
                    <a:pt x="3584" y="9085"/>
                  </a:lnTo>
                  <a:lnTo>
                    <a:pt x="3584" y="8585"/>
                  </a:lnTo>
                  <a:cubicBezTo>
                    <a:pt x="3584" y="8454"/>
                    <a:pt x="3477" y="8347"/>
                    <a:pt x="3346" y="8347"/>
                  </a:cubicBezTo>
                  <a:lnTo>
                    <a:pt x="1905" y="8347"/>
                  </a:lnTo>
                  <a:cubicBezTo>
                    <a:pt x="1774" y="8347"/>
                    <a:pt x="1667" y="8454"/>
                    <a:pt x="1667" y="8585"/>
                  </a:cubicBezTo>
                  <a:lnTo>
                    <a:pt x="1667" y="9026"/>
                  </a:lnTo>
                  <a:cubicBezTo>
                    <a:pt x="1500" y="8942"/>
                    <a:pt x="1381" y="8776"/>
                    <a:pt x="1381" y="8585"/>
                  </a:cubicBezTo>
                  <a:cubicBezTo>
                    <a:pt x="1381" y="8299"/>
                    <a:pt x="1607" y="8073"/>
                    <a:pt x="1893" y="8073"/>
                  </a:cubicBezTo>
                  <a:close/>
                  <a:moveTo>
                    <a:pt x="3131" y="8823"/>
                  </a:moveTo>
                  <a:lnTo>
                    <a:pt x="3131" y="9835"/>
                  </a:lnTo>
                  <a:lnTo>
                    <a:pt x="2739" y="9669"/>
                  </a:lnTo>
                  <a:cubicBezTo>
                    <a:pt x="2709" y="9657"/>
                    <a:pt x="2679" y="9651"/>
                    <a:pt x="2649" y="9651"/>
                  </a:cubicBezTo>
                  <a:cubicBezTo>
                    <a:pt x="2620" y="9651"/>
                    <a:pt x="2590" y="9657"/>
                    <a:pt x="2560" y="9669"/>
                  </a:cubicBezTo>
                  <a:lnTo>
                    <a:pt x="2143" y="9847"/>
                  </a:lnTo>
                  <a:lnTo>
                    <a:pt x="2143" y="8823"/>
                  </a:lnTo>
                  <a:close/>
                  <a:moveTo>
                    <a:pt x="10275" y="7144"/>
                  </a:moveTo>
                  <a:lnTo>
                    <a:pt x="10275" y="7597"/>
                  </a:lnTo>
                  <a:lnTo>
                    <a:pt x="1905" y="7597"/>
                  </a:lnTo>
                  <a:cubicBezTo>
                    <a:pt x="1369" y="7597"/>
                    <a:pt x="941" y="8037"/>
                    <a:pt x="941" y="8573"/>
                  </a:cubicBezTo>
                  <a:cubicBezTo>
                    <a:pt x="941" y="9026"/>
                    <a:pt x="1250" y="9419"/>
                    <a:pt x="1679" y="9526"/>
                  </a:cubicBezTo>
                  <a:lnTo>
                    <a:pt x="1679" y="10002"/>
                  </a:lnTo>
                  <a:cubicBezTo>
                    <a:pt x="1381" y="9954"/>
                    <a:pt x="1119" y="9800"/>
                    <a:pt x="893" y="9597"/>
                  </a:cubicBezTo>
                  <a:cubicBezTo>
                    <a:pt x="631" y="9323"/>
                    <a:pt x="476" y="8954"/>
                    <a:pt x="476" y="8585"/>
                  </a:cubicBezTo>
                  <a:cubicBezTo>
                    <a:pt x="476" y="7787"/>
                    <a:pt x="1119" y="7144"/>
                    <a:pt x="1917" y="7144"/>
                  </a:cubicBezTo>
                  <a:close/>
                  <a:moveTo>
                    <a:pt x="1917" y="1"/>
                  </a:moveTo>
                  <a:cubicBezTo>
                    <a:pt x="881" y="1"/>
                    <a:pt x="12" y="846"/>
                    <a:pt x="12" y="1906"/>
                  </a:cubicBezTo>
                  <a:cubicBezTo>
                    <a:pt x="12" y="2406"/>
                    <a:pt x="214" y="2882"/>
                    <a:pt x="572" y="3239"/>
                  </a:cubicBezTo>
                  <a:cubicBezTo>
                    <a:pt x="595" y="3275"/>
                    <a:pt x="631" y="3299"/>
                    <a:pt x="667" y="3334"/>
                  </a:cubicBezTo>
                  <a:lnTo>
                    <a:pt x="238" y="3334"/>
                  </a:lnTo>
                  <a:cubicBezTo>
                    <a:pt x="107" y="3334"/>
                    <a:pt x="0" y="3430"/>
                    <a:pt x="0" y="3573"/>
                  </a:cubicBezTo>
                  <a:lnTo>
                    <a:pt x="0" y="4489"/>
                  </a:lnTo>
                  <a:cubicBezTo>
                    <a:pt x="0" y="4620"/>
                    <a:pt x="107" y="4728"/>
                    <a:pt x="238" y="4728"/>
                  </a:cubicBezTo>
                  <a:lnTo>
                    <a:pt x="631" y="4728"/>
                  </a:lnTo>
                  <a:lnTo>
                    <a:pt x="631" y="5751"/>
                  </a:lnTo>
                  <a:lnTo>
                    <a:pt x="238" y="5751"/>
                  </a:lnTo>
                  <a:cubicBezTo>
                    <a:pt x="107" y="5751"/>
                    <a:pt x="0" y="5859"/>
                    <a:pt x="0" y="5990"/>
                  </a:cubicBezTo>
                  <a:lnTo>
                    <a:pt x="0" y="6918"/>
                  </a:lnTo>
                  <a:cubicBezTo>
                    <a:pt x="0" y="7049"/>
                    <a:pt x="107" y="7156"/>
                    <a:pt x="238" y="7156"/>
                  </a:cubicBezTo>
                  <a:lnTo>
                    <a:pt x="667" y="7156"/>
                  </a:lnTo>
                  <a:cubicBezTo>
                    <a:pt x="274" y="7502"/>
                    <a:pt x="12" y="8014"/>
                    <a:pt x="12" y="8597"/>
                  </a:cubicBezTo>
                  <a:cubicBezTo>
                    <a:pt x="12" y="9109"/>
                    <a:pt x="214" y="9585"/>
                    <a:pt x="572" y="9942"/>
                  </a:cubicBezTo>
                  <a:cubicBezTo>
                    <a:pt x="929" y="10300"/>
                    <a:pt x="1405" y="10490"/>
                    <a:pt x="1905" y="10490"/>
                  </a:cubicBezTo>
                  <a:lnTo>
                    <a:pt x="5394" y="10490"/>
                  </a:lnTo>
                  <a:cubicBezTo>
                    <a:pt x="5525" y="10490"/>
                    <a:pt x="5632" y="10383"/>
                    <a:pt x="5632" y="10252"/>
                  </a:cubicBezTo>
                  <a:cubicBezTo>
                    <a:pt x="5632" y="10121"/>
                    <a:pt x="5525" y="10014"/>
                    <a:pt x="5394" y="10014"/>
                  </a:cubicBezTo>
                  <a:lnTo>
                    <a:pt x="3584" y="10014"/>
                  </a:lnTo>
                  <a:lnTo>
                    <a:pt x="3584" y="9550"/>
                  </a:lnTo>
                  <a:lnTo>
                    <a:pt x="10275" y="9550"/>
                  </a:lnTo>
                  <a:lnTo>
                    <a:pt x="10275" y="10014"/>
                  </a:lnTo>
                  <a:lnTo>
                    <a:pt x="6477" y="10014"/>
                  </a:lnTo>
                  <a:cubicBezTo>
                    <a:pt x="6346" y="10014"/>
                    <a:pt x="6239" y="10121"/>
                    <a:pt x="6239" y="10252"/>
                  </a:cubicBezTo>
                  <a:cubicBezTo>
                    <a:pt x="6239" y="10383"/>
                    <a:pt x="6346" y="10490"/>
                    <a:pt x="6477" y="10490"/>
                  </a:cubicBezTo>
                  <a:lnTo>
                    <a:pt x="10513" y="10490"/>
                  </a:lnTo>
                  <a:cubicBezTo>
                    <a:pt x="10644" y="10490"/>
                    <a:pt x="10751" y="10383"/>
                    <a:pt x="10751" y="10252"/>
                  </a:cubicBezTo>
                  <a:lnTo>
                    <a:pt x="10751" y="9323"/>
                  </a:lnTo>
                  <a:cubicBezTo>
                    <a:pt x="10751" y="9192"/>
                    <a:pt x="10644" y="9085"/>
                    <a:pt x="10513" y="9085"/>
                  </a:cubicBezTo>
                  <a:lnTo>
                    <a:pt x="10120" y="9085"/>
                  </a:lnTo>
                  <a:lnTo>
                    <a:pt x="10120" y="8061"/>
                  </a:lnTo>
                  <a:lnTo>
                    <a:pt x="10513" y="8061"/>
                  </a:lnTo>
                  <a:cubicBezTo>
                    <a:pt x="10644" y="8061"/>
                    <a:pt x="10751" y="7954"/>
                    <a:pt x="10751" y="7823"/>
                  </a:cubicBezTo>
                  <a:lnTo>
                    <a:pt x="10751" y="6906"/>
                  </a:lnTo>
                  <a:cubicBezTo>
                    <a:pt x="10751" y="6763"/>
                    <a:pt x="10644" y="6668"/>
                    <a:pt x="10513" y="6668"/>
                  </a:cubicBezTo>
                  <a:lnTo>
                    <a:pt x="10073" y="6668"/>
                  </a:lnTo>
                  <a:cubicBezTo>
                    <a:pt x="10109" y="6633"/>
                    <a:pt x="10156" y="6609"/>
                    <a:pt x="10180" y="6573"/>
                  </a:cubicBezTo>
                  <a:cubicBezTo>
                    <a:pt x="10537" y="6216"/>
                    <a:pt x="10728" y="5740"/>
                    <a:pt x="10728" y="5239"/>
                  </a:cubicBezTo>
                  <a:cubicBezTo>
                    <a:pt x="10728" y="4656"/>
                    <a:pt x="10478" y="4144"/>
                    <a:pt x="10073" y="3787"/>
                  </a:cubicBezTo>
                  <a:lnTo>
                    <a:pt x="10513" y="3787"/>
                  </a:lnTo>
                  <a:cubicBezTo>
                    <a:pt x="10644" y="3787"/>
                    <a:pt x="10751" y="3692"/>
                    <a:pt x="10751" y="3549"/>
                  </a:cubicBezTo>
                  <a:lnTo>
                    <a:pt x="10751" y="2632"/>
                  </a:lnTo>
                  <a:cubicBezTo>
                    <a:pt x="10751" y="2501"/>
                    <a:pt x="10644" y="2394"/>
                    <a:pt x="10513" y="2394"/>
                  </a:cubicBezTo>
                  <a:lnTo>
                    <a:pt x="10120" y="2394"/>
                  </a:lnTo>
                  <a:lnTo>
                    <a:pt x="10120" y="1370"/>
                  </a:lnTo>
                  <a:lnTo>
                    <a:pt x="10513" y="1394"/>
                  </a:lnTo>
                  <a:cubicBezTo>
                    <a:pt x="10644" y="1394"/>
                    <a:pt x="10751" y="1287"/>
                    <a:pt x="10751" y="1156"/>
                  </a:cubicBezTo>
                  <a:lnTo>
                    <a:pt x="10751" y="239"/>
                  </a:lnTo>
                  <a:cubicBezTo>
                    <a:pt x="10751" y="96"/>
                    <a:pt x="10644" y="1"/>
                    <a:pt x="10513" y="1"/>
                  </a:cubicBezTo>
                  <a:lnTo>
                    <a:pt x="8942" y="1"/>
                  </a:lnTo>
                  <a:cubicBezTo>
                    <a:pt x="8811" y="1"/>
                    <a:pt x="8704" y="96"/>
                    <a:pt x="8704" y="239"/>
                  </a:cubicBezTo>
                  <a:cubicBezTo>
                    <a:pt x="8704" y="370"/>
                    <a:pt x="8811" y="477"/>
                    <a:pt x="8942" y="477"/>
                  </a:cubicBezTo>
                  <a:lnTo>
                    <a:pt x="10287" y="477"/>
                  </a:lnTo>
                  <a:lnTo>
                    <a:pt x="10287" y="929"/>
                  </a:lnTo>
                  <a:lnTo>
                    <a:pt x="1905" y="929"/>
                  </a:lnTo>
                  <a:cubicBezTo>
                    <a:pt x="1369" y="929"/>
                    <a:pt x="941" y="1370"/>
                    <a:pt x="941" y="1906"/>
                  </a:cubicBezTo>
                  <a:cubicBezTo>
                    <a:pt x="941" y="2358"/>
                    <a:pt x="1250" y="2751"/>
                    <a:pt x="1679" y="2858"/>
                  </a:cubicBezTo>
                  <a:lnTo>
                    <a:pt x="1679" y="3334"/>
                  </a:lnTo>
                  <a:cubicBezTo>
                    <a:pt x="1381" y="3287"/>
                    <a:pt x="1119" y="3156"/>
                    <a:pt x="893" y="2930"/>
                  </a:cubicBezTo>
                  <a:cubicBezTo>
                    <a:pt x="631" y="2656"/>
                    <a:pt x="476" y="2287"/>
                    <a:pt x="476" y="1918"/>
                  </a:cubicBezTo>
                  <a:cubicBezTo>
                    <a:pt x="476" y="1132"/>
                    <a:pt x="1119" y="477"/>
                    <a:pt x="1917" y="477"/>
                  </a:cubicBezTo>
                  <a:lnTo>
                    <a:pt x="7870" y="477"/>
                  </a:lnTo>
                  <a:cubicBezTo>
                    <a:pt x="8013" y="477"/>
                    <a:pt x="8108" y="370"/>
                    <a:pt x="8108" y="239"/>
                  </a:cubicBezTo>
                  <a:cubicBezTo>
                    <a:pt x="8108" y="96"/>
                    <a:pt x="8013" y="1"/>
                    <a:pt x="78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34" name="Прямоугольник 3">
            <a:extLst>
              <a:ext uri="{FF2B5EF4-FFF2-40B4-BE49-F238E27FC236}">
                <a16:creationId xmlns:a16="http://schemas.microsoft.com/office/drawing/2014/main" xmlns="" id="{0019D897-F826-42FF-B3B1-995D4BE3E8FD}"/>
              </a:ext>
            </a:extLst>
          </p:cNvPr>
          <p:cNvSpPr/>
          <p:nvPr/>
        </p:nvSpPr>
        <p:spPr>
          <a:xfrm>
            <a:off x="8434438" y="5666091"/>
            <a:ext cx="3452586" cy="8075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ea typeface="+mn-lt"/>
                <a:cs typeface="+mn-lt"/>
              </a:rPr>
              <a:t>Цифровизация операционных процессов блока образования (формирование ведомостей в эл. Виде) – </a:t>
            </a:r>
            <a:r>
              <a:rPr lang="ru-RU" sz="800" b="1" dirty="0">
                <a:ea typeface="+mn-lt"/>
                <a:cs typeface="+mn-lt"/>
              </a:rPr>
              <a:t>до 60% экономии времени сотрудников </a:t>
            </a:r>
            <a:r>
              <a:rPr lang="ru-RU" sz="800" dirty="0">
                <a:ea typeface="+mn-lt"/>
                <a:cs typeface="+mn-lt"/>
              </a:rPr>
              <a:t>на выполнение данного функционала</a:t>
            </a:r>
            <a:endParaRPr lang="ru-RU" sz="800" b="1" dirty="0">
              <a:ea typeface="+mn-lt"/>
              <a:cs typeface="+mn-lt"/>
            </a:endParaRPr>
          </a:p>
        </p:txBody>
      </p:sp>
      <p:sp>
        <p:nvSpPr>
          <p:cNvPr id="137" name="Прямоугольник 3">
            <a:extLst>
              <a:ext uri="{FF2B5EF4-FFF2-40B4-BE49-F238E27FC236}">
                <a16:creationId xmlns:a16="http://schemas.microsoft.com/office/drawing/2014/main" xmlns="" id="{CB69C665-1AEB-4498-9056-19343166DBEE}"/>
              </a:ext>
            </a:extLst>
          </p:cNvPr>
          <p:cNvSpPr/>
          <p:nvPr/>
        </p:nvSpPr>
        <p:spPr>
          <a:xfrm>
            <a:off x="8467843" y="5135010"/>
            <a:ext cx="3658278" cy="6224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fontAlgn="base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ea typeface="+mn-lt"/>
                <a:cs typeface="+mn-lt"/>
              </a:rPr>
              <a:t>Улучшение сервиса согласования командировок – </a:t>
            </a:r>
            <a:r>
              <a:rPr lang="ru-RU" sz="800" b="1" dirty="0">
                <a:ea typeface="+mn-lt"/>
                <a:cs typeface="+mn-lt"/>
              </a:rPr>
              <a:t>быстрее, удобнее, прозрачнее, возможность удаленного оформления заявки</a:t>
            </a:r>
          </a:p>
        </p:txBody>
      </p:sp>
      <p:sp>
        <p:nvSpPr>
          <p:cNvPr id="63" name="Номер слайда 15">
            <a:extLst>
              <a:ext uri="{FF2B5EF4-FFF2-40B4-BE49-F238E27FC236}">
                <a16:creationId xmlns:a16="http://schemas.microsoft.com/office/drawing/2014/main" xmlns="" id="{A0DA5B87-0827-D088-71B2-11C7E07E32F6}"/>
              </a:ext>
            </a:extLst>
          </p:cNvPr>
          <p:cNvSpPr txBox="1">
            <a:spLocks/>
          </p:cNvSpPr>
          <p:nvPr/>
        </p:nvSpPr>
        <p:spPr>
          <a:xfrm>
            <a:off x="11315700" y="6556441"/>
            <a:ext cx="876300" cy="301559"/>
          </a:xfrm>
          <a:prstGeom prst="rect">
            <a:avLst/>
          </a:prstGeom>
          <a:solidFill>
            <a:srgbClr val="A3A3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4743-7620-4ABF-9423-E75C74028806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431891"/>
            <a:ext cx="277402" cy="924297"/>
          </a:xfrm>
          <a:prstGeom prst="rect">
            <a:avLst/>
          </a:prstGeom>
          <a:solidFill>
            <a:srgbClr val="990000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8436077" y="473075"/>
            <a:ext cx="3431457" cy="262393"/>
          </a:xfrm>
          <a:prstGeom prst="rect">
            <a:avLst/>
          </a:prstGeom>
          <a:solidFill>
            <a:srgbClr val="9900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72000" rIns="0" bIns="0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ПЛАНЫ на 2023 г.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3638946-B906-0142-FE02-FD77A216E406}"/>
              </a:ext>
            </a:extLst>
          </p:cNvPr>
          <p:cNvSpPr txBox="1"/>
          <p:nvPr/>
        </p:nvSpPr>
        <p:spPr>
          <a:xfrm>
            <a:off x="3140842" y="465603"/>
            <a:ext cx="2360358" cy="26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72000" rIns="0" bIns="0" numCol="1" spcCol="1270" anchor="ctr" anchorCtr="0">
            <a:noAutofit/>
          </a:bodyPr>
          <a:lstStyle>
            <a:defPPr>
              <a:defRPr lang="ru-RU"/>
            </a:defPPr>
            <a:lvl1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5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2020-2022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512776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5297</TotalTime>
  <Words>2125</Words>
  <Application>Microsoft Office PowerPoint</Application>
  <PresentationFormat>Произвольный</PresentationFormat>
  <Paragraphs>395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Century Gothic</vt:lpstr>
      <vt:lpstr>Roboto</vt:lpstr>
      <vt:lpstr>Tahoma</vt:lpstr>
      <vt:lpstr>Impact</vt:lpstr>
      <vt:lpstr>Verdana</vt:lpstr>
      <vt:lpstr>Times New Roman</vt:lpstr>
      <vt:lpstr>Calibri</vt:lpstr>
      <vt:lpstr>Wingdings</vt:lpstr>
      <vt:lpstr>4_Тема Office</vt:lpstr>
      <vt:lpstr>Слайд 1</vt:lpstr>
      <vt:lpstr>Слайд 2</vt:lpstr>
      <vt:lpstr>Партнёрства. Основные итоги и планы </vt:lpstr>
      <vt:lpstr>Образование и международная деятельность </vt:lpstr>
      <vt:lpstr>Наука и проектная деятельность</vt:lpstr>
      <vt:lpstr>Интеграция проектного института «Союзхимпромпроект» и КНИТУ</vt:lpstr>
      <vt:lpstr>Развитие кадрового потенциала. Организационные изменения</vt:lpstr>
      <vt:lpstr>Слайд 8</vt:lpstr>
      <vt:lpstr>Цифровизация</vt:lpstr>
      <vt:lpstr>Меры социальной поддержки сотрудников КНИТУ </vt:lpstr>
      <vt:lpstr>Результаты реализации программы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451</cp:revision>
  <cp:lastPrinted>2022-06-09T16:42:58Z</cp:lastPrinted>
  <dcterms:created xsi:type="dcterms:W3CDTF">2021-07-15T12:03:34Z</dcterms:created>
  <dcterms:modified xsi:type="dcterms:W3CDTF">2023-05-10T08:42:35Z</dcterms:modified>
</cp:coreProperties>
</file>