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333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0050-A39B-4785-A2FB-D66FFA653FDE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1"/>
            <a:ext cx="7268344" cy="129614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Порядок проведения конкурса на должности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педагогических работников, относящихся к ППС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321297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21297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12976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556792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УОКО рассылает по кафедрам списки работников, у которых  истекает срок действия трудового договора  в след.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чебном году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(01.06)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4355976" y="1412776"/>
            <a:ext cx="2016224" cy="1440160"/>
            <a:chOff x="2411760" y="1412776"/>
            <a:chExt cx="2016224" cy="14401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483768" y="1556792"/>
              <a:ext cx="187220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УОКО размещает объявление о конкурсе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01.11-05.11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01.04-05.04</a:t>
              </a:r>
            </a:p>
            <a:p>
              <a:pPr algn="ctr"/>
              <a:endParaRPr lang="ru-RU" dirty="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2411760" y="1412776"/>
              <a:ext cx="2016224" cy="144016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755576" y="3284984"/>
            <a:ext cx="19442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заседания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02.12-06.12 по 02.01-06.01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02.05-06.05 по 02.06-06.06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19872" y="32849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заседания Ученого совета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02.01-06.01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02.06-06.06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707904" y="32849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1556792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Подача заявлений и сопутствующих документов от претендентов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01-05.11 по 01.12-05.12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01.04-05.04 по 01.05-05.05</a:t>
            </a:r>
          </a:p>
          <a:p>
            <a:pPr algn="ctr">
              <a:spcBef>
                <a:spcPct val="0"/>
              </a:spcBef>
              <a:defRPr/>
            </a:pP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084168" y="33569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УОКО  издает приказ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 зачислении на должность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31.01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30.06</a:t>
            </a:r>
          </a:p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67744" y="1556792"/>
            <a:ext cx="189453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Ответственные секретари подают рапорта об объявлении конкурса в УОКО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01.09 по 31.10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01.01 по 31.03</a:t>
            </a:r>
          </a:p>
          <a:p>
            <a:pPr algn="ctr"/>
            <a:endParaRPr lang="ru-RU" dirty="0"/>
          </a:p>
        </p:txBody>
      </p:sp>
      <p:cxnSp>
        <p:nvCxnSpPr>
          <p:cNvPr id="33" name="Прямая со стрелкой 32"/>
          <p:cNvCxnSpPr>
            <a:stCxn id="7" idx="3"/>
            <a:endCxn id="24" idx="1"/>
          </p:cNvCxnSpPr>
          <p:nvPr/>
        </p:nvCxnSpPr>
        <p:spPr>
          <a:xfrm>
            <a:off x="2051720" y="22048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3"/>
            <a:endCxn id="9" idx="1"/>
          </p:cNvCxnSpPr>
          <p:nvPr/>
        </p:nvCxnSpPr>
        <p:spPr>
          <a:xfrm>
            <a:off x="4162274" y="2204864"/>
            <a:ext cx="2657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9" idx="3"/>
            <a:endCxn id="18" idx="1"/>
          </p:cNvCxnSpPr>
          <p:nvPr/>
        </p:nvCxnSpPr>
        <p:spPr>
          <a:xfrm>
            <a:off x="6300192" y="22048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3"/>
            <a:endCxn id="5" idx="1"/>
          </p:cNvCxnSpPr>
          <p:nvPr/>
        </p:nvCxnSpPr>
        <p:spPr>
          <a:xfrm>
            <a:off x="2771800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3"/>
            <a:endCxn id="4" idx="1"/>
          </p:cNvCxnSpPr>
          <p:nvPr/>
        </p:nvCxnSpPr>
        <p:spPr>
          <a:xfrm>
            <a:off x="5076056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20072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УОКО </a:t>
            </a:r>
            <a:r>
              <a:rPr lang="ru-RU" sz="1050" b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готовится приказ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зачислении на должность, трудовой договор (дополнительное соглашение</a:t>
            </a:r>
            <a:r>
              <a:rPr lang="ru-RU" sz="1050" b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в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течение 14 календарных дней с момента получения полного пакета документов </a:t>
            </a:r>
            <a:endParaRPr lang="ru-RU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2780928"/>
            <a:ext cx="288032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908720"/>
            <a:ext cx="208823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Рапорт об объявлении конкурса на имя ректора с визой декана и зав.каф., резолюцией проректора по УМР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подается в А-113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9592" y="908720"/>
            <a:ext cx="19442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1728192" cy="1224136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об окончании срока трудового договора рассылаются в электронном виде по каналам электронной почты  и вывешивается на сайте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83568" y="0"/>
            <a:ext cx="8136904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Документооборот при проведении конкурса на должности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педагогических работников, относящихся к ППС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419872" y="1052736"/>
            <a:ext cx="194421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275856" y="2996952"/>
            <a:ext cx="244827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Перечень необходимых документов, передаваемых в УОКО от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соискателя: заявление* (с визой УОЦ УМУ), список учебно-методических и научных трудов*</a:t>
            </a:r>
            <a:r>
              <a:rPr kumimoji="0" lang="en-US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^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копия наиболее значимой работы, справка из МВД, копия документа о повышении квалификации, индивидуальный план с подписью зав. каф и визой декана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699792" y="5373216"/>
            <a:ext cx="208823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635896" y="5229200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788024" y="33569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6372200" y="14847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Проводится заседание Ученого совета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(с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16.12 по 27.12</a:t>
            </a:r>
          </a:p>
          <a:p>
            <a:pPr algn="ctr">
              <a:spcBef>
                <a:spcPct val="0"/>
              </a:spcBef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15.06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30.06)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0192" y="908720"/>
            <a:ext cx="18002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УОКО формирует объявление о проведении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конкурса,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размещает на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сайте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516216" y="51571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2267744" y="3501008"/>
            <a:ext cx="792088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7544" y="321297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совместителей  справку с места работы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5940152" y="3573016"/>
            <a:ext cx="864096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04248" y="3068960"/>
            <a:ext cx="208823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не работавших ранее дополнительно: личный листок по учету кадров*, копии документов  об образовании, копия трудовой книжки, согласие на обработку персональных данных*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7" idx="3"/>
            <a:endCxn id="28" idx="1"/>
          </p:cNvCxnSpPr>
          <p:nvPr/>
        </p:nvCxnSpPr>
        <p:spPr>
          <a:xfrm>
            <a:off x="2843808" y="17728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8" idx="3"/>
            <a:endCxn id="36" idx="1"/>
          </p:cNvCxnSpPr>
          <p:nvPr/>
        </p:nvCxnSpPr>
        <p:spPr>
          <a:xfrm>
            <a:off x="5436096" y="17728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34" idx="1"/>
          </p:cNvCxnSpPr>
          <p:nvPr/>
        </p:nvCxnSpPr>
        <p:spPr>
          <a:xfrm>
            <a:off x="4644008" y="5949280"/>
            <a:ext cx="576064" cy="1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Заголовок 1"/>
          <p:cNvSpPr txBox="1">
            <a:spLocks/>
          </p:cNvSpPr>
          <p:nvPr/>
        </p:nvSpPr>
        <p:spPr>
          <a:xfrm>
            <a:off x="7308304" y="5633864"/>
            <a:ext cx="1512168" cy="1035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*Ш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аблоны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указанных</a:t>
            </a:r>
            <a:r>
              <a:rPr kumimoji="0" lang="ru-RU" sz="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документов размещены на сайте университета на странице УОКО в разделе «</a:t>
            </a:r>
            <a:r>
              <a:rPr lang="ru-RU" sz="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нформация</a:t>
            </a:r>
            <a:r>
              <a:rPr kumimoji="0" lang="ru-RU" sz="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ОРС»</a:t>
            </a:r>
            <a:endParaRPr kumimoji="0" lang="en-US" sz="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Конкурсные дела (Рекомендация кафедры, выписка из протокола Ученого совета, документы претендента) передаются в А-113 в течение 3 рабочих дней после заседания (в алфавитном порядке)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335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Порядок проведения конкурса на должности педагогических работников, относящихся к ППС</vt:lpstr>
      <vt:lpstr>Приказ об окончании срока трудового договора рассылаются в электронном виде по каналам электронной почты  и вывешивается на сайте  </vt:lpstr>
    </vt:vector>
  </TitlesOfParts>
  <Company>KNITU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конкурса на должности НПР</dc:title>
  <dc:creator>Пользователь1</dc:creator>
  <cp:lastModifiedBy>User</cp:lastModifiedBy>
  <cp:revision>61</cp:revision>
  <dcterms:created xsi:type="dcterms:W3CDTF">2015-02-02T12:01:46Z</dcterms:created>
  <dcterms:modified xsi:type="dcterms:W3CDTF">2016-03-23T12:19:18Z</dcterms:modified>
</cp:coreProperties>
</file>