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1" r:id="rId2"/>
    <p:sldId id="260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333" autoAdjust="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0050-A39B-4785-A2FB-D66FFA653FDE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0050-A39B-4785-A2FB-D66FFA653FDE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90E24-3BBC-4C5A-A870-3B14AD5171C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88641"/>
            <a:ext cx="7268344" cy="129614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Порядок проведения конкурса на должности 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педагогических работников, относящихся к ППС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12160" y="3212976"/>
            <a:ext cx="172819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47864" y="3212976"/>
            <a:ext cx="172819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3212976"/>
            <a:ext cx="208823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1556792"/>
            <a:ext cx="172819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УОКО рассылает по кафедрам списки работников, у которых  истекает срок действия трудового договора  в след.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чебном году</a:t>
            </a:r>
          </a:p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(01.06)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7"/>
          <p:cNvGrpSpPr/>
          <p:nvPr/>
        </p:nvGrpSpPr>
        <p:grpSpPr>
          <a:xfrm>
            <a:off x="4355976" y="1412776"/>
            <a:ext cx="2016224" cy="1440160"/>
            <a:chOff x="2411760" y="1412776"/>
            <a:chExt cx="2016224" cy="1440160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2483768" y="1556792"/>
              <a:ext cx="1872208" cy="129614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spcBef>
                  <a:spcPct val="0"/>
                </a:spcBef>
                <a:defRPr/>
              </a:pPr>
              <a:r>
                <a:rPr lang="ru-RU" sz="1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УОКО размещает объявление о конкурсе</a:t>
              </a:r>
            </a:p>
            <a:p>
              <a:pPr lvl="0" algn="ctr">
                <a:spcBef>
                  <a:spcPct val="0"/>
                </a:spcBef>
                <a:defRPr/>
              </a:pPr>
              <a:r>
                <a:rPr lang="ru-RU" sz="1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01.11-05.11</a:t>
              </a:r>
            </a:p>
            <a:p>
              <a:pPr lvl="0" algn="ctr">
                <a:spcBef>
                  <a:spcPct val="0"/>
                </a:spcBef>
                <a:defRPr/>
              </a:pPr>
              <a:r>
                <a:rPr lang="ru-RU" sz="12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01.04-05.04</a:t>
              </a:r>
            </a:p>
            <a:p>
              <a:pPr algn="ctr"/>
              <a:endParaRPr lang="ru-RU" dirty="0"/>
            </a:p>
          </p:txBody>
        </p:sp>
        <p:sp>
          <p:nvSpPr>
            <p:cNvPr id="10" name="Заголовок 1"/>
            <p:cNvSpPr txBox="1">
              <a:spLocks/>
            </p:cNvSpPr>
            <p:nvPr/>
          </p:nvSpPr>
          <p:spPr>
            <a:xfrm>
              <a:off x="2411760" y="1412776"/>
              <a:ext cx="2016224" cy="144016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14" name="Заголовок 1"/>
          <p:cNvSpPr txBox="1">
            <a:spLocks/>
          </p:cNvSpPr>
          <p:nvPr/>
        </p:nvSpPr>
        <p:spPr>
          <a:xfrm>
            <a:off x="755576" y="3284984"/>
            <a:ext cx="1944216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Проведение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заседания</a:t>
            </a:r>
            <a:r>
              <a:rPr kumimoji="0" lang="ru-RU" sz="1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кафедры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02.12-06.12 по 02.01-06.01 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02.05-06.05 по 02.06-06.06</a:t>
            </a: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3419872" y="3284984"/>
            <a:ext cx="172819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Проведение заседания Ученого совета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Не ранее 02.01-06.01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Не ранее 02.06-06.06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707904" y="3284984"/>
            <a:ext cx="172819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32240" y="1556792"/>
            <a:ext cx="180020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Подача заявлений и сопутствующих документов от претендентов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01-05.11 по 01.12-05.12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01.04-05.04 по 01.05-05.05</a:t>
            </a:r>
          </a:p>
          <a:p>
            <a:pPr algn="ctr">
              <a:spcBef>
                <a:spcPct val="0"/>
              </a:spcBef>
              <a:defRPr/>
            </a:pPr>
            <a:endParaRPr lang="ru-RU" sz="11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6084168" y="3356992"/>
            <a:ext cx="172819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УОКО  издает приказ</a:t>
            </a:r>
            <a:r>
              <a:rPr kumimoji="0" lang="ru-RU" sz="12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о зачислении на должность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до 31.01</a:t>
            </a:r>
          </a:p>
          <a:p>
            <a:pPr algn="ctr">
              <a:spcBef>
                <a:spcPct val="0"/>
              </a:spcBef>
              <a:defRPr/>
            </a:pP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до 30.06</a:t>
            </a:r>
          </a:p>
          <a:p>
            <a:pPr algn="ctr">
              <a:spcBef>
                <a:spcPct val="0"/>
              </a:spcBef>
              <a:defRPr/>
            </a:pPr>
            <a:endParaRPr lang="ru-RU" sz="1200" b="1" dirty="0" smtClean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267744" y="1556792"/>
            <a:ext cx="189453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Ответственные секретари подают рапорта об объявлении конкурса в УОКО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01.09 по 31.10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11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01.01 по 31.03</a:t>
            </a:r>
          </a:p>
          <a:p>
            <a:pPr algn="ctr"/>
            <a:endParaRPr lang="ru-RU" dirty="0"/>
          </a:p>
        </p:txBody>
      </p:sp>
      <p:cxnSp>
        <p:nvCxnSpPr>
          <p:cNvPr id="33" name="Прямая со стрелкой 32"/>
          <p:cNvCxnSpPr>
            <a:stCxn id="7" idx="3"/>
            <a:endCxn id="24" idx="1"/>
          </p:cNvCxnSpPr>
          <p:nvPr/>
        </p:nvCxnSpPr>
        <p:spPr>
          <a:xfrm>
            <a:off x="2051720" y="220486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24" idx="3"/>
            <a:endCxn id="9" idx="1"/>
          </p:cNvCxnSpPr>
          <p:nvPr/>
        </p:nvCxnSpPr>
        <p:spPr>
          <a:xfrm>
            <a:off x="4162274" y="2204864"/>
            <a:ext cx="2657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9" idx="3"/>
            <a:endCxn id="18" idx="1"/>
          </p:cNvCxnSpPr>
          <p:nvPr/>
        </p:nvCxnSpPr>
        <p:spPr>
          <a:xfrm>
            <a:off x="6300192" y="220486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6" idx="3"/>
            <a:endCxn id="5" idx="1"/>
          </p:cNvCxnSpPr>
          <p:nvPr/>
        </p:nvCxnSpPr>
        <p:spPr>
          <a:xfrm>
            <a:off x="2771800" y="386104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5" idx="3"/>
            <a:endCxn id="4" idx="1"/>
          </p:cNvCxnSpPr>
          <p:nvPr/>
        </p:nvCxnSpPr>
        <p:spPr>
          <a:xfrm>
            <a:off x="5076056" y="3861048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5220072" y="5229200"/>
            <a:ext cx="2160240" cy="1467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 УОКО </a:t>
            </a:r>
            <a:r>
              <a:rPr lang="ru-RU" sz="1050" b="1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готовится приказ </a:t>
            </a:r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 зачислении на должность, трудовой договор (дополнительное соглашение</a:t>
            </a:r>
            <a:r>
              <a:rPr lang="ru-RU" sz="1050" b="1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 в </a:t>
            </a:r>
            <a:r>
              <a:rPr lang="ru-RU" sz="105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течение 14 календарных дней с момента получения полного пакета документов </a:t>
            </a:r>
            <a:endParaRPr lang="ru-RU" sz="105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3059832" y="2780928"/>
            <a:ext cx="2880320" cy="2376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347864" y="908720"/>
            <a:ext cx="2088232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Рапорт об объявлении конкурса на имя ректора с визой декана и зав.каф., резолюцией проректора по УМР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подается в А-113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99592" y="908720"/>
            <a:ext cx="194421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340768"/>
            <a:ext cx="1728192" cy="1224136"/>
          </a:xfrm>
        </p:spPr>
        <p:txBody>
          <a:bodyPr>
            <a:no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Приказ об окончании срока трудового договора рассылаются в электронном виде по каналам электронной почты  и вывешивается на сайте</a:t>
            </a:r>
            <a:b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683568" y="0"/>
            <a:ext cx="8136904" cy="7499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Документооборот при проведении конкурса на должности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педагогических работников, относящихся к ППС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3419872" y="1052736"/>
            <a:ext cx="1944216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3275856" y="2996952"/>
            <a:ext cx="2448272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Перечень необходимых документов, передаваемых в УОКО от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соискателя: заявление* (с визой УОЦ УМУ), список учебно-методических и научных трудов*</a:t>
            </a:r>
            <a:r>
              <a:rPr kumimoji="0" lang="en-US" sz="11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^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копия наиболее значимой работы, справка из МВД, копия документа о повышении квалификации, индивидуальный план с подписью зав. каф и визой декана</a:t>
            </a:r>
            <a:endParaRPr kumimoji="0" lang="ru-RU" sz="11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2699792" y="5373216"/>
            <a:ext cx="2088232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3635896" y="5229200"/>
            <a:ext cx="172819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4788024" y="3356992"/>
            <a:ext cx="172819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>
            <a:off x="6372200" y="1484784"/>
            <a:ext cx="172819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Проводится заседание Ученого совета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(с</a:t>
            </a:r>
            <a:r>
              <a:rPr kumimoji="0" lang="ru-RU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16.12 по 27.12</a:t>
            </a:r>
          </a:p>
          <a:p>
            <a:pPr algn="ctr">
              <a:spcBef>
                <a:spcPct val="0"/>
              </a:spcBef>
            </a:pP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 15.06 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30.06)</a:t>
            </a:r>
            <a:endParaRPr lang="ru-RU" sz="1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300192" y="908720"/>
            <a:ext cx="1800200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  <a:defRPr/>
            </a:pP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УОКО формирует объявление о проведении </a:t>
            </a: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конкурса, </a:t>
            </a:r>
            <a:r>
              <a:rPr lang="ru-RU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размещает на </a:t>
            </a:r>
            <a:r>
              <a:rPr lang="ru-RU" sz="1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сайте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Заголовок 1"/>
          <p:cNvSpPr txBox="1">
            <a:spLocks/>
          </p:cNvSpPr>
          <p:nvPr/>
        </p:nvSpPr>
        <p:spPr>
          <a:xfrm>
            <a:off x="6516216" y="5157192"/>
            <a:ext cx="1728192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6" name="Стрелка вправо 55"/>
          <p:cNvSpPr/>
          <p:nvPr/>
        </p:nvSpPr>
        <p:spPr>
          <a:xfrm>
            <a:off x="2267744" y="3501008"/>
            <a:ext cx="792088" cy="6840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67544" y="3212976"/>
            <a:ext cx="1800200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Для совместителей  справку с места работы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Стрелка вправо 57"/>
          <p:cNvSpPr/>
          <p:nvPr/>
        </p:nvSpPr>
        <p:spPr>
          <a:xfrm rot="10800000">
            <a:off x="5940152" y="3573016"/>
            <a:ext cx="864096" cy="6840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6804248" y="3068960"/>
            <a:ext cx="2088232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Для не работавших ранее дополнительно: личный листок по учету кадров*, копии документов  об образовании, копия трудовой книжки, согласие на обработку персональных данных*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Прямая со стрелкой 47"/>
          <p:cNvCxnSpPr>
            <a:stCxn id="27" idx="3"/>
            <a:endCxn id="28" idx="1"/>
          </p:cNvCxnSpPr>
          <p:nvPr/>
        </p:nvCxnSpPr>
        <p:spPr>
          <a:xfrm>
            <a:off x="2843808" y="177281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stCxn id="28" idx="3"/>
            <a:endCxn id="36" idx="1"/>
          </p:cNvCxnSpPr>
          <p:nvPr/>
        </p:nvCxnSpPr>
        <p:spPr>
          <a:xfrm>
            <a:off x="5436096" y="1772816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endCxn id="34" idx="1"/>
          </p:cNvCxnSpPr>
          <p:nvPr/>
        </p:nvCxnSpPr>
        <p:spPr>
          <a:xfrm>
            <a:off x="4644008" y="5949280"/>
            <a:ext cx="576064" cy="136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Заголовок 1"/>
          <p:cNvSpPr txBox="1">
            <a:spLocks/>
          </p:cNvSpPr>
          <p:nvPr/>
        </p:nvSpPr>
        <p:spPr>
          <a:xfrm>
            <a:off x="7308304" y="5633864"/>
            <a:ext cx="1512168" cy="10354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*Ш</a:t>
            </a:r>
            <a:r>
              <a:rPr kumimoji="0" lang="ru-RU" sz="8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аблоны</a:t>
            </a: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указанных</a:t>
            </a:r>
            <a:r>
              <a:rPr kumimoji="0" lang="ru-RU" sz="8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документов размещены на сайте университета на странице УОКО в разделе «</a:t>
            </a:r>
            <a:r>
              <a:rPr lang="ru-RU" sz="8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И</a:t>
            </a:r>
            <a:r>
              <a:rPr kumimoji="0" lang="ru-RU" sz="8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нформация</a:t>
            </a:r>
            <a:r>
              <a:rPr kumimoji="0" lang="ru-RU" sz="8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ОРС»</a:t>
            </a:r>
            <a:endParaRPr kumimoji="0" lang="en-US" sz="8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483768" y="5229200"/>
            <a:ext cx="2160240" cy="14675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Конкурсные дела (Рекомендация кафедры, выписка из протокола Ученого совета, документы претендента) передаются в А-113 в течение 3 рабочих дней после заседания (в алфавитном порядке)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335</Words>
  <Application>Microsoft Office PowerPoint</Application>
  <PresentationFormat>Экран (4:3)</PresentationFormat>
  <Paragraphs>40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Порядок проведения конкурса на должности педагогических работников, относящихся к ППС</vt:lpstr>
      <vt:lpstr>Приказ об окончании срока трудового договора рассылаются в электронном виде по каналам электронной почты  и вывешивается на сайте  </vt:lpstr>
    </vt:vector>
  </TitlesOfParts>
  <Company>KNITU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проведения конкурса на должности НПР</dc:title>
  <dc:creator>Пользователь1</dc:creator>
  <cp:lastModifiedBy>User</cp:lastModifiedBy>
  <cp:revision>61</cp:revision>
  <dcterms:created xsi:type="dcterms:W3CDTF">2015-02-02T12:01:46Z</dcterms:created>
  <dcterms:modified xsi:type="dcterms:W3CDTF">2016-03-23T12:19:18Z</dcterms:modified>
</cp:coreProperties>
</file>